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93" r:id="rId4"/>
    <p:sldId id="286" r:id="rId5"/>
    <p:sldId id="288" r:id="rId6"/>
    <p:sldId id="289" r:id="rId7"/>
    <p:sldId id="291" r:id="rId8"/>
    <p:sldId id="287" r:id="rId9"/>
    <p:sldId id="298" r:id="rId10"/>
    <p:sldId id="294" r:id="rId11"/>
    <p:sldId id="297" r:id="rId12"/>
    <p:sldId id="295" r:id="rId13"/>
    <p:sldId id="300" r:id="rId14"/>
    <p:sldId id="296" r:id="rId15"/>
    <p:sldId id="302" r:id="rId16"/>
    <p:sldId id="301" r:id="rId17"/>
    <p:sldId id="303" r:id="rId18"/>
    <p:sldId id="305" r:id="rId19"/>
    <p:sldId id="304" r:id="rId20"/>
    <p:sldId id="30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A723-1892-4C86-8BDA-376D0A42A5E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E8D0-1A2E-423B-8A29-8B29F753E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40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A723-1892-4C86-8BDA-376D0A42A5E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E8D0-1A2E-423B-8A29-8B29F753E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49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A723-1892-4C86-8BDA-376D0A42A5E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E8D0-1A2E-423B-8A29-8B29F753E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5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A723-1892-4C86-8BDA-376D0A42A5E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E8D0-1A2E-423B-8A29-8B29F753E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4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A723-1892-4C86-8BDA-376D0A42A5E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E8D0-1A2E-423B-8A29-8B29F753E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7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A723-1892-4C86-8BDA-376D0A42A5E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E8D0-1A2E-423B-8A29-8B29F753E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A723-1892-4C86-8BDA-376D0A42A5E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E8D0-1A2E-423B-8A29-8B29F753E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9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A723-1892-4C86-8BDA-376D0A42A5E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E8D0-1A2E-423B-8A29-8B29F753E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0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A723-1892-4C86-8BDA-376D0A42A5E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E8D0-1A2E-423B-8A29-8B29F753E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A723-1892-4C86-8BDA-376D0A42A5E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E8D0-1A2E-423B-8A29-8B29F753E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9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A723-1892-4C86-8BDA-376D0A42A5E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E8D0-1A2E-423B-8A29-8B29F753E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0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CA723-1892-4C86-8BDA-376D0A42A5E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CE8D0-1A2E-423B-8A29-8B29F753E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9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3" descr="20091"/>
          <p:cNvSpPr>
            <a:spLocks noGrp="1" noChangeAspect="1" noChangeArrowheads="1"/>
          </p:cNvSpPr>
          <p:nvPr isPhoto="1">
            <p:ph type="subTitle"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sz="7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6500" b="1" dirty="0">
                <a:solidFill>
                  <a:schemeClr val="accent2">
                    <a:lumMod val="75000"/>
                  </a:schemeClr>
                </a:solidFill>
              </a:rPr>
              <a:t>  ТАРАС ГРИГОРОВИЧ ШЕВЧЕНКО </a:t>
            </a:r>
            <a:br>
              <a:rPr lang="uk-UA" sz="65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6500" b="1" dirty="0">
                <a:solidFill>
                  <a:schemeClr val="accent2">
                    <a:lumMod val="75000"/>
                  </a:schemeClr>
                </a:solidFill>
              </a:rPr>
              <a:t>І  ДІТИ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400" b="1" dirty="0">
                <a:solidFill>
                  <a:srgbClr val="FF0000"/>
                </a:solidFill>
              </a:rPr>
              <a:t>Підготувала учитель</a:t>
            </a:r>
          </a:p>
          <a:p>
            <a:r>
              <a:rPr lang="uk-UA" sz="2400" b="1" dirty="0">
                <a:solidFill>
                  <a:srgbClr val="FF0000"/>
                </a:solidFill>
              </a:rPr>
              <a:t>української мови та літератури</a:t>
            </a:r>
          </a:p>
          <a:p>
            <a:r>
              <a:rPr lang="uk-UA" sz="2400" b="1" dirty="0" err="1">
                <a:solidFill>
                  <a:srgbClr val="FF0000"/>
                </a:solidFill>
              </a:rPr>
              <a:t>Великомостівського</a:t>
            </a:r>
            <a:r>
              <a:rPr lang="uk-UA" sz="2400" b="1" dirty="0">
                <a:solidFill>
                  <a:srgbClr val="FF0000"/>
                </a:solidFill>
              </a:rPr>
              <a:t> ліцею</a:t>
            </a:r>
          </a:p>
          <a:p>
            <a:r>
              <a:rPr lang="uk-UA" b="1" dirty="0" err="1">
                <a:solidFill>
                  <a:srgbClr val="FF0000"/>
                </a:solidFill>
              </a:rPr>
              <a:t>Глюз</a:t>
            </a:r>
            <a:r>
              <a:rPr lang="uk-UA" b="1" dirty="0">
                <a:solidFill>
                  <a:srgbClr val="FF0000"/>
                </a:solidFill>
              </a:rPr>
              <a:t> Марта Іванівна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46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3" descr="20091"/>
          <p:cNvSpPr>
            <a:spLocks noGrp="1" noChangeAspect="1" noChangeArrowheads="1"/>
          </p:cNvSpPr>
          <p:nvPr isPhoto="1">
            <p:ph type="subTitle"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2500" lnSpcReduction="20000"/>
          </a:bodyPr>
          <a:lstStyle/>
          <a:p>
            <a:endParaRPr lang="uk-UA" dirty="0"/>
          </a:p>
          <a:p>
            <a:endParaRPr lang="uk-UA" dirty="0"/>
          </a:p>
          <a:p>
            <a:pPr algn="l"/>
            <a:r>
              <a:rPr lang="uk-UA" dirty="0"/>
              <a:t>                                                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«Буквар» Шевченка –</a:t>
            </a:r>
          </a:p>
          <a:p>
            <a:pPr algn="l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доказ турботи поета </a:t>
            </a:r>
          </a:p>
          <a:p>
            <a:pPr algn="l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про майбутнє </a:t>
            </a:r>
          </a:p>
          <a:p>
            <a:pPr algn="l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свого     народу. </a:t>
            </a:r>
          </a:p>
          <a:p>
            <a:pPr algn="l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Поета глибоко</a:t>
            </a:r>
          </a:p>
          <a:p>
            <a:pPr algn="l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хвилювала </a:t>
            </a:r>
          </a:p>
          <a:p>
            <a:pPr algn="l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неосвіченість земляків,</a:t>
            </a:r>
          </a:p>
          <a:p>
            <a:pPr algn="l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зокрема дітей</a:t>
            </a:r>
          </a:p>
          <a:p>
            <a:pPr algn="l"/>
            <a:endParaRPr lang="uk-UA" sz="4000" dirty="0"/>
          </a:p>
          <a:p>
            <a:pPr algn="l"/>
            <a:r>
              <a:rPr lang="uk-UA" dirty="0"/>
              <a:t>                                          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6004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777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3" descr="20091"/>
          <p:cNvSpPr>
            <a:spLocks noGrp="1" noChangeAspect="1" noChangeArrowheads="1"/>
          </p:cNvSpPr>
          <p:nvPr isPhoto="1">
            <p:ph type="subTitle"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endParaRPr lang="uk-UA" dirty="0"/>
          </a:p>
          <a:p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Любов Шевченка до українських дітей, хвилювання за долю маленьких кріпаків змальовано у багатьох творах, зокрема у поемах «Наймичка», «Катерина», баладах «Русалка», «Лілея»,     </a:t>
            </a:r>
          </a:p>
          <a:p>
            <a:pPr algn="l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у віршах «Думка»(«Тяжко-важко в світі жити…»), «Сон»( «На панщині пшеницю жала…»), «Маленькій Мар’яні»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73830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3" descr="20091"/>
          <p:cNvSpPr>
            <a:spLocks noGrp="1" noChangeAspect="1" noChangeArrowheads="1"/>
          </p:cNvSpPr>
          <p:nvPr isPhoto="1">
            <p:ph type="subTitle"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endParaRPr lang="uk-UA" dirty="0"/>
          </a:p>
          <a:p>
            <a:pPr algn="l"/>
            <a:r>
              <a:rPr lang="uk-UA" sz="4000" dirty="0"/>
              <a:t>     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Сучасні першокласники знають</a:t>
            </a:r>
          </a:p>
          <a:p>
            <a:pPr algn="l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 ім’я Тараса Шевченка.</a:t>
            </a:r>
          </a:p>
          <a:p>
            <a:pPr algn="l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 Вірші «Тече вода з-під</a:t>
            </a:r>
          </a:p>
          <a:p>
            <a:pPr algn="l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 явора…»,    «Садок </a:t>
            </a:r>
          </a:p>
          <a:p>
            <a:pPr algn="l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вишневий коло хати…»</a:t>
            </a:r>
          </a:p>
          <a:p>
            <a:pPr algn="l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             зрозумілі </a:t>
            </a:r>
          </a:p>
          <a:p>
            <a:pPr algn="l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        кожному з них</a:t>
            </a:r>
          </a:p>
          <a:p>
            <a:pPr algn="l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pPr algn="l"/>
            <a:r>
              <a:rPr lang="uk-UA" sz="4000" dirty="0"/>
              <a:t> 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61064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676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3" descr="20091"/>
          <p:cNvSpPr>
            <a:spLocks noGrp="1" noChangeAspect="1" noChangeArrowheads="1"/>
          </p:cNvSpPr>
          <p:nvPr isPhoto="1">
            <p:ph type="subTitle"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uk-UA" dirty="0"/>
          </a:p>
          <a:p>
            <a:pPr algn="l"/>
            <a:r>
              <a:rPr lang="uk-UA" dirty="0"/>
              <a:t>   </a:t>
            </a:r>
          </a:p>
          <a:p>
            <a:pPr algn="l"/>
            <a:r>
              <a:rPr lang="uk-UA" dirty="0"/>
              <a:t>  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Видання поезій Кобзаря</a:t>
            </a:r>
          </a:p>
          <a:p>
            <a:pPr algn="l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             для дітей</a:t>
            </a:r>
          </a:p>
          <a:p>
            <a:pPr algn="l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  в українських родинах</a:t>
            </a:r>
          </a:p>
          <a:p>
            <a:pPr algn="l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       передаються від</a:t>
            </a:r>
          </a:p>
          <a:p>
            <a:pPr algn="l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       батьків до дітей.</a:t>
            </a:r>
          </a:p>
          <a:p>
            <a:pPr algn="l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  Ці книжечки були, є  і</a:t>
            </a:r>
          </a:p>
          <a:p>
            <a:pPr algn="l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і   будуть зрозумілі усім </a:t>
            </a:r>
          </a:p>
          <a:p>
            <a:pPr algn="l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            поколінням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418336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599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3" descr="20091"/>
          <p:cNvSpPr>
            <a:spLocks noGrp="1" noChangeAspect="1" noChangeArrowheads="1"/>
          </p:cNvSpPr>
          <p:nvPr isPhoto="1">
            <p:ph type="subTitle"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  <a:p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Дитячі ілюстрації до творів Кобзаря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9" name="Picture 3" descr="D:\Мои документы\ілюстр. шевч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208912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272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3" descr="20091"/>
          <p:cNvSpPr>
            <a:spLocks noGrp="1" noChangeAspect="1" noChangeArrowheads="1"/>
          </p:cNvSpPr>
          <p:nvPr isPhoto="1">
            <p:ph type="subTitle"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  <a:p>
            <a:pPr algn="l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       «Дитячий Кобзар»</a:t>
            </a:r>
          </a:p>
          <a:p>
            <a:pPr algn="l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        Тараса Шевченка </a:t>
            </a:r>
          </a:p>
          <a:p>
            <a:pPr algn="l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          з ілюстраціями </a:t>
            </a:r>
          </a:p>
          <a:p>
            <a:pPr algn="l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 Марини </a:t>
            </a:r>
            <a:r>
              <a:rPr lang="uk-UA" b="1" dirty="0" err="1">
                <a:solidFill>
                  <a:schemeClr val="accent2">
                    <a:lumMod val="50000"/>
                  </a:schemeClr>
                </a:solidFill>
              </a:rPr>
              <a:t>Михайлошиної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         вийшов друком </a:t>
            </a:r>
          </a:p>
          <a:p>
            <a:pPr algn="l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        восени 2012 року </a:t>
            </a:r>
          </a:p>
          <a:p>
            <a:pPr algn="l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 і відразу завоював увагу</a:t>
            </a:r>
          </a:p>
          <a:p>
            <a:pPr algn="l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           малих читачів</a:t>
            </a:r>
          </a:p>
          <a:p>
            <a:pPr algn="l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24847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311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3" descr="20091"/>
          <p:cNvSpPr>
            <a:spLocks noGrp="1" noChangeAspect="1" noChangeArrowheads="1"/>
          </p:cNvSpPr>
          <p:nvPr isPhoto="1">
            <p:ph type="subTitle"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8" y="476672"/>
            <a:ext cx="8631872" cy="615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718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3" descr="20091"/>
          <p:cNvSpPr>
            <a:spLocks noGrp="1" noChangeAspect="1" noChangeArrowheads="1"/>
          </p:cNvSpPr>
          <p:nvPr isPhoto="1">
            <p:ph type="subTitle"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  <a:p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Популяризація творів </a:t>
            </a:r>
          </a:p>
          <a:p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Тараса Григоровича Шевченка </a:t>
            </a:r>
          </a:p>
          <a:p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серед школярів повинна розпочинатися</a:t>
            </a:r>
          </a:p>
          <a:p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з розповіді про те, як поет</a:t>
            </a:r>
          </a:p>
          <a:p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любив дітей, як хвилювався </a:t>
            </a:r>
          </a:p>
          <a:p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за їх долю.</a:t>
            </a:r>
          </a:p>
          <a:p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Це наблизить учнів до кращого розуміння його творів 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57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3" descr="20091"/>
          <p:cNvSpPr>
            <a:spLocks noGrp="1" noChangeAspect="1" noChangeArrowheads="1"/>
          </p:cNvSpPr>
          <p:nvPr isPhoto="1">
            <p:ph type="subTitle"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  <a:p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Активна участь у мовно-літературному конкурсі</a:t>
            </a:r>
          </a:p>
          <a:p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імені Тараса Шевченка,</a:t>
            </a:r>
          </a:p>
          <a:p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конкурсах дослідницьких і творчих робіт,</a:t>
            </a:r>
          </a:p>
          <a:p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у проведенні заходів до Дня народження</a:t>
            </a:r>
          </a:p>
          <a:p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великого Кобзаря доводить популярність</a:t>
            </a:r>
          </a:p>
          <a:p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його творів серед школярів</a:t>
            </a:r>
          </a:p>
          <a:p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 різного віку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59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3" descr="20091"/>
          <p:cNvSpPr>
            <a:spLocks noGrp="1" noChangeAspect="1" noChangeArrowheads="1"/>
          </p:cNvSpPr>
          <p:nvPr isPhoto="1">
            <p:ph type="subTitle" idx="1"/>
          </p:nvPr>
        </p:nvSpPr>
        <p:spPr bwMode="auto">
          <a:xfrm>
            <a:off x="0" y="-1126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algn="l"/>
            <a:r>
              <a:rPr lang="uk-UA" dirty="0"/>
              <a:t>                                                </a:t>
            </a:r>
          </a:p>
          <a:p>
            <a:pPr algn="l"/>
            <a:r>
              <a:rPr lang="uk-UA" sz="6000" b="1" dirty="0">
                <a:solidFill>
                  <a:schemeClr val="accent2">
                    <a:lumMod val="75000"/>
                  </a:schemeClr>
                </a:solidFill>
              </a:rPr>
              <a:t>                               </a:t>
            </a:r>
            <a:r>
              <a:rPr lang="uk-UA" sz="7000" b="1" dirty="0">
                <a:solidFill>
                  <a:schemeClr val="accent2">
                    <a:lumMod val="75000"/>
                  </a:schemeClr>
                </a:solidFill>
              </a:rPr>
              <a:t>Кого люблять</a:t>
            </a:r>
          </a:p>
          <a:p>
            <a:pPr algn="l"/>
            <a:r>
              <a:rPr lang="uk-UA" sz="7000" b="1" dirty="0">
                <a:solidFill>
                  <a:schemeClr val="accent2">
                    <a:lumMod val="75000"/>
                  </a:schemeClr>
                </a:solidFill>
              </a:rPr>
              <a:t>                              діти, той, </a:t>
            </a:r>
          </a:p>
          <a:p>
            <a:pPr algn="l"/>
            <a:r>
              <a:rPr lang="uk-UA" sz="7000" b="1" dirty="0">
                <a:solidFill>
                  <a:schemeClr val="accent2">
                    <a:lumMod val="75000"/>
                  </a:schemeClr>
                </a:solidFill>
              </a:rPr>
              <a:t>                          значить, ще не </a:t>
            </a:r>
          </a:p>
          <a:p>
            <a:pPr algn="l"/>
            <a:r>
              <a:rPr lang="uk-UA" sz="7000" b="1" dirty="0">
                <a:solidFill>
                  <a:schemeClr val="accent2">
                    <a:lumMod val="75000"/>
                  </a:schemeClr>
                </a:solidFill>
              </a:rPr>
              <a:t>                          зовсім поганий</a:t>
            </a:r>
          </a:p>
          <a:p>
            <a:pPr algn="l"/>
            <a:r>
              <a:rPr lang="uk-UA" sz="7000" b="1" dirty="0">
                <a:solidFill>
                  <a:schemeClr val="accent2">
                    <a:lumMod val="75000"/>
                  </a:schemeClr>
                </a:solidFill>
              </a:rPr>
              <a:t>                               чоловік…</a:t>
            </a:r>
          </a:p>
          <a:p>
            <a:pPr algn="l"/>
            <a:endParaRPr lang="uk-UA" sz="6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uk-UA" sz="6000" b="1" dirty="0">
                <a:solidFill>
                  <a:schemeClr val="accent2">
                    <a:lumMod val="75000"/>
                  </a:schemeClr>
                </a:solidFill>
              </a:rPr>
              <a:t>                     </a:t>
            </a:r>
            <a:r>
              <a:rPr lang="uk-UA" sz="6000" b="1" i="1" dirty="0">
                <a:solidFill>
                  <a:schemeClr val="accent2">
                    <a:lumMod val="50000"/>
                  </a:schemeClr>
                </a:solidFill>
              </a:rPr>
              <a:t>Тарас Шевченко</a:t>
            </a:r>
            <a:endParaRPr lang="en-US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45638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45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3" descr="20091"/>
          <p:cNvSpPr>
            <a:spLocks noGrp="1" noChangeAspect="1" noChangeArrowheads="1"/>
          </p:cNvSpPr>
          <p:nvPr isPhoto="1">
            <p:ph type="subTitle"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endParaRPr lang="uk-UA" sz="4000" dirty="0"/>
          </a:p>
          <a:p>
            <a:r>
              <a:rPr lang="uk-UA" sz="7200" b="1" dirty="0">
                <a:solidFill>
                  <a:schemeClr val="accent2">
                    <a:lumMod val="75000"/>
                  </a:schemeClr>
                </a:solidFill>
              </a:rPr>
              <a:t>Я так люблю дітей, що не надивився б на справжній відбиток</a:t>
            </a:r>
          </a:p>
          <a:p>
            <a:r>
              <a:rPr lang="uk-UA" sz="7200" b="1" dirty="0">
                <a:solidFill>
                  <a:schemeClr val="accent2">
                    <a:lumMod val="75000"/>
                  </a:schemeClr>
                </a:solidFill>
              </a:rPr>
              <a:t>ангела</a:t>
            </a:r>
          </a:p>
          <a:p>
            <a:r>
              <a:rPr lang="uk-UA" sz="6000" b="1" i="1" dirty="0">
                <a:solidFill>
                  <a:schemeClr val="accent2">
                    <a:lumMod val="50000"/>
                  </a:schemeClr>
                </a:solidFill>
              </a:rPr>
              <a:t>Тарас Шевченко</a:t>
            </a:r>
          </a:p>
        </p:txBody>
      </p:sp>
    </p:spTree>
    <p:extLst>
      <p:ext uri="{BB962C8B-B14F-4D97-AF65-F5344CB8AC3E}">
        <p14:creationId xmlns:p14="http://schemas.microsoft.com/office/powerpoint/2010/main" val="225160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3" descr="20091"/>
          <p:cNvSpPr>
            <a:spLocks noGrp="1" noChangeAspect="1" noChangeArrowheads="1"/>
          </p:cNvSpPr>
          <p:nvPr isPhoto="1">
            <p:ph type="subTitle"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  <a:p>
            <a:endParaRPr lang="uk-UA" dirty="0"/>
          </a:p>
          <a:p>
            <a:r>
              <a:rPr lang="uk-UA" sz="9600" b="1" i="1" dirty="0">
                <a:solidFill>
                  <a:schemeClr val="accent2">
                    <a:lumMod val="50000"/>
                  </a:schemeClr>
                </a:solidFill>
              </a:rPr>
              <a:t>ДЯКУЮ</a:t>
            </a:r>
            <a:br>
              <a:rPr lang="uk-UA" sz="96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9600" b="1" i="1" dirty="0">
                <a:solidFill>
                  <a:schemeClr val="accent2">
                    <a:lumMod val="50000"/>
                  </a:schemeClr>
                </a:solidFill>
              </a:rPr>
              <a:t>ЗА </a:t>
            </a:r>
            <a:br>
              <a:rPr lang="uk-UA" sz="96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9600" b="1" i="1" dirty="0">
                <a:solidFill>
                  <a:schemeClr val="accent2">
                    <a:lumMod val="50000"/>
                  </a:schemeClr>
                </a:solidFill>
              </a:rPr>
              <a:t>УВАГУ</a:t>
            </a:r>
          </a:p>
        </p:txBody>
      </p:sp>
    </p:spTree>
    <p:extLst>
      <p:ext uri="{BB962C8B-B14F-4D97-AF65-F5344CB8AC3E}">
        <p14:creationId xmlns:p14="http://schemas.microsoft.com/office/powerpoint/2010/main" val="6730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3" descr="20091"/>
          <p:cNvSpPr>
            <a:spLocks noGrp="1" noChangeAspect="1" noChangeArrowheads="1"/>
          </p:cNvSpPr>
          <p:nvPr isPhoto="1">
            <p:ph type="subTitle"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  <a:p>
            <a:pPr algn="l"/>
            <a:r>
              <a:rPr lang="uk-UA" dirty="0"/>
              <a:t>                                                     </a:t>
            </a:r>
            <a:r>
              <a:rPr lang="uk-UA" sz="6000" b="1" i="1" dirty="0">
                <a:solidFill>
                  <a:schemeClr val="accent2">
                    <a:lumMod val="75000"/>
                  </a:schemeClr>
                </a:solidFill>
              </a:rPr>
              <a:t>Тараса </a:t>
            </a:r>
          </a:p>
          <a:p>
            <a:pPr algn="l"/>
            <a:r>
              <a:rPr lang="uk-UA" sz="6000" b="1" i="1" dirty="0">
                <a:solidFill>
                  <a:schemeClr val="accent2">
                    <a:lumMod val="75000"/>
                  </a:schemeClr>
                </a:solidFill>
              </a:rPr>
              <a:t>                       Шевченка</a:t>
            </a:r>
          </a:p>
          <a:p>
            <a:pPr algn="l"/>
            <a:r>
              <a:rPr lang="uk-UA" sz="6000" b="1" i="1" dirty="0">
                <a:solidFill>
                  <a:schemeClr val="accent2">
                    <a:lumMod val="75000"/>
                  </a:schemeClr>
                </a:solidFill>
              </a:rPr>
              <a:t>                      хвилювала</a:t>
            </a:r>
          </a:p>
          <a:p>
            <a:pPr algn="l"/>
            <a:r>
              <a:rPr lang="uk-UA" sz="6000" b="1" i="1" dirty="0">
                <a:solidFill>
                  <a:schemeClr val="accent2">
                    <a:lumMod val="75000"/>
                  </a:schemeClr>
                </a:solidFill>
              </a:rPr>
              <a:t>               доля українських</a:t>
            </a:r>
          </a:p>
          <a:p>
            <a:pPr algn="l"/>
            <a:r>
              <a:rPr lang="uk-UA" sz="6000" b="1" i="1" dirty="0">
                <a:solidFill>
                  <a:schemeClr val="accent2">
                    <a:lumMod val="75000"/>
                  </a:schemeClr>
                </a:solidFill>
              </a:rPr>
              <a:t>               дітей-кріпаків</a:t>
            </a:r>
          </a:p>
          <a:p>
            <a:pPr algn="l"/>
            <a:endParaRPr lang="uk-UA" sz="6000" b="1" i="1" dirty="0"/>
          </a:p>
        </p:txBody>
      </p:sp>
      <p:pic>
        <p:nvPicPr>
          <p:cNvPr id="5122" name="Picture 2" descr="D:\Мои документы\автопортрет 1840 тшевченк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4694"/>
            <a:ext cx="374441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11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3" descr="20091"/>
          <p:cNvSpPr>
            <a:spLocks noGrp="1" noChangeAspect="1" noChangeArrowheads="1"/>
          </p:cNvSpPr>
          <p:nvPr isPhoto="1">
            <p:ph type="subTitle"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  <a:p>
            <a:r>
              <a:rPr lang="uk-UA" sz="6000" b="1" dirty="0">
                <a:solidFill>
                  <a:schemeClr val="accent2">
                    <a:lumMod val="50000"/>
                  </a:schemeClr>
                </a:solidFill>
              </a:rPr>
              <a:t>…Діти, людські діти, завжди були предметом його любові й радості. Діти його теж любили безмежно…</a:t>
            </a:r>
          </a:p>
          <a:p>
            <a:r>
              <a:rPr lang="uk-UA" sz="5400" b="1" i="1" dirty="0">
                <a:solidFill>
                  <a:schemeClr val="accent2">
                    <a:lumMod val="75000"/>
                  </a:schemeClr>
                </a:solidFill>
              </a:rPr>
              <a:t>Дмитро Чуб</a:t>
            </a:r>
          </a:p>
        </p:txBody>
      </p:sp>
    </p:spTree>
    <p:extLst>
      <p:ext uri="{BB962C8B-B14F-4D97-AF65-F5344CB8AC3E}">
        <p14:creationId xmlns:p14="http://schemas.microsoft.com/office/powerpoint/2010/main" val="29410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3" descr="20091"/>
          <p:cNvSpPr>
            <a:spLocks noGrp="1" noChangeAspect="1" noChangeArrowheads="1"/>
          </p:cNvSpPr>
          <p:nvPr isPhoto="1">
            <p:ph type="subTitle"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  <a:p>
            <a:r>
              <a:rPr lang="uk-UA" sz="6600" b="1" dirty="0" err="1">
                <a:solidFill>
                  <a:schemeClr val="accent2">
                    <a:lumMod val="50000"/>
                  </a:schemeClr>
                </a:solidFill>
              </a:rPr>
              <a:t>Шевченко-художник</a:t>
            </a:r>
            <a:r>
              <a:rPr lang="uk-UA" sz="6600" b="1" dirty="0">
                <a:solidFill>
                  <a:schemeClr val="accent2">
                    <a:lumMod val="50000"/>
                  </a:schemeClr>
                </a:solidFill>
              </a:rPr>
              <a:t> з любов’ю  замилуванням малював портрети дітей своїх друзів</a:t>
            </a:r>
            <a:endParaRPr lang="ru-RU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3" descr="20091"/>
          <p:cNvSpPr>
            <a:spLocks noGrp="1" noChangeAspect="1" noChangeArrowheads="1"/>
          </p:cNvSpPr>
          <p:nvPr isPhoto="1">
            <p:ph type="subTitle"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  <a:p>
            <a:endParaRPr lang="uk-UA" b="1" i="1" dirty="0"/>
          </a:p>
          <a:p>
            <a:endParaRPr lang="uk-UA" b="1" i="1" dirty="0"/>
          </a:p>
          <a:p>
            <a:endParaRPr lang="uk-UA" b="1" i="1" dirty="0"/>
          </a:p>
          <a:p>
            <a:endParaRPr lang="uk-UA" b="1" i="1" dirty="0"/>
          </a:p>
          <a:p>
            <a:endParaRPr lang="uk-UA" b="1" i="1" dirty="0"/>
          </a:p>
          <a:p>
            <a:endParaRPr lang="uk-UA" b="1" i="1" dirty="0"/>
          </a:p>
          <a:p>
            <a:endParaRPr lang="uk-UA" b="1" i="1" dirty="0"/>
          </a:p>
          <a:p>
            <a:endParaRPr lang="uk-UA" b="1" i="1" dirty="0"/>
          </a:p>
          <a:p>
            <a:r>
              <a:rPr lang="uk-UA" b="1" i="1" dirty="0">
                <a:solidFill>
                  <a:schemeClr val="accent2">
                    <a:lumMod val="75000"/>
                  </a:schemeClr>
                </a:solidFill>
              </a:rPr>
              <a:t>Т.Шевченко.</a:t>
            </a:r>
          </a:p>
          <a:p>
            <a:r>
              <a:rPr lang="uk-UA" b="1" i="1" dirty="0">
                <a:solidFill>
                  <a:schemeClr val="accent2">
                    <a:lumMod val="75000"/>
                  </a:schemeClr>
                </a:solidFill>
              </a:rPr>
              <a:t>Діти М.</a:t>
            </a:r>
            <a:r>
              <a:rPr lang="uk-UA" b="1" i="1" dirty="0" err="1">
                <a:solidFill>
                  <a:schemeClr val="accent2">
                    <a:lumMod val="75000"/>
                  </a:schemeClr>
                </a:solidFill>
              </a:rPr>
              <a:t>Кейкуатова</a:t>
            </a:r>
            <a:r>
              <a:rPr lang="uk-UA" b="1" i="1" dirty="0">
                <a:solidFill>
                  <a:schemeClr val="accent2">
                    <a:lumMod val="75000"/>
                  </a:schemeClr>
                </a:solidFill>
              </a:rPr>
              <a:t>  1847 рік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Мои документы\діти М.І.Кейкуат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96" y="548680"/>
            <a:ext cx="46085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34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3" descr="20091"/>
          <p:cNvSpPr>
            <a:spLocks noGrp="1" noChangeAspect="1" noChangeArrowheads="1"/>
          </p:cNvSpPr>
          <p:nvPr isPhoto="1">
            <p:ph type="subTitle"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 algn="l"/>
            <a:r>
              <a:rPr lang="uk-UA" dirty="0"/>
              <a:t>                 </a:t>
            </a:r>
            <a:r>
              <a:rPr lang="uk-UA" sz="3600" b="1" i="1" dirty="0"/>
              <a:t>Т           Т.</a:t>
            </a:r>
            <a:r>
              <a:rPr lang="uk-UA" sz="3600" b="1" i="1" dirty="0" err="1"/>
              <a:t>Ше</a:t>
            </a:r>
            <a:r>
              <a:rPr lang="uk-UA" sz="3600" b="1" i="1" dirty="0"/>
              <a:t>                     </a:t>
            </a:r>
            <a:r>
              <a:rPr lang="uk-UA" sz="3600" b="1" i="1" dirty="0">
                <a:solidFill>
                  <a:schemeClr val="accent2">
                    <a:lumMod val="75000"/>
                  </a:schemeClr>
                </a:solidFill>
              </a:rPr>
              <a:t>Т.Шевченко.</a:t>
            </a:r>
          </a:p>
          <a:p>
            <a:pPr algn="l"/>
            <a:r>
              <a:rPr lang="uk-UA" sz="3600" b="1" i="1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Портрет</a:t>
            </a:r>
          </a:p>
          <a:p>
            <a:pPr algn="l"/>
            <a:r>
              <a:rPr lang="uk-UA" sz="3600" b="1" i="1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дітей</a:t>
            </a:r>
          </a:p>
          <a:p>
            <a:pPr algn="l"/>
            <a:r>
              <a:rPr lang="uk-UA" sz="3600" b="1" i="1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В.Рєпіна</a:t>
            </a:r>
          </a:p>
          <a:p>
            <a:pPr algn="l"/>
            <a:r>
              <a:rPr lang="uk-UA" sz="3600" b="1" i="1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1844 рік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D:\Мои документы\портрет дітей рєп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9729"/>
            <a:ext cx="5688632" cy="606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04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3" descr="20091"/>
          <p:cNvSpPr>
            <a:spLocks noGrp="1" noChangeAspect="1" noChangeArrowheads="1"/>
          </p:cNvSpPr>
          <p:nvPr isPhoto="1">
            <p:ph type="subTitle"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uk-UA" dirty="0"/>
          </a:p>
          <a:p>
            <a:pPr algn="r"/>
            <a:endParaRPr lang="uk-UA" dirty="0"/>
          </a:p>
          <a:p>
            <a:pPr algn="l"/>
            <a:r>
              <a:rPr lang="uk-UA" dirty="0"/>
              <a:t>                                                          </a:t>
            </a:r>
          </a:p>
          <a:p>
            <a:pPr algn="l"/>
            <a:r>
              <a:rPr lang="uk-UA" sz="3600" b="1" i="1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Т.Шевченко.</a:t>
            </a:r>
          </a:p>
          <a:p>
            <a:pPr algn="l"/>
            <a:r>
              <a:rPr lang="uk-UA" sz="3600" b="1" i="1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Портрет дитини</a:t>
            </a:r>
          </a:p>
          <a:p>
            <a:pPr algn="l"/>
            <a:r>
              <a:rPr lang="uk-UA" sz="3600" b="1" i="1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1858 рік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D:\Мои документы\дитячий портрет шевчен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53650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07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3" descr="20091"/>
          <p:cNvSpPr>
            <a:spLocks noGrp="1" noChangeAspect="1" noChangeArrowheads="1"/>
          </p:cNvSpPr>
          <p:nvPr isPhoto="1">
            <p:ph type="subTitle"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1859 року Тарас Шевченко, приїхавши в Україну               після заслання,прожив три тижні у Києві на </a:t>
            </a:r>
            <a:r>
              <a:rPr lang="uk-UA" b="1" dirty="0" err="1">
                <a:solidFill>
                  <a:schemeClr val="accent2">
                    <a:lumMod val="50000"/>
                  </a:schemeClr>
                </a:solidFill>
              </a:rPr>
              <a:t>Приорці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. Діти господині звали його дядьком, а поет, знайшовши забуті у вузлику гроші, влаштував їм банкет на природі з солодощами.</a:t>
            </a:r>
          </a:p>
          <a:p>
            <a:pPr algn="l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</a:p>
          <a:p>
            <a:pPr algn="l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  З дітьми Тарас Григорович</a:t>
            </a:r>
          </a:p>
          <a:p>
            <a:pPr algn="l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     був щирий, відкритий </a:t>
            </a:r>
          </a:p>
          <a:p>
            <a:pPr algn="l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Ї  серцем і дуже щасливий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794770" cy="340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983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454</Words>
  <Application>Microsoft Office PowerPoint</Application>
  <PresentationFormat>Экран (4:3)</PresentationFormat>
  <Paragraphs>126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Marta</cp:lastModifiedBy>
  <cp:revision>34</cp:revision>
  <cp:lastPrinted>2013-12-25T04:15:44Z</cp:lastPrinted>
  <dcterms:created xsi:type="dcterms:W3CDTF">2013-12-07T07:21:04Z</dcterms:created>
  <dcterms:modified xsi:type="dcterms:W3CDTF">2023-11-01T02:05:44Z</dcterms:modified>
</cp:coreProperties>
</file>