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81" r:id="rId2"/>
    <p:sldId id="257" r:id="rId3"/>
    <p:sldId id="277" r:id="rId4"/>
    <p:sldId id="278" r:id="rId5"/>
    <p:sldId id="258" r:id="rId6"/>
    <p:sldId id="279" r:id="rId7"/>
    <p:sldId id="259" r:id="rId8"/>
    <p:sldId id="282" r:id="rId9"/>
    <p:sldId id="272" r:id="rId10"/>
    <p:sldId id="280" r:id="rId11"/>
    <p:sldId id="273" r:id="rId12"/>
    <p:sldId id="275" r:id="rId13"/>
    <p:sldId id="274" r:id="rId14"/>
    <p:sldId id="265" r:id="rId15"/>
    <p:sldId id="266" r:id="rId16"/>
    <p:sldId id="270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5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5256" autoAdjust="0"/>
  </p:normalViewPr>
  <p:slideViewPr>
    <p:cSldViewPr snapToGrid="0">
      <p:cViewPr varScale="1">
        <p:scale>
          <a:sx n="65" d="100"/>
          <a:sy n="65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BD614E-17F7-4AF1-837D-7B529113E66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</dgm:pt>
    <dgm:pt modelId="{CDF8F7CB-AA84-4E17-905B-06397F9D996F}">
      <dgm:prSet phldrT="[Текст]" custT="1"/>
      <dgm:spPr/>
      <dgm:t>
        <a:bodyPr/>
        <a:lstStyle/>
        <a:p>
          <a:r>
            <a:rPr lang="uk-UA" sz="3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1</a:t>
          </a:r>
          <a:endParaRPr lang="ru-RU" sz="3600" b="1" cap="none" spc="0" dirty="0">
            <a:ln w="10160">
              <a:solidFill>
                <a:schemeClr val="accent5"/>
              </a:solidFill>
              <a:prstDash val="solid"/>
            </a:ln>
            <a:solidFill>
              <a:srgbClr val="FFFFFF"/>
            </a:solidFill>
            <a:effectLst>
              <a:outerShdw blurRad="38100" dist="22860" dir="5400000" algn="tl" rotWithShape="0">
                <a:srgbClr val="000000">
                  <a:alpha val="30000"/>
                </a:srgbClr>
              </a:outerShdw>
            </a:effectLst>
          </a:endParaRPr>
        </a:p>
      </dgm:t>
    </dgm:pt>
    <dgm:pt modelId="{A088C94F-24B4-49F3-9FC3-8B1B763A85CE}" type="parTrans" cxnId="{64349289-BFD5-4A4A-8C87-B45429FDD42E}">
      <dgm:prSet/>
      <dgm:spPr/>
      <dgm:t>
        <a:bodyPr/>
        <a:lstStyle/>
        <a:p>
          <a:endParaRPr lang="ru-RU"/>
        </a:p>
      </dgm:t>
    </dgm:pt>
    <dgm:pt modelId="{55C5775A-A619-4483-80EE-4C0E4F83B860}" type="sibTrans" cxnId="{64349289-BFD5-4A4A-8C87-B45429FDD42E}">
      <dgm:prSet/>
      <dgm:spPr/>
      <dgm:t>
        <a:bodyPr/>
        <a:lstStyle/>
        <a:p>
          <a:endParaRPr lang="ru-RU"/>
        </a:p>
      </dgm:t>
    </dgm:pt>
    <dgm:pt modelId="{7C82BFD1-288E-48B6-970E-31287184E41C}">
      <dgm:prSet phldrT="[Текст]" custT="1"/>
      <dgm:spPr/>
      <dgm:t>
        <a:bodyPr/>
        <a:lstStyle/>
        <a:p>
          <a:r>
            <a:rPr lang="uk-UA" sz="3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2</a:t>
          </a:r>
          <a:endParaRPr lang="ru-RU" sz="3600" b="1" cap="none" spc="0" dirty="0">
            <a:ln w="10160">
              <a:solidFill>
                <a:schemeClr val="accent5"/>
              </a:solidFill>
              <a:prstDash val="solid"/>
            </a:ln>
            <a:solidFill>
              <a:srgbClr val="FFFFFF"/>
            </a:solidFill>
            <a:effectLst>
              <a:outerShdw blurRad="38100" dist="22860" dir="5400000" algn="tl" rotWithShape="0">
                <a:srgbClr val="000000">
                  <a:alpha val="30000"/>
                </a:srgbClr>
              </a:outerShdw>
            </a:effectLst>
          </a:endParaRPr>
        </a:p>
      </dgm:t>
    </dgm:pt>
    <dgm:pt modelId="{1422D868-F9F2-4CB5-8DE2-E3349B650CFE}" type="parTrans" cxnId="{1D52B7E7-4179-4A84-8809-0ED0D20E5778}">
      <dgm:prSet/>
      <dgm:spPr/>
      <dgm:t>
        <a:bodyPr/>
        <a:lstStyle/>
        <a:p>
          <a:endParaRPr lang="ru-RU"/>
        </a:p>
      </dgm:t>
    </dgm:pt>
    <dgm:pt modelId="{FBE93C6B-2B27-4930-A32B-2B22330A92E5}" type="sibTrans" cxnId="{1D52B7E7-4179-4A84-8809-0ED0D20E5778}">
      <dgm:prSet/>
      <dgm:spPr/>
      <dgm:t>
        <a:bodyPr/>
        <a:lstStyle/>
        <a:p>
          <a:endParaRPr lang="ru-RU"/>
        </a:p>
      </dgm:t>
    </dgm:pt>
    <dgm:pt modelId="{FCDC7E6F-F7BB-4CC3-9939-7129613C62FE}">
      <dgm:prSet phldrT="[Текст]" custT="1"/>
      <dgm:spPr/>
      <dgm:t>
        <a:bodyPr/>
        <a:lstStyle/>
        <a:p>
          <a:r>
            <a:rPr lang="uk-UA" sz="3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3</a:t>
          </a:r>
          <a:endParaRPr lang="ru-RU" sz="3600" b="1" cap="none" spc="0" dirty="0">
            <a:ln w="10160">
              <a:solidFill>
                <a:schemeClr val="accent5"/>
              </a:solidFill>
              <a:prstDash val="solid"/>
            </a:ln>
            <a:solidFill>
              <a:srgbClr val="FFFFFF"/>
            </a:solidFill>
            <a:effectLst>
              <a:outerShdw blurRad="38100" dist="22860" dir="5400000" algn="tl" rotWithShape="0">
                <a:srgbClr val="000000">
                  <a:alpha val="30000"/>
                </a:srgbClr>
              </a:outerShdw>
            </a:effectLst>
          </a:endParaRPr>
        </a:p>
      </dgm:t>
    </dgm:pt>
    <dgm:pt modelId="{72B49042-30C9-4061-A843-A11CAFA4207F}" type="parTrans" cxnId="{21D6A8E0-3A5B-4F60-B4A8-A7EC2932BA7C}">
      <dgm:prSet/>
      <dgm:spPr/>
      <dgm:t>
        <a:bodyPr/>
        <a:lstStyle/>
        <a:p>
          <a:endParaRPr lang="ru-RU"/>
        </a:p>
      </dgm:t>
    </dgm:pt>
    <dgm:pt modelId="{BC567300-FDDA-4765-A0B6-9B27249824B2}" type="sibTrans" cxnId="{21D6A8E0-3A5B-4F60-B4A8-A7EC2932BA7C}">
      <dgm:prSet/>
      <dgm:spPr/>
      <dgm:t>
        <a:bodyPr/>
        <a:lstStyle/>
        <a:p>
          <a:endParaRPr lang="ru-RU"/>
        </a:p>
      </dgm:t>
    </dgm:pt>
    <dgm:pt modelId="{899A7F36-1F11-49CC-BA88-EB99FFF41539}">
      <dgm:prSet/>
      <dgm:spPr>
        <a:ln w="57150">
          <a:solidFill>
            <a:schemeClr val="accent1"/>
          </a:solidFill>
        </a:ln>
      </dgm:spPr>
      <dgm:t>
        <a:bodyPr/>
        <a:lstStyle/>
        <a:p>
          <a:r>
            <a:rPr lang="ru-RU" dirty="0"/>
            <a:t>назви протоколу обміну даними (</a:t>
          </a:r>
          <a:r>
            <a:rPr lang="en-US" dirty="0"/>
            <a:t>http, https, ftp </a:t>
          </a:r>
          <a:r>
            <a:rPr lang="ru-RU" dirty="0"/>
            <a:t>та ін.);</a:t>
          </a:r>
        </a:p>
      </dgm:t>
    </dgm:pt>
    <dgm:pt modelId="{A5D62F76-6BB2-4BF6-92E5-FAA56DFE7EF4}" type="parTrans" cxnId="{0D55C133-7D1E-4132-B420-53F09B8ADB8A}">
      <dgm:prSet/>
      <dgm:spPr/>
      <dgm:t>
        <a:bodyPr/>
        <a:lstStyle/>
        <a:p>
          <a:endParaRPr lang="ru-RU"/>
        </a:p>
      </dgm:t>
    </dgm:pt>
    <dgm:pt modelId="{F3F299FC-87CF-4FEE-849C-0D38C6134D23}" type="sibTrans" cxnId="{0D55C133-7D1E-4132-B420-53F09B8ADB8A}">
      <dgm:prSet/>
      <dgm:spPr/>
      <dgm:t>
        <a:bodyPr/>
        <a:lstStyle/>
        <a:p>
          <a:endParaRPr lang="ru-RU"/>
        </a:p>
      </dgm:t>
    </dgm:pt>
    <dgm:pt modelId="{96D12B7D-B884-41AF-86BE-0AD97D0ABD10}">
      <dgm:prSet/>
      <dgm:spPr>
        <a:ln w="57150">
          <a:solidFill>
            <a:schemeClr val="accent1"/>
          </a:solidFill>
        </a:ln>
      </dgm:spPr>
      <dgm:t>
        <a:bodyPr/>
        <a:lstStyle/>
        <a:p>
          <a:r>
            <a:rPr lang="ru-RU" dirty="0"/>
            <a:t>доменного імені або </a:t>
          </a:r>
          <a:r>
            <a:rPr lang="en-US" dirty="0"/>
            <a:t>IP-</a:t>
          </a:r>
          <a:r>
            <a:rPr lang="ru-RU" dirty="0"/>
            <a:t>адреси сервера, де зберігається файл;</a:t>
          </a:r>
        </a:p>
      </dgm:t>
    </dgm:pt>
    <dgm:pt modelId="{8786C9F5-65C9-4EF1-8E6B-124F2798A1B6}" type="parTrans" cxnId="{D70F080F-8932-405D-98A5-3C39DAFF66A5}">
      <dgm:prSet/>
      <dgm:spPr/>
      <dgm:t>
        <a:bodyPr/>
        <a:lstStyle/>
        <a:p>
          <a:endParaRPr lang="ru-RU"/>
        </a:p>
      </dgm:t>
    </dgm:pt>
    <dgm:pt modelId="{016DD66A-72EE-4C24-9F92-C8321D28B8E8}" type="sibTrans" cxnId="{D70F080F-8932-405D-98A5-3C39DAFF66A5}">
      <dgm:prSet/>
      <dgm:spPr/>
      <dgm:t>
        <a:bodyPr/>
        <a:lstStyle/>
        <a:p>
          <a:endParaRPr lang="ru-RU"/>
        </a:p>
      </dgm:t>
    </dgm:pt>
    <dgm:pt modelId="{F9AD981E-D4D2-4AC6-9C70-9F40D6F754BA}">
      <dgm:prSet/>
      <dgm:spPr>
        <a:ln w="57150">
          <a:solidFill>
            <a:schemeClr val="accent1"/>
          </a:solidFill>
        </a:ln>
      </dgm:spPr>
      <dgm:t>
        <a:bodyPr/>
        <a:lstStyle/>
        <a:p>
          <a:r>
            <a:rPr lang="ru-RU" dirty="0"/>
            <a:t>шляху до файлу на сервері.</a:t>
          </a:r>
        </a:p>
      </dgm:t>
    </dgm:pt>
    <dgm:pt modelId="{082333C9-8427-4F08-877B-FD849CBBFF88}" type="parTrans" cxnId="{F8DF1431-063A-4DB3-9C3D-561FC11FBDD0}">
      <dgm:prSet/>
      <dgm:spPr/>
      <dgm:t>
        <a:bodyPr/>
        <a:lstStyle/>
        <a:p>
          <a:endParaRPr lang="ru-RU"/>
        </a:p>
      </dgm:t>
    </dgm:pt>
    <dgm:pt modelId="{FD0EA833-D598-4AEA-9B7D-9A41C29BD6A2}" type="sibTrans" cxnId="{F8DF1431-063A-4DB3-9C3D-561FC11FBDD0}">
      <dgm:prSet/>
      <dgm:spPr/>
      <dgm:t>
        <a:bodyPr/>
        <a:lstStyle/>
        <a:p>
          <a:endParaRPr lang="ru-RU"/>
        </a:p>
      </dgm:t>
    </dgm:pt>
    <dgm:pt modelId="{A8F81966-369B-4DF9-91F8-990E5A4DDE8B}" type="pres">
      <dgm:prSet presAssocID="{39BD614E-17F7-4AF1-837D-7B529113E668}" presName="linearFlow" presStyleCnt="0">
        <dgm:presLayoutVars>
          <dgm:dir/>
          <dgm:animLvl val="lvl"/>
          <dgm:resizeHandles val="exact"/>
        </dgm:presLayoutVars>
      </dgm:prSet>
      <dgm:spPr/>
    </dgm:pt>
    <dgm:pt modelId="{1533405A-B64F-4E8D-86A7-DC607379804F}" type="pres">
      <dgm:prSet presAssocID="{CDF8F7CB-AA84-4E17-905B-06397F9D996F}" presName="composite" presStyleCnt="0"/>
      <dgm:spPr/>
    </dgm:pt>
    <dgm:pt modelId="{EF98E38B-A8CE-47C5-B268-232062440BBE}" type="pres">
      <dgm:prSet presAssocID="{CDF8F7CB-AA84-4E17-905B-06397F9D996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C5DD94D-EEFA-4F58-BBD8-7404711B68F1}" type="pres">
      <dgm:prSet presAssocID="{CDF8F7CB-AA84-4E17-905B-06397F9D996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B9A2D5-14F8-4BC9-84BF-F0D8A2A96AE1}" type="pres">
      <dgm:prSet presAssocID="{55C5775A-A619-4483-80EE-4C0E4F83B860}" presName="sp" presStyleCnt="0"/>
      <dgm:spPr/>
    </dgm:pt>
    <dgm:pt modelId="{849324FC-67DD-4951-8E62-AA74AF3BDC18}" type="pres">
      <dgm:prSet presAssocID="{7C82BFD1-288E-48B6-970E-31287184E41C}" presName="composite" presStyleCnt="0"/>
      <dgm:spPr/>
    </dgm:pt>
    <dgm:pt modelId="{51412978-EB3A-4F37-B82D-15AFF852C1CE}" type="pres">
      <dgm:prSet presAssocID="{7C82BFD1-288E-48B6-970E-31287184E41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DF494B-6448-4550-9402-84EB658837F7}" type="pres">
      <dgm:prSet presAssocID="{7C82BFD1-288E-48B6-970E-31287184E41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F16300-882C-4D29-B7E8-BBC3659C0426}" type="pres">
      <dgm:prSet presAssocID="{FBE93C6B-2B27-4930-A32B-2B22330A92E5}" presName="sp" presStyleCnt="0"/>
      <dgm:spPr/>
    </dgm:pt>
    <dgm:pt modelId="{E7062621-63E2-4564-A2BF-F5514EDE856D}" type="pres">
      <dgm:prSet presAssocID="{FCDC7E6F-F7BB-4CC3-9939-7129613C62FE}" presName="composite" presStyleCnt="0"/>
      <dgm:spPr/>
    </dgm:pt>
    <dgm:pt modelId="{BAB11338-36E0-4B4C-90B1-2D253D10845D}" type="pres">
      <dgm:prSet presAssocID="{FCDC7E6F-F7BB-4CC3-9939-7129613C62F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6F9F46-5628-4893-B6F5-55039A5D7AED}" type="pres">
      <dgm:prSet presAssocID="{FCDC7E6F-F7BB-4CC3-9939-7129613C62F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D10C128-DA72-4ACF-87ED-4C7D534CFEFB}" type="presOf" srcId="{F9AD981E-D4D2-4AC6-9C70-9F40D6F754BA}" destId="{DD6F9F46-5628-4893-B6F5-55039A5D7AED}" srcOrd="0" destOrd="0" presId="urn:microsoft.com/office/officeart/2005/8/layout/chevron2"/>
    <dgm:cxn modelId="{1D52B7E7-4179-4A84-8809-0ED0D20E5778}" srcId="{39BD614E-17F7-4AF1-837D-7B529113E668}" destId="{7C82BFD1-288E-48B6-970E-31287184E41C}" srcOrd="1" destOrd="0" parTransId="{1422D868-F9F2-4CB5-8DE2-E3349B650CFE}" sibTransId="{FBE93C6B-2B27-4930-A32B-2B22330A92E5}"/>
    <dgm:cxn modelId="{21D6A8E0-3A5B-4F60-B4A8-A7EC2932BA7C}" srcId="{39BD614E-17F7-4AF1-837D-7B529113E668}" destId="{FCDC7E6F-F7BB-4CC3-9939-7129613C62FE}" srcOrd="2" destOrd="0" parTransId="{72B49042-30C9-4061-A843-A11CAFA4207F}" sibTransId="{BC567300-FDDA-4765-A0B6-9B27249824B2}"/>
    <dgm:cxn modelId="{872AC3BF-D569-47FB-9098-46723364FE55}" type="presOf" srcId="{899A7F36-1F11-49CC-BA88-EB99FFF41539}" destId="{FC5DD94D-EEFA-4F58-BBD8-7404711B68F1}" srcOrd="0" destOrd="0" presId="urn:microsoft.com/office/officeart/2005/8/layout/chevron2"/>
    <dgm:cxn modelId="{D70F080F-8932-405D-98A5-3C39DAFF66A5}" srcId="{7C82BFD1-288E-48B6-970E-31287184E41C}" destId="{96D12B7D-B884-41AF-86BE-0AD97D0ABD10}" srcOrd="0" destOrd="0" parTransId="{8786C9F5-65C9-4EF1-8E6B-124F2798A1B6}" sibTransId="{016DD66A-72EE-4C24-9F92-C8321D28B8E8}"/>
    <dgm:cxn modelId="{E638B469-22FD-4EF5-9D00-95A0B1AEA623}" type="presOf" srcId="{CDF8F7CB-AA84-4E17-905B-06397F9D996F}" destId="{EF98E38B-A8CE-47C5-B268-232062440BBE}" srcOrd="0" destOrd="0" presId="urn:microsoft.com/office/officeart/2005/8/layout/chevron2"/>
    <dgm:cxn modelId="{64349289-BFD5-4A4A-8C87-B45429FDD42E}" srcId="{39BD614E-17F7-4AF1-837D-7B529113E668}" destId="{CDF8F7CB-AA84-4E17-905B-06397F9D996F}" srcOrd="0" destOrd="0" parTransId="{A088C94F-24B4-49F3-9FC3-8B1B763A85CE}" sibTransId="{55C5775A-A619-4483-80EE-4C0E4F83B860}"/>
    <dgm:cxn modelId="{58868A56-5DCA-4A5C-9F5D-27A24BF5BF99}" type="presOf" srcId="{96D12B7D-B884-41AF-86BE-0AD97D0ABD10}" destId="{25DF494B-6448-4550-9402-84EB658837F7}" srcOrd="0" destOrd="0" presId="urn:microsoft.com/office/officeart/2005/8/layout/chevron2"/>
    <dgm:cxn modelId="{0D55C133-7D1E-4132-B420-53F09B8ADB8A}" srcId="{CDF8F7CB-AA84-4E17-905B-06397F9D996F}" destId="{899A7F36-1F11-49CC-BA88-EB99FFF41539}" srcOrd="0" destOrd="0" parTransId="{A5D62F76-6BB2-4BF6-92E5-FAA56DFE7EF4}" sibTransId="{F3F299FC-87CF-4FEE-849C-0D38C6134D23}"/>
    <dgm:cxn modelId="{3CD421F8-8AA6-4F82-AEDB-6D414075EF11}" type="presOf" srcId="{7C82BFD1-288E-48B6-970E-31287184E41C}" destId="{51412978-EB3A-4F37-B82D-15AFF852C1CE}" srcOrd="0" destOrd="0" presId="urn:microsoft.com/office/officeart/2005/8/layout/chevron2"/>
    <dgm:cxn modelId="{F8DF1431-063A-4DB3-9C3D-561FC11FBDD0}" srcId="{FCDC7E6F-F7BB-4CC3-9939-7129613C62FE}" destId="{F9AD981E-D4D2-4AC6-9C70-9F40D6F754BA}" srcOrd="0" destOrd="0" parTransId="{082333C9-8427-4F08-877B-FD849CBBFF88}" sibTransId="{FD0EA833-D598-4AEA-9B7D-9A41C29BD6A2}"/>
    <dgm:cxn modelId="{9A19AA2E-23E6-410A-985F-EFD25C5D9AA1}" type="presOf" srcId="{39BD614E-17F7-4AF1-837D-7B529113E668}" destId="{A8F81966-369B-4DF9-91F8-990E5A4DDE8B}" srcOrd="0" destOrd="0" presId="urn:microsoft.com/office/officeart/2005/8/layout/chevron2"/>
    <dgm:cxn modelId="{48777BAD-F687-4BBA-ADD2-5DE7D5E7063A}" type="presOf" srcId="{FCDC7E6F-F7BB-4CC3-9939-7129613C62FE}" destId="{BAB11338-36E0-4B4C-90B1-2D253D10845D}" srcOrd="0" destOrd="0" presId="urn:microsoft.com/office/officeart/2005/8/layout/chevron2"/>
    <dgm:cxn modelId="{A77EA5EF-6487-4BCB-8A3E-EBEA233416F3}" type="presParOf" srcId="{A8F81966-369B-4DF9-91F8-990E5A4DDE8B}" destId="{1533405A-B64F-4E8D-86A7-DC607379804F}" srcOrd="0" destOrd="0" presId="urn:microsoft.com/office/officeart/2005/8/layout/chevron2"/>
    <dgm:cxn modelId="{416E336C-31EE-4086-AF5C-FD8AA2607477}" type="presParOf" srcId="{1533405A-B64F-4E8D-86A7-DC607379804F}" destId="{EF98E38B-A8CE-47C5-B268-232062440BBE}" srcOrd="0" destOrd="0" presId="urn:microsoft.com/office/officeart/2005/8/layout/chevron2"/>
    <dgm:cxn modelId="{EBC9B5A4-E6A2-405C-B2F7-A01B9F5B4E87}" type="presParOf" srcId="{1533405A-B64F-4E8D-86A7-DC607379804F}" destId="{FC5DD94D-EEFA-4F58-BBD8-7404711B68F1}" srcOrd="1" destOrd="0" presId="urn:microsoft.com/office/officeart/2005/8/layout/chevron2"/>
    <dgm:cxn modelId="{C6DE5363-7110-4FD5-A91B-6CDD25957383}" type="presParOf" srcId="{A8F81966-369B-4DF9-91F8-990E5A4DDE8B}" destId="{E5B9A2D5-14F8-4BC9-84BF-F0D8A2A96AE1}" srcOrd="1" destOrd="0" presId="urn:microsoft.com/office/officeart/2005/8/layout/chevron2"/>
    <dgm:cxn modelId="{2E082444-9162-4D3F-B23E-5828B8F8B97C}" type="presParOf" srcId="{A8F81966-369B-4DF9-91F8-990E5A4DDE8B}" destId="{849324FC-67DD-4951-8E62-AA74AF3BDC18}" srcOrd="2" destOrd="0" presId="urn:microsoft.com/office/officeart/2005/8/layout/chevron2"/>
    <dgm:cxn modelId="{C13B0E42-8B49-4456-9830-B08F091B0A20}" type="presParOf" srcId="{849324FC-67DD-4951-8E62-AA74AF3BDC18}" destId="{51412978-EB3A-4F37-B82D-15AFF852C1CE}" srcOrd="0" destOrd="0" presId="urn:microsoft.com/office/officeart/2005/8/layout/chevron2"/>
    <dgm:cxn modelId="{900D4B94-9FB7-4FF2-BAE1-2BC4851D948C}" type="presParOf" srcId="{849324FC-67DD-4951-8E62-AA74AF3BDC18}" destId="{25DF494B-6448-4550-9402-84EB658837F7}" srcOrd="1" destOrd="0" presId="urn:microsoft.com/office/officeart/2005/8/layout/chevron2"/>
    <dgm:cxn modelId="{121E9C0F-19AC-43CE-8A32-74D3B2DE96E6}" type="presParOf" srcId="{A8F81966-369B-4DF9-91F8-990E5A4DDE8B}" destId="{66F16300-882C-4D29-B7E8-BBC3659C0426}" srcOrd="3" destOrd="0" presId="urn:microsoft.com/office/officeart/2005/8/layout/chevron2"/>
    <dgm:cxn modelId="{F24E9236-4840-47D3-AEFC-1FAE0FEAADE8}" type="presParOf" srcId="{A8F81966-369B-4DF9-91F8-990E5A4DDE8B}" destId="{E7062621-63E2-4564-A2BF-F5514EDE856D}" srcOrd="4" destOrd="0" presId="urn:microsoft.com/office/officeart/2005/8/layout/chevron2"/>
    <dgm:cxn modelId="{20039881-BF3F-417C-895D-7FF1E7235AAB}" type="presParOf" srcId="{E7062621-63E2-4564-A2BF-F5514EDE856D}" destId="{BAB11338-36E0-4B4C-90B1-2D253D10845D}" srcOrd="0" destOrd="0" presId="urn:microsoft.com/office/officeart/2005/8/layout/chevron2"/>
    <dgm:cxn modelId="{0AEAF570-8513-4E57-88B5-2343A85A17DE}" type="presParOf" srcId="{E7062621-63E2-4564-A2BF-F5514EDE856D}" destId="{DD6F9F46-5628-4893-B6F5-55039A5D7AE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8E38B-A8CE-47C5-B268-232062440BBE}">
      <dsp:nvSpPr>
        <dsp:cNvPr id="0" name=""/>
        <dsp:cNvSpPr/>
      </dsp:nvSpPr>
      <dsp:spPr>
        <a:xfrm rot="5400000">
          <a:off x="-253215" y="255583"/>
          <a:ext cx="1688103" cy="1181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1</a:t>
          </a:r>
          <a:endParaRPr lang="ru-RU" sz="3600" b="1" kern="1200" cap="none" spc="0" dirty="0">
            <a:ln w="10160">
              <a:solidFill>
                <a:schemeClr val="accent5"/>
              </a:solidFill>
              <a:prstDash val="solid"/>
            </a:ln>
            <a:solidFill>
              <a:srgbClr val="FFFFFF"/>
            </a:solidFill>
            <a:effectLst>
              <a:outerShdw blurRad="38100" dist="22860" dir="5400000" algn="tl" rotWithShape="0">
                <a:srgbClr val="000000">
                  <a:alpha val="30000"/>
                </a:srgbClr>
              </a:outerShdw>
            </a:effectLst>
          </a:endParaRPr>
        </a:p>
      </dsp:txBody>
      <dsp:txXfrm rot="-5400000">
        <a:off x="1" y="593203"/>
        <a:ext cx="1181672" cy="506431"/>
      </dsp:txXfrm>
    </dsp:sp>
    <dsp:sp modelId="{FC5DD94D-EEFA-4F58-BBD8-7404711B68F1}">
      <dsp:nvSpPr>
        <dsp:cNvPr id="0" name=""/>
        <dsp:cNvSpPr/>
      </dsp:nvSpPr>
      <dsp:spPr>
        <a:xfrm rot="5400000">
          <a:off x="5723432" y="-4539391"/>
          <a:ext cx="1097844" cy="101813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/>
            <a:t>назви протоколу обміну даними (</a:t>
          </a:r>
          <a:r>
            <a:rPr lang="en-US" sz="3300" kern="1200" dirty="0"/>
            <a:t>http, https, ftp </a:t>
          </a:r>
          <a:r>
            <a:rPr lang="ru-RU" sz="3300" kern="1200" dirty="0"/>
            <a:t>та ін.);</a:t>
          </a:r>
        </a:p>
      </dsp:txBody>
      <dsp:txXfrm rot="-5400000">
        <a:off x="1181673" y="55960"/>
        <a:ext cx="10127771" cy="990660"/>
      </dsp:txXfrm>
    </dsp:sp>
    <dsp:sp modelId="{51412978-EB3A-4F37-B82D-15AFF852C1CE}">
      <dsp:nvSpPr>
        <dsp:cNvPr id="0" name=""/>
        <dsp:cNvSpPr/>
      </dsp:nvSpPr>
      <dsp:spPr>
        <a:xfrm rot="5400000">
          <a:off x="-253215" y="1750581"/>
          <a:ext cx="1688103" cy="1181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2</a:t>
          </a:r>
          <a:endParaRPr lang="ru-RU" sz="3600" b="1" kern="1200" cap="none" spc="0" dirty="0">
            <a:ln w="10160">
              <a:solidFill>
                <a:schemeClr val="accent5"/>
              </a:solidFill>
              <a:prstDash val="solid"/>
            </a:ln>
            <a:solidFill>
              <a:srgbClr val="FFFFFF"/>
            </a:solidFill>
            <a:effectLst>
              <a:outerShdw blurRad="38100" dist="22860" dir="5400000" algn="tl" rotWithShape="0">
                <a:srgbClr val="000000">
                  <a:alpha val="30000"/>
                </a:srgbClr>
              </a:outerShdw>
            </a:effectLst>
          </a:endParaRPr>
        </a:p>
      </dsp:txBody>
      <dsp:txXfrm rot="-5400000">
        <a:off x="1" y="2088201"/>
        <a:ext cx="1181672" cy="506431"/>
      </dsp:txXfrm>
    </dsp:sp>
    <dsp:sp modelId="{25DF494B-6448-4550-9402-84EB658837F7}">
      <dsp:nvSpPr>
        <dsp:cNvPr id="0" name=""/>
        <dsp:cNvSpPr/>
      </dsp:nvSpPr>
      <dsp:spPr>
        <a:xfrm rot="5400000">
          <a:off x="5723720" y="-3044681"/>
          <a:ext cx="1097267" cy="101813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/>
            <a:t>доменного імені або </a:t>
          </a:r>
          <a:r>
            <a:rPr lang="en-US" sz="3300" kern="1200" dirty="0"/>
            <a:t>IP-</a:t>
          </a:r>
          <a:r>
            <a:rPr lang="ru-RU" sz="3300" kern="1200" dirty="0"/>
            <a:t>адреси сервера, де зберігається файл;</a:t>
          </a:r>
        </a:p>
      </dsp:txBody>
      <dsp:txXfrm rot="-5400000">
        <a:off x="1181672" y="1550931"/>
        <a:ext cx="10127799" cy="990139"/>
      </dsp:txXfrm>
    </dsp:sp>
    <dsp:sp modelId="{BAB11338-36E0-4B4C-90B1-2D253D10845D}">
      <dsp:nvSpPr>
        <dsp:cNvPr id="0" name=""/>
        <dsp:cNvSpPr/>
      </dsp:nvSpPr>
      <dsp:spPr>
        <a:xfrm rot="5400000">
          <a:off x="-253215" y="3245579"/>
          <a:ext cx="1688103" cy="11816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rPr>
            <a:t>3</a:t>
          </a:r>
          <a:endParaRPr lang="ru-RU" sz="3600" b="1" kern="1200" cap="none" spc="0" dirty="0">
            <a:ln w="10160">
              <a:solidFill>
                <a:schemeClr val="accent5"/>
              </a:solidFill>
              <a:prstDash val="solid"/>
            </a:ln>
            <a:solidFill>
              <a:srgbClr val="FFFFFF"/>
            </a:solidFill>
            <a:effectLst>
              <a:outerShdw blurRad="38100" dist="22860" dir="5400000" algn="tl" rotWithShape="0">
                <a:srgbClr val="000000">
                  <a:alpha val="30000"/>
                </a:srgbClr>
              </a:outerShdw>
            </a:effectLst>
          </a:endParaRPr>
        </a:p>
      </dsp:txBody>
      <dsp:txXfrm rot="-5400000">
        <a:off x="1" y="3583199"/>
        <a:ext cx="1181672" cy="506431"/>
      </dsp:txXfrm>
    </dsp:sp>
    <dsp:sp modelId="{DD6F9F46-5628-4893-B6F5-55039A5D7AED}">
      <dsp:nvSpPr>
        <dsp:cNvPr id="0" name=""/>
        <dsp:cNvSpPr/>
      </dsp:nvSpPr>
      <dsp:spPr>
        <a:xfrm rot="5400000">
          <a:off x="5723720" y="-1549684"/>
          <a:ext cx="1097267" cy="101813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/>
            <a:t>шляху до файлу на сервері.</a:t>
          </a:r>
        </a:p>
      </dsp:txBody>
      <dsp:txXfrm rot="-5400000">
        <a:off x="1181672" y="3045928"/>
        <a:ext cx="10127799" cy="990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1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8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0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1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1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5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59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6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8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rgbClr val="00B05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36DF1-5A27-4494-8FC1-22A5ACAD435F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31396-5192-4FAA-A74C-B3A98E724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7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kraine.com.ua/chto-takoe-url-adres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kraine.com.ua/uk/blog/seo-optimization/chto-takoe-url-adres-sajta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65213" y="769974"/>
            <a:ext cx="546014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Адресація </a:t>
            </a:r>
          </a:p>
          <a:p>
            <a:pPr algn="ctr"/>
            <a:r>
              <a:rPr lang="ru-RU" sz="8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 Інтернеті</a:t>
            </a:r>
            <a:endParaRPr lang="ru-RU" sz="8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0382943">
            <a:off x="9023330" y="2860134"/>
            <a:ext cx="2542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2363B"/>
                </a:solidFill>
                <a:latin typeface="Roboto"/>
              </a:rPr>
              <a:t>URL-</a:t>
            </a:r>
            <a:r>
              <a:rPr lang="uk-UA" sz="2800" b="1" dirty="0" smtClean="0">
                <a:solidFill>
                  <a:srgbClr val="32363B"/>
                </a:solidFill>
                <a:latin typeface="Roboto"/>
              </a:rPr>
              <a:t>адреса</a:t>
            </a:r>
            <a:endParaRPr lang="uk-UA" sz="2800" b="1" i="0" dirty="0">
              <a:solidFill>
                <a:srgbClr val="32363B"/>
              </a:solidFill>
              <a:effectLst/>
              <a:latin typeface="Roboto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647245">
            <a:off x="459541" y="3794432"/>
            <a:ext cx="4563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https://www.ukraine.com.ua</a:t>
            </a:r>
            <a:endParaRPr lang="uk-UA" sz="2800" b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5657" y="161224"/>
            <a:ext cx="2302098" cy="2100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88" y="114454"/>
            <a:ext cx="2292920" cy="186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3750365" y="3758519"/>
            <a:ext cx="4214191" cy="47963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Урок інформатики 8 клас</a:t>
            </a:r>
            <a:endParaRPr lang="uk-UA" sz="2800" b="1" dirty="0">
              <a:solidFill>
                <a:srgbClr val="0070C0"/>
              </a:solidFill>
            </a:endParaRPr>
          </a:p>
        </p:txBody>
      </p:sp>
      <p:pic>
        <p:nvPicPr>
          <p:cNvPr id="1028" name="Picture 4" descr="Когда необходим качественный веб-сай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757" y="4425929"/>
            <a:ext cx="3419060" cy="209417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Веб-сайт — Словарь — Линкбилдер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70" y="4345651"/>
            <a:ext cx="3090068" cy="220167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Створення корпоративного сайту компанії ᐉ Замовити у WEBMAESTRO™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013" y="4518991"/>
            <a:ext cx="3135203" cy="2001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631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:a16="http://schemas.microsoft.com/office/drawing/2014/main" id="{39274D37-CBC6-4555-9B1C-47F0E9E1C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561" y="4016294"/>
            <a:ext cx="9791624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uk-UA" b="1" dirty="0" smtClean="0"/>
              <a:t>Кожному доменному імені відповідає певна IP-адреса. Але комп’ютеру з певною IP- адресою може відповідати кілька доменних імен. Перетворення доменного імені на IP-адресу здійснюють </a:t>
            </a:r>
            <a:r>
              <a:rPr lang="uk-UA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</a:rPr>
              <a:t>DNS-сервери </a:t>
            </a:r>
            <a:r>
              <a:rPr lang="uk-UA" b="1" dirty="0" smtClean="0"/>
              <a:t>(</a:t>
            </a:r>
            <a:r>
              <a:rPr lang="en-US" b="1" dirty="0" smtClean="0"/>
              <a:t>Domain Name Service</a:t>
            </a:r>
            <a:r>
              <a:rPr lang="uk-UA" b="1" dirty="0" smtClean="0"/>
              <a:t> — служба доменних імен).</a:t>
            </a:r>
            <a:endParaRPr lang="uk-UA" b="1" dirty="0"/>
          </a:p>
        </p:txBody>
      </p:sp>
      <p:pic>
        <p:nvPicPr>
          <p:cNvPr id="7" name="Picture 2" descr="https://sites.google.com/site/lutskschool1yasenchuk/_/rsrc/1505665732438/materiali-do-urokiv/9-klas/urok-5-1/6.png">
            <a:extLst>
              <a:ext uri="{FF2B5EF4-FFF2-40B4-BE49-F238E27FC236}">
                <a16:creationId xmlns:a16="http://schemas.microsoft.com/office/drawing/2014/main" id="{134C7958-92EF-4CE4-A0A3-226256B22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67" y="989351"/>
            <a:ext cx="4314968" cy="2083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89DBE6A-0267-43DD-B400-7A3AEB68C924}"/>
              </a:ext>
            </a:extLst>
          </p:cNvPr>
          <p:cNvSpPr txBox="1"/>
          <p:nvPr/>
        </p:nvSpPr>
        <p:spPr>
          <a:xfrm>
            <a:off x="5112178" y="692338"/>
            <a:ext cx="6310328" cy="26776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uk-UA" sz="2800" b="1" dirty="0" smtClean="0"/>
              <a:t>Ліворуч від домену першого рівня зазначається домен другого рівня (він є ресурсом домену першого рівня) і так далі — до домену четвертого (або нижнього) рівня, який є ресурсом домену третього рівня.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1028417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936" y="116840"/>
            <a:ext cx="10058400" cy="1371600"/>
          </a:xfrm>
        </p:spPr>
        <p:txBody>
          <a:bodyPr/>
          <a:lstStyle/>
          <a:p>
            <a:pPr algn="ctr"/>
            <a:r>
              <a:rPr lang="en-US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URL-</a:t>
            </a:r>
            <a:r>
              <a:rPr lang="uk-UA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адреса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913" y="1219711"/>
            <a:ext cx="7379844" cy="24281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b="1" dirty="0" smtClean="0"/>
              <a:t>Щоб отримати інформаційні матеріали з Інтернету, лише адреси сервера недостатньо. Потрібна також адреса ресурсу із зазначенням протоколу й унікального шляху до нього. Таку адресу називають уніфікованим вказівником на ресурс — URL (Uniform Resource Locator).</a:t>
            </a:r>
            <a:endParaRPr lang="uk-UA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15B881-9881-48CE-8BED-C408E0602E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 t="24907" r="7068" b="19599"/>
          <a:stretch/>
        </p:blipFill>
        <p:spPr>
          <a:xfrm>
            <a:off x="7684213" y="614596"/>
            <a:ext cx="4302178" cy="27432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CF7636-6704-4405-A4D1-A48F9D32711D}"/>
              </a:ext>
            </a:extLst>
          </p:cNvPr>
          <p:cNvSpPr txBox="1"/>
          <p:nvPr/>
        </p:nvSpPr>
        <p:spPr>
          <a:xfrm>
            <a:off x="419725" y="4346324"/>
            <a:ext cx="11197651" cy="1200329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n-US" sz="3600" b="1" dirty="0"/>
              <a:t>URL</a:t>
            </a:r>
            <a:r>
              <a:rPr lang="en-US" sz="3200" dirty="0"/>
              <a:t> </a:t>
            </a:r>
            <a:r>
              <a:rPr lang="en-US" sz="3600" b="1" dirty="0"/>
              <a:t>— </a:t>
            </a:r>
            <a:r>
              <a:rPr lang="ru-RU" sz="3600" b="1" dirty="0"/>
              <a:t>це стандартизована адреса ресурсу в </a:t>
            </a:r>
            <a:r>
              <a:rPr lang="ru-RU" sz="3600" b="1" dirty="0" smtClean="0"/>
              <a:t>Інтернеті </a:t>
            </a:r>
            <a:r>
              <a:rPr lang="ru-RU" sz="3600" b="1" dirty="0"/>
              <a:t>(документа, відео, вебсторінки, зображення тощо).</a:t>
            </a:r>
          </a:p>
        </p:txBody>
      </p:sp>
    </p:spTree>
    <p:extLst>
      <p:ext uri="{BB962C8B-B14F-4D97-AF65-F5344CB8AC3E}">
        <p14:creationId xmlns:p14="http://schemas.microsoft.com/office/powerpoint/2010/main" val="373579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0BA0A3-5035-4526-8975-0FF567D72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296" y="327801"/>
            <a:ext cx="11212945" cy="13716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URL</a:t>
            </a:r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</a:rPr>
              <a:t> </a:t>
            </a:r>
            <a:r>
              <a:rPr lang="ru-RU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</a:rPr>
              <a:t>зазвичай складається з трьох частин:</a:t>
            </a:r>
            <a:r>
              <a:rPr lang="ru-RU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</a:rPr>
              <a:t/>
            </a:r>
            <a:br>
              <a:rPr lang="ru-RU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</a:rPr>
            </a:br>
            <a:endParaRPr lang="ru-RU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1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DC6C2CB-43D1-462E-A0DE-56A6EE1252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107093"/>
              </p:ext>
            </p:extLst>
          </p:nvPr>
        </p:nvGraphicFramePr>
        <p:xfrm>
          <a:off x="376382" y="1791855"/>
          <a:ext cx="11363036" cy="4682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975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2">
                <a:lumMod val="20000"/>
                <a:lumOff val="80000"/>
              </a:schemeClr>
            </a:gs>
            <a:gs pos="2186">
              <a:schemeClr val="accent2">
                <a:lumMod val="20000"/>
                <a:lumOff val="80000"/>
              </a:schemeClr>
            </a:gs>
            <a:gs pos="65000">
              <a:schemeClr val="accent2">
                <a:lumMod val="20000"/>
                <a:lumOff val="8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rgbClr val="00B05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078" y="4412722"/>
            <a:ext cx="11739558" cy="1482755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В адресному рядку браузера назву протоколу в адресі вебсторінки, наприклад </a:t>
            </a:r>
            <a:r>
              <a:rPr lang="en-US" sz="2400" dirty="0"/>
              <a:t>https, </a:t>
            </a:r>
            <a:r>
              <a:rPr lang="ru-RU" sz="2400" dirty="0"/>
              <a:t>зазначати не обов’язково</a:t>
            </a:r>
            <a:r>
              <a:rPr lang="ru-RU" sz="2400" dirty="0" smtClean="0"/>
              <a:t>. На </a:t>
            </a:r>
            <a:r>
              <a:rPr lang="ru-RU" sz="2400" dirty="0"/>
              <a:t>багатьох сайтах вебсторінки генеруються динамічно за запитами на основі певних даних.</a:t>
            </a:r>
          </a:p>
          <a:p>
            <a:pPr marL="0" indent="0">
              <a:buNone/>
            </a:pPr>
            <a:r>
              <a:rPr lang="ru-RU" sz="2400" b="1" dirty="0" smtClean="0"/>
              <a:t>Динамічна </a:t>
            </a:r>
            <a:r>
              <a:rPr lang="en-US" sz="2400" b="1" dirty="0"/>
              <a:t>URL </a:t>
            </a:r>
            <a:r>
              <a:rPr lang="ru-RU" sz="2400" dirty="0"/>
              <a:t>може мати такий вигляд: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22B24B-577E-4092-AE6D-56F277282679}"/>
              </a:ext>
            </a:extLst>
          </p:cNvPr>
          <p:cNvSpPr txBox="1"/>
          <p:nvPr/>
        </p:nvSpPr>
        <p:spPr>
          <a:xfrm>
            <a:off x="318623" y="205084"/>
            <a:ext cx="107271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i="0" dirty="0">
                <a:solidFill>
                  <a:srgbClr val="FF0000"/>
                </a:solidFill>
                <a:effectLst/>
              </a:rPr>
              <a:t>Адреса вебсторінки </a:t>
            </a:r>
            <a:r>
              <a:rPr lang="ru-RU" sz="2400" b="1" i="0" dirty="0">
                <a:solidFill>
                  <a:srgbClr val="1B1F21"/>
                </a:solidFill>
                <a:effectLst/>
              </a:rPr>
              <a:t>може мати такий вигляд:</a:t>
            </a:r>
            <a:endParaRPr lang="ru-RU" sz="2400" b="1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1C907F9-457F-43E2-8E87-F96106BCB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877" y="6016423"/>
            <a:ext cx="8487960" cy="533474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3" name="Группа 12"/>
          <p:cNvGrpSpPr/>
          <p:nvPr/>
        </p:nvGrpSpPr>
        <p:grpSpPr>
          <a:xfrm>
            <a:off x="552949" y="884120"/>
            <a:ext cx="10967099" cy="3343137"/>
            <a:chOff x="831245" y="1387702"/>
            <a:chExt cx="10967099" cy="3343137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831245" y="1387702"/>
              <a:ext cx="10967099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rgbClr val="0070C0"/>
                  </a:solidFill>
                  <a:latin typeface="arial" panose="020B0604020202020204" pitchFamily="34" charset="0"/>
                  <a:hlinkClick r:id="rId3"/>
                </a:rPr>
                <a:t>https</a:t>
              </a:r>
              <a:r>
                <a:rPr lang="ru-RU" sz="2800" b="1" dirty="0">
                  <a:solidFill>
                    <a:srgbClr val="0070C0"/>
                  </a:solidFill>
                  <a:latin typeface="arial" panose="020B0604020202020204" pitchFamily="34" charset="0"/>
                  <a:hlinkClick r:id="rId3"/>
                </a:rPr>
                <a:t>://</a:t>
              </a:r>
              <a:r>
                <a:rPr lang="ru-RU" sz="2800" b="1" dirty="0" smtClean="0">
                  <a:solidFill>
                    <a:srgbClr val="0070C0"/>
                  </a:solidFill>
                  <a:latin typeface="arial" panose="020B0604020202020204" pitchFamily="34" charset="0"/>
                  <a:hlinkClick r:id="rId3"/>
                </a:rPr>
                <a:t>www.ukraine.com.ua</a:t>
              </a:r>
              <a:r>
                <a:rPr lang="en-US" sz="2800" b="1" dirty="0" smtClean="0">
                  <a:solidFill>
                    <a:srgbClr val="0070C0"/>
                  </a:solidFill>
                  <a:latin typeface="arial" panose="020B0604020202020204" pitchFamily="34" charset="0"/>
                  <a:hlinkClick r:id="rId3"/>
                </a:rPr>
                <a:t>/chto-takoe-url-adres</a:t>
              </a:r>
              <a:endParaRPr lang="uk-UA" sz="2800" b="1" dirty="0" smtClean="0">
                <a:solidFill>
                  <a:srgbClr val="0070C0"/>
                </a:solidFill>
                <a:latin typeface="arial" panose="020B0604020202020204" pitchFamily="34" charset="0"/>
              </a:endParaRPr>
            </a:p>
            <a:p>
              <a:pPr algn="ctr"/>
              <a:endParaRPr lang="uk-UA" sz="2800" b="1" dirty="0">
                <a:solidFill>
                  <a:srgbClr val="0070C0"/>
                </a:solidFill>
                <a:latin typeface="arial" panose="020B0604020202020204" pitchFamily="34" charset="0"/>
              </a:endParaRPr>
            </a:p>
            <a:p>
              <a:endParaRPr lang="ru-RU" sz="2800" b="1" dirty="0" smtClean="0">
                <a:solidFill>
                  <a:srgbClr val="202124"/>
                </a:solidFill>
                <a:latin typeface="arial" panose="020B0604020202020204" pitchFamily="34" charset="0"/>
              </a:endParaRPr>
            </a:p>
            <a:p>
              <a:endParaRPr lang="ru-RU" sz="2800" b="1" i="0" u="none" strike="noStrike" dirty="0">
                <a:solidFill>
                  <a:srgbClr val="1A0DAB"/>
                </a:solidFill>
                <a:effectLst/>
                <a:latin typeface="arial" panose="020B0604020202020204" pitchFamily="34" charset="0"/>
                <a:hlinkClick r:id="rId4"/>
              </a:endParaRPr>
            </a:p>
          </p:txBody>
        </p:sp>
        <p:sp>
          <p:nvSpPr>
            <p:cNvPr id="5" name="Левая фигурная скобка 4"/>
            <p:cNvSpPr/>
            <p:nvPr/>
          </p:nvSpPr>
          <p:spPr>
            <a:xfrm rot="16200000">
              <a:off x="2431777" y="1657372"/>
              <a:ext cx="424069" cy="887896"/>
            </a:xfrm>
            <a:prstGeom prst="leftBrace">
              <a:avLst>
                <a:gd name="adj1" fmla="val 8333"/>
                <a:gd name="adj2" fmla="val 48963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Левая фигурная скобка 8"/>
            <p:cNvSpPr/>
            <p:nvPr/>
          </p:nvSpPr>
          <p:spPr>
            <a:xfrm rot="16200000">
              <a:off x="4881873" y="330599"/>
              <a:ext cx="424069" cy="3541441"/>
            </a:xfrm>
            <a:prstGeom prst="leftBrace">
              <a:avLst>
                <a:gd name="adj1" fmla="val 8333"/>
                <a:gd name="adj2" fmla="val 48963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Левая фигурная скобка 9"/>
            <p:cNvSpPr/>
            <p:nvPr/>
          </p:nvSpPr>
          <p:spPr>
            <a:xfrm rot="16200000">
              <a:off x="8513897" y="374493"/>
              <a:ext cx="424069" cy="3453654"/>
            </a:xfrm>
            <a:prstGeom prst="leftBrace">
              <a:avLst>
                <a:gd name="adj1" fmla="val 8333"/>
                <a:gd name="adj2" fmla="val 48963"/>
              </a:avLst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603514" y="2557482"/>
              <a:ext cx="2537793" cy="217335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захищений протокол передавання гіпертексту</a:t>
              </a:r>
              <a:endParaRPr lang="uk-UA" sz="2400" dirty="0">
                <a:solidFill>
                  <a:schemeClr val="bg1"/>
                </a:solidFill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647156" y="2512123"/>
              <a:ext cx="2406734" cy="217335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latin typeface="arial" panose="020B0604020202020204" pitchFamily="34" charset="0"/>
                </a:rPr>
                <a:t>доменне </a:t>
              </a:r>
              <a:r>
                <a:rPr lang="ru-RU" sz="2400" b="1" dirty="0">
                  <a:latin typeface="arial" panose="020B0604020202020204" pitchFamily="34" charset="0"/>
                </a:rPr>
                <a:t>ім’я </a:t>
              </a:r>
              <a:r>
                <a:rPr lang="ru-RU" sz="2400" b="1" dirty="0" smtClean="0">
                  <a:latin typeface="arial" panose="020B0604020202020204" pitchFamily="34" charset="0"/>
                </a:rPr>
                <a:t>серверу</a:t>
              </a:r>
              <a:endParaRPr lang="ru-RU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559739" y="2536163"/>
              <a:ext cx="2332383" cy="217335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400" b="1" dirty="0">
                  <a:latin typeface="arial" panose="020B0604020202020204" pitchFamily="34" charset="0"/>
                </a:rPr>
                <a:t>ім’я файлу вебсторінки</a:t>
              </a:r>
              <a:endParaRPr lang="en-US" sz="2400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9215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099" y="605279"/>
            <a:ext cx="7259137" cy="81551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3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Питання для самоперевірки</a:t>
            </a:r>
            <a:r>
              <a:rPr lang="uk-UA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rebuchet MS" panose="020B0603020202020204" pitchFamily="34" charset="0"/>
              </a:rPr>
              <a:t/>
            </a:r>
            <a:br>
              <a:rPr lang="uk-UA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rebuchet MS" panose="020B0603020202020204" pitchFamily="34" charset="0"/>
              </a:rPr>
            </a:br>
            <a:endParaRPr lang="uk-UA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133" y="1642765"/>
            <a:ext cx="11499832" cy="4430684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uk-UA" sz="3200" dirty="0" smtClean="0">
                <a:solidFill>
                  <a:srgbClr val="1B1F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входить до апаратної і програмної складових Інтернету?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3200" dirty="0" smtClean="0">
                <a:solidFill>
                  <a:srgbClr val="1B1F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IP-адреса? Що таке протокол IPv4; протокол IPv6?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3200" dirty="0" smtClean="0">
                <a:solidFill>
                  <a:srgbClr val="1B1F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Чим відрізняються постійна та динамічна ІР-адреси?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3200" dirty="0" smtClean="0">
                <a:solidFill>
                  <a:srgbClr val="1B1F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доменне ім’я? У чому зручність використання доменних імен?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3200" dirty="0" smtClean="0">
                <a:solidFill>
                  <a:srgbClr val="1B1F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Назвіть кілька прикладів доменів першого рівня.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sz="3200" dirty="0" smtClean="0">
                <a:solidFill>
                  <a:srgbClr val="1B1F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URL? Яке призначення URL?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E4785E9-75AC-467D-8311-AFCDC15E98C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7" t="6497" r="17666" b="19828"/>
          <a:stretch/>
        </p:blipFill>
        <p:spPr>
          <a:xfrm>
            <a:off x="10152246" y="92765"/>
            <a:ext cx="1416902" cy="164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085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0156" y="314906"/>
            <a:ext cx="5360505" cy="1371600"/>
          </a:xfrm>
        </p:spPr>
        <p:txBody>
          <a:bodyPr/>
          <a:lstStyle/>
          <a:p>
            <a:r>
              <a:rPr lang="uk-UA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Домашнє</a:t>
            </a:r>
            <a:r>
              <a:rPr lang="uk-UA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uk-UA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завдання</a:t>
            </a:r>
            <a:endParaRPr lang="uk-UA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340744" y="1525359"/>
            <a:ext cx="11307917" cy="4534276"/>
            <a:chOff x="340744" y="1525359"/>
            <a:chExt cx="11307917" cy="4534276"/>
          </a:xfrm>
        </p:grpSpPr>
        <p:pic>
          <p:nvPicPr>
            <p:cNvPr id="1026" name="Picture 2" descr="Підручник Інформатика 8 клас Бондаренко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744" y="1525359"/>
              <a:ext cx="3579690" cy="4534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Выгнутая вниз стрелка 4"/>
            <p:cNvSpPr/>
            <p:nvPr/>
          </p:nvSpPr>
          <p:spPr>
            <a:xfrm rot="13187364">
              <a:off x="3659171" y="3080728"/>
              <a:ext cx="2561496" cy="960422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tx1"/>
                </a:solidFill>
              </a:endParaRP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DE35D30F-F9DE-4D84-BB74-7917F5597000}"/>
                </a:ext>
              </a:extLst>
            </p:cNvPr>
            <p:cNvSpPr/>
            <p:nvPr/>
          </p:nvSpPr>
          <p:spPr>
            <a:xfrm>
              <a:off x="5317976" y="2372307"/>
              <a:ext cx="6330685" cy="332320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uk-UA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 Опрацювати §19 стор. 126-129.</a:t>
              </a:r>
            </a:p>
            <a:p>
              <a:pPr algn="just"/>
              <a:r>
                <a:rPr lang="uk-UA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 Повторити §18 стор. 121-125</a:t>
              </a:r>
            </a:p>
            <a:p>
              <a:pPr algn="just"/>
              <a:r>
                <a:rPr lang="uk-UA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 Виконати у зошиті п. 2 вправи 19 стор. 129</a:t>
              </a:r>
            </a:p>
            <a:p>
              <a:pPr algn="just"/>
              <a:r>
                <a:rPr lang="uk-UA" sz="24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 Виконайте тестове завдання стор. 129</a:t>
              </a:r>
              <a:endPara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001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5B6691-EC86-4B27-AF67-8050D0C42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809" y="0"/>
            <a:ext cx="10058400" cy="1371600"/>
          </a:xfrm>
        </p:spPr>
        <p:txBody>
          <a:bodyPr/>
          <a:lstStyle/>
          <a:p>
            <a:r>
              <a:rPr lang="uk-UA" sz="80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!!!</a:t>
            </a:r>
            <a:r>
              <a:rPr lang="uk-UA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Згадайте правила ТБ при роботі з ПК</a:t>
            </a:r>
            <a:endParaRPr lang="ru-RU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6D9631D-EB40-46B3-9B8F-C579878A98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76" b="16106"/>
          <a:stretch/>
        </p:blipFill>
        <p:spPr>
          <a:xfrm>
            <a:off x="1632036" y="914138"/>
            <a:ext cx="9546173" cy="534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05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350" y="1189564"/>
            <a:ext cx="7278937" cy="1995055"/>
          </a:xfrm>
        </p:spPr>
        <p:txBody>
          <a:bodyPr>
            <a:prstTxWarp prst="textCascadeUp">
              <a:avLst/>
            </a:prstTxWarp>
            <a:normAutofit/>
            <a:scene3d>
              <a:camera prst="isometricOffAxis1Right"/>
              <a:lightRig rig="threePt" dir="t"/>
            </a:scene3d>
          </a:bodyPr>
          <a:lstStyle/>
          <a:p>
            <a:pPr marL="0" indent="0">
              <a:buNone/>
            </a:pPr>
            <a:r>
              <a:rPr lang="uk-UA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Дякую за </a:t>
            </a:r>
            <a:r>
              <a:rPr lang="uk-UA" sz="60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урок!</a:t>
            </a:r>
            <a:endParaRPr lang="uk-UA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279374" y="3382798"/>
            <a:ext cx="8746435" cy="1995055"/>
          </a:xfrm>
          <a:prstGeom prst="rect">
            <a:avLst/>
          </a:prstGeom>
        </p:spPr>
        <p:txBody>
          <a:bodyPr vert="horz" lIns="91440" tIns="45720" rIns="91440" bIns="45720" rtlCol="0">
            <a:prstTxWarp prst="textCascadeDown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sz="72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Бажаю міцних знань!</a:t>
            </a:r>
            <a:endParaRPr lang="uk-UA" sz="72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457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975" y="160337"/>
            <a:ext cx="11600028" cy="1371600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Призначення і структура інтернету</a:t>
            </a:r>
          </a:p>
        </p:txBody>
      </p:sp>
      <p:sp>
        <p:nvSpPr>
          <p:cNvPr id="3" name="AutoShape 2" descr="https://uabooks.top/uploads/inf-8-bondarenko-full-2021/inf-8-bondarenko-full-2021-8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uabooks.top/uploads/inf-8-bondarenko-full-2021/inf-8-bondarenko-full-2021-8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s://sites.google.com/site/lutskschool1yasenchuk/_/rsrc/1505665308974/materiali-do-urokiv/9-klas/urok-5-1/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98" y="1837075"/>
            <a:ext cx="11878981" cy="354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722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E6C587C-90D3-413A-83B0-5ABB81443984}"/>
              </a:ext>
            </a:extLst>
          </p:cNvPr>
          <p:cNvSpPr/>
          <p:nvPr/>
        </p:nvSpPr>
        <p:spPr>
          <a:xfrm>
            <a:off x="136354" y="599979"/>
            <a:ext cx="4885352" cy="39703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800" b="1" dirty="0" smtClean="0"/>
              <a:t>Основу мережі Інтернет складають сервери, з’єднані </a:t>
            </a:r>
          </a:p>
          <a:p>
            <a:r>
              <a:rPr lang="uk-UA" sz="2800" b="1" dirty="0" smtClean="0"/>
              <a:t>між собою лініями (каналами) зв’язку. Клієнти можуть перебувати на значній відстані</a:t>
            </a:r>
          </a:p>
          <a:p>
            <a:r>
              <a:rPr lang="uk-UA" sz="2800" b="1" dirty="0" smtClean="0"/>
              <a:t>від сервера і з’єднуватися з ним різними каналами зв’язку.</a:t>
            </a:r>
            <a:endParaRPr lang="uk-UA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436FA0-BE72-4859-B432-0800BDEE46F0}"/>
              </a:ext>
            </a:extLst>
          </p:cNvPr>
          <p:cNvSpPr txBox="1"/>
          <p:nvPr/>
        </p:nvSpPr>
        <p:spPr>
          <a:xfrm>
            <a:off x="2100067" y="4802676"/>
            <a:ext cx="9577272" cy="1754326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uk-UA" sz="3600" b="1" dirty="0" smtClean="0"/>
              <a:t>Для узгодженої взаємодії усіх зазначених складових структури інтернету потрібна певна система адресації.</a:t>
            </a:r>
            <a:endParaRPr lang="uk-UA" sz="3600" b="1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6A7B636-E97C-4E99-9680-736A493238C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213" y="269600"/>
            <a:ext cx="6667938" cy="42724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2" name="Рисунок 11" descr="Предупреждение">
            <a:extLst>
              <a:ext uri="{FF2B5EF4-FFF2-40B4-BE49-F238E27FC236}">
                <a16:creationId xmlns:a16="http://schemas.microsoft.com/office/drawing/2014/main" id="{0D3352FE-C3C5-4097-9853-1E92DA3C80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5293" y="4908084"/>
            <a:ext cx="1843790" cy="1843790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rgbClr val="00B050"/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08466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1FEC8-3DF0-4C6A-B41A-92088831F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582" y="373020"/>
            <a:ext cx="10058400" cy="899879"/>
          </a:xfrm>
        </p:spPr>
        <p:txBody>
          <a:bodyPr/>
          <a:lstStyle/>
          <a:p>
            <a:pPr algn="ctr"/>
            <a:r>
              <a:rPr lang="ru-RU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ІР-адреса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99A1E4-5B16-4DF7-AA66-B209034BA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878" y="1188567"/>
            <a:ext cx="11574244" cy="11651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</a:rPr>
              <a:t>ІР-адреса</a:t>
            </a:r>
            <a:r>
              <a:rPr lang="uk-UA" sz="2800" dirty="0" smtClean="0"/>
              <a:t> — це ідентифікаційний номер комп’ютера в мережі. </a:t>
            </a:r>
          </a:p>
          <a:p>
            <a:pPr marL="0" indent="0" algn="ctr">
              <a:buNone/>
            </a:pPr>
            <a:r>
              <a:rPr lang="uk-UA" sz="2800" dirty="0" smtClean="0"/>
              <a:t>Як і в локальній мережі, ІР-адреса комп’ютера є і в Інтернеті</a:t>
            </a:r>
            <a:endParaRPr lang="uk-UA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D42586-06AB-4FB1-B68C-000F64FB6F8F}"/>
              </a:ext>
            </a:extLst>
          </p:cNvPr>
          <p:cNvSpPr txBox="1"/>
          <p:nvPr/>
        </p:nvSpPr>
        <p:spPr>
          <a:xfrm>
            <a:off x="690223" y="2676786"/>
            <a:ext cx="3481814" cy="156966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/>
              <a:t>до 2008 року створювалась </a:t>
            </a:r>
            <a:r>
              <a:rPr lang="ru-RU" sz="3200" dirty="0"/>
              <a:t>за протоколом </a:t>
            </a:r>
            <a:r>
              <a:rPr lang="en-US" sz="3200" dirty="0"/>
              <a:t>IPv4 </a:t>
            </a:r>
            <a:endParaRPr lang="ru-RU" sz="32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26E076D-63D4-4B14-BC40-9E7E63180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0695" y="3682947"/>
            <a:ext cx="6343650" cy="35718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EC194A9-B468-4950-966F-4430E0CEB903}"/>
              </a:ext>
            </a:extLst>
          </p:cNvPr>
          <p:cNvSpPr txBox="1"/>
          <p:nvPr/>
        </p:nvSpPr>
        <p:spPr>
          <a:xfrm>
            <a:off x="4435405" y="2817122"/>
            <a:ext cx="7447717" cy="1077218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err="1" smtClean="0"/>
              <a:t>складалась</a:t>
            </a:r>
            <a:r>
              <a:rPr lang="ru-RU" sz="3200" dirty="0" smtClean="0"/>
              <a:t> </a:t>
            </a:r>
            <a:r>
              <a:rPr lang="ru-RU" sz="3200" dirty="0"/>
              <a:t>з </a:t>
            </a:r>
            <a:r>
              <a:rPr lang="ru-RU" sz="3200" dirty="0" smtClean="0"/>
              <a:t>чотирьох груп </a:t>
            </a:r>
            <a:r>
              <a:rPr lang="ru-RU" sz="3200" dirty="0"/>
              <a:t>десяткових чисел від 0 до 255, розділених крапками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AC8C36-9B26-40B2-818F-04657E2047C3}"/>
              </a:ext>
            </a:extLst>
          </p:cNvPr>
          <p:cNvSpPr txBox="1"/>
          <p:nvPr/>
        </p:nvSpPr>
        <p:spPr>
          <a:xfrm>
            <a:off x="4762561" y="4628763"/>
            <a:ext cx="6483926" cy="1189685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indent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4000" b="1" dirty="0">
                <a:solidFill>
                  <a:schemeClr val="bg1"/>
                </a:solidFill>
              </a:rPr>
              <a:t>78.111.176.233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100" b="1" dirty="0">
              <a:solidFill>
                <a:schemeClr val="bg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 flipH="1">
            <a:off x="2833889" y="2138724"/>
            <a:ext cx="329036" cy="44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 flipH="1">
            <a:off x="7498329" y="2179356"/>
            <a:ext cx="329036" cy="44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низ 11"/>
          <p:cNvSpPr/>
          <p:nvPr/>
        </p:nvSpPr>
        <p:spPr>
          <a:xfrm flipH="1">
            <a:off x="7498329" y="4023296"/>
            <a:ext cx="329036" cy="44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706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C9B4F1F-80B3-4AEE-987E-A5A29B49FFAF}"/>
              </a:ext>
            </a:extLst>
          </p:cNvPr>
          <p:cNvSpPr/>
          <p:nvPr/>
        </p:nvSpPr>
        <p:spPr>
          <a:xfrm>
            <a:off x="1894791" y="3486285"/>
            <a:ext cx="7996137" cy="917560"/>
          </a:xfrm>
          <a:prstGeom prst="rect">
            <a:avLst/>
          </a:prstGeom>
          <a:solidFill>
            <a:schemeClr val="bg1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ts val="1800"/>
              </a:spcBef>
            </a:pPr>
            <a:endParaRPr lang="uk-UA" sz="600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  <a:spcBef>
                <a:spcPts val="1800"/>
              </a:spcBef>
            </a:pPr>
            <a:r>
              <a:rPr lang="en-US" sz="2800" b="1" dirty="0">
                <a:solidFill>
                  <a:schemeClr val="tx1"/>
                </a:solidFill>
              </a:rPr>
              <a:t>011:0db2:11d3:087f:07a0:345e:8a2e:32c2</a:t>
            </a:r>
            <a:endParaRPr lang="uk-UA" sz="2800" b="1" dirty="0">
              <a:solidFill>
                <a:schemeClr val="tx1"/>
              </a:solidFill>
            </a:endParaRPr>
          </a:p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4387" y="248583"/>
            <a:ext cx="3803845" cy="836045"/>
          </a:xfrm>
        </p:spPr>
        <p:txBody>
          <a:bodyPr>
            <a:normAutofit/>
          </a:bodyPr>
          <a:lstStyle/>
          <a:p>
            <a:r>
              <a:rPr lang="ru-RU" sz="53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ІР-адреса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9487" y="1183286"/>
            <a:ext cx="7667106" cy="266312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З часом з’ясувалося, що кількості комбінацій чотирьох чисел (4,2 млрд) для потреб адресації недостатньо. Починаючи </a:t>
            </a:r>
            <a:r>
              <a:rPr lang="ru-RU" sz="2400" b="1" u="sng" dirty="0"/>
              <a:t>від 2008 року </a:t>
            </a:r>
            <a:r>
              <a:rPr lang="ru-RU" sz="2400" dirty="0"/>
              <a:t>запроваджено протокол </a:t>
            </a:r>
            <a:r>
              <a:rPr lang="en-US" sz="2400" b="1" dirty="0">
                <a:solidFill>
                  <a:srgbClr val="FF0000"/>
                </a:solidFill>
              </a:rPr>
              <a:t>IPv6</a:t>
            </a:r>
            <a:r>
              <a:rPr lang="en-US" sz="2400" dirty="0"/>
              <a:t>, </a:t>
            </a:r>
            <a:r>
              <a:rPr lang="ru-RU" sz="2400" dirty="0"/>
              <a:t>за яким </a:t>
            </a:r>
            <a:r>
              <a:rPr lang="en-US" sz="2400" dirty="0">
                <a:solidFill>
                  <a:srgbClr val="0070C0"/>
                </a:solidFill>
              </a:rPr>
              <a:t>IP-</a:t>
            </a:r>
            <a:r>
              <a:rPr lang="ru-RU" sz="2400" dirty="0">
                <a:solidFill>
                  <a:srgbClr val="0070C0"/>
                </a:solidFill>
              </a:rPr>
              <a:t>адреса </a:t>
            </a:r>
            <a:r>
              <a:rPr lang="ru-RU" sz="2400" dirty="0"/>
              <a:t>записується вісьмома шістнадцятковими числами, розділеними двокрапками. </a:t>
            </a:r>
            <a:r>
              <a:rPr lang="ru-RU" sz="2400" dirty="0">
                <a:solidFill>
                  <a:schemeClr val="tx1"/>
                </a:solidFill>
              </a:rPr>
              <a:t>Наприклад:</a:t>
            </a:r>
            <a:r>
              <a:rPr lang="ru-RU" sz="2400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80326" y="4673427"/>
            <a:ext cx="111262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Це еквівалентно 16 десятковим числам від 0 до 255 і збільшує кількість можливих адрес до 3,4 • 10</a:t>
            </a:r>
            <a:r>
              <a:rPr lang="ru-RU" sz="2800" baseline="30000" dirty="0"/>
              <a:t>38</a:t>
            </a:r>
            <a:r>
              <a:rPr lang="ru-RU" sz="2800" dirty="0"/>
              <a:t> (близько 340 секстильйонів).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8C5124-B2F5-4448-9A60-29E88DC97E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43" t="26208" r="6072" b="25089"/>
          <a:stretch/>
        </p:blipFill>
        <p:spPr>
          <a:xfrm>
            <a:off x="502005" y="518473"/>
            <a:ext cx="3837482" cy="269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21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F83658-DF21-417D-88C5-AA96B8A94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97" y="398097"/>
            <a:ext cx="11741285" cy="13716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Комп’ютер у мережі може мати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ED7AD8-4590-4451-B792-DCC78B071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6378" y="4083871"/>
            <a:ext cx="5652000" cy="1384995"/>
          </a:xfr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dirty="0" smtClean="0"/>
              <a:t>комп’ютер отримує щоразу в процесі тимчасового з’єднання</a:t>
            </a:r>
            <a:endParaRPr lang="uk-UA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89CD52-8CAF-4218-A38A-49C21EF16A4D}"/>
              </a:ext>
            </a:extLst>
          </p:cNvPr>
          <p:cNvSpPr txBox="1"/>
          <p:nvPr/>
        </p:nvSpPr>
        <p:spPr>
          <a:xfrm>
            <a:off x="363486" y="2146348"/>
            <a:ext cx="5652000" cy="1200329"/>
          </a:xfrm>
          <a:prstGeom prst="rect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Статичну (постійну)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IP-</a:t>
            </a:r>
            <a:r>
              <a:rPr lang="ru-RU" sz="3600" b="1" dirty="0">
                <a:solidFill>
                  <a:schemeClr val="bg1"/>
                </a:solidFill>
              </a:rPr>
              <a:t>адресу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8AD3DE-D009-4346-8566-0764DBC746ED}"/>
              </a:ext>
            </a:extLst>
          </p:cNvPr>
          <p:cNvSpPr txBox="1"/>
          <p:nvPr/>
        </p:nvSpPr>
        <p:spPr>
          <a:xfrm>
            <a:off x="6264382" y="2146347"/>
            <a:ext cx="5652000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</a:rPr>
              <a:t>Динамічну (тимчасову) 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IP-</a:t>
            </a:r>
            <a:r>
              <a:rPr lang="ru-RU" sz="3600" b="1" dirty="0">
                <a:solidFill>
                  <a:schemeClr val="bg1"/>
                </a:solidFill>
              </a:rPr>
              <a:t>адресу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BC6950-6404-4FA3-A51E-BA27DAB1A215}"/>
              </a:ext>
            </a:extLst>
          </p:cNvPr>
          <p:cNvSpPr txBox="1"/>
          <p:nvPr/>
        </p:nvSpPr>
        <p:spPr>
          <a:xfrm>
            <a:off x="363486" y="4083871"/>
            <a:ext cx="5651999" cy="1384995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uk-UA" sz="2800" dirty="0" smtClean="0"/>
              <a:t>мають усі сервери, щоб комп’ютери мережі «знали», де шукати інформацію</a:t>
            </a:r>
            <a:endParaRPr lang="uk-UA" sz="2800" dirty="0"/>
          </a:p>
        </p:txBody>
      </p:sp>
      <p:sp>
        <p:nvSpPr>
          <p:cNvPr id="10" name="Стрелка вниз 9"/>
          <p:cNvSpPr/>
          <p:nvPr/>
        </p:nvSpPr>
        <p:spPr>
          <a:xfrm flipH="1">
            <a:off x="2860449" y="3500178"/>
            <a:ext cx="329036" cy="44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низ 10"/>
          <p:cNvSpPr/>
          <p:nvPr/>
        </p:nvSpPr>
        <p:spPr>
          <a:xfrm flipH="1">
            <a:off x="8761346" y="3492123"/>
            <a:ext cx="329036" cy="446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4991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936" y="116840"/>
            <a:ext cx="10058400" cy="1371600"/>
          </a:xfrm>
        </p:spPr>
        <p:txBody>
          <a:bodyPr/>
          <a:lstStyle/>
          <a:p>
            <a:pPr algn="ctr"/>
            <a:r>
              <a:rPr lang="uk-UA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Доменне ім'я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843" y="1029135"/>
            <a:ext cx="11676088" cy="9186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IP-</a:t>
            </a:r>
            <a:r>
              <a:rPr lang="uk-UA" sz="2400" b="1" dirty="0" smtClean="0"/>
              <a:t>адреси складно запам’ятати, тому використовують доменні імена. </a:t>
            </a:r>
            <a:r>
              <a:rPr lang="uk-UA" b="1" dirty="0" smtClean="0">
                <a:solidFill>
                  <a:srgbClr val="FF0000"/>
                </a:solidFill>
              </a:rPr>
              <a:t>Доменне ім'я </a:t>
            </a:r>
            <a:r>
              <a:rPr lang="uk-UA" sz="2400" b="1" dirty="0" smtClean="0"/>
              <a:t>— це текстова адреса комп’ютера в Інтернеті.</a:t>
            </a:r>
            <a:endParaRPr lang="uk-UA" sz="2400" b="1" dirty="0"/>
          </a:p>
        </p:txBody>
      </p:sp>
      <p:pic>
        <p:nvPicPr>
          <p:cNvPr id="2050" name="Picture 2" descr="https://sites.google.com/site/lutskschool1yasenchuk/_/rsrc/1505665732438/materiali-do-urokiv/9-klas/urok-5-1/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634" y="4190461"/>
            <a:ext cx="4021297" cy="166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3BDC73-0BE4-4B5A-9D9B-795B246FE315}"/>
              </a:ext>
            </a:extLst>
          </p:cNvPr>
          <p:cNvSpPr txBox="1"/>
          <p:nvPr/>
        </p:nvSpPr>
        <p:spPr>
          <a:xfrm>
            <a:off x="239843" y="4190461"/>
            <a:ext cx="7532557" cy="1815882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bg2">
                  <a:tint val="100000"/>
                  <a:shade val="73000"/>
                  <a:satMod val="155000"/>
                </a:schemeClr>
              </a:gs>
              <a:gs pos="100000">
                <a:srgbClr val="00B050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uk-UA" sz="2800" b="1" dirty="0" smtClean="0"/>
              <a:t>Доменне ім’я складається з кількох частин (назв доменів), розділених крапками. Домен, назву якого зазначено праворуч, називають доменом першого (або верхнього) рівня </a:t>
            </a:r>
            <a:endParaRPr lang="uk-UA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5C4524-8DF2-4208-9241-4C4AAECF2AA5}"/>
              </a:ext>
            </a:extLst>
          </p:cNvPr>
          <p:cNvSpPr txBox="1"/>
          <p:nvPr/>
        </p:nvSpPr>
        <p:spPr>
          <a:xfrm>
            <a:off x="239843" y="2196171"/>
            <a:ext cx="11676088" cy="181588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/>
                </a:solidFill>
              </a:rPr>
              <a:t>Домен </a:t>
            </a:r>
            <a:r>
              <a:rPr lang="ru-RU" sz="2800" b="1" dirty="0"/>
              <a:t>(від англ. </a:t>
            </a:r>
            <a:r>
              <a:rPr lang="en-US" sz="2800" b="1" dirty="0"/>
              <a:t>domain — </a:t>
            </a:r>
            <a:r>
              <a:rPr lang="ru-RU" sz="2800" b="1" dirty="0"/>
              <a:t>територія, область, сфера) — це певна зона в системі доменних імен, виділена власникові домену (країні, міжнародній організації, регіону, юридичній або фізичній особі) для забезпечення доступу через І</a:t>
            </a:r>
            <a:r>
              <a:rPr lang="ru-RU" sz="2800" b="1" dirty="0" smtClean="0"/>
              <a:t>нтернет </a:t>
            </a:r>
            <a:r>
              <a:rPr lang="ru-RU" sz="2800" b="1" dirty="0"/>
              <a:t>до певної </a:t>
            </a:r>
            <a:r>
              <a:rPr lang="ru-RU" sz="2800" b="1" dirty="0" smtClean="0"/>
              <a:t>інформації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9843" y="6016233"/>
            <a:ext cx="1167608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latin typeface="Helvetica Neue"/>
              </a:rPr>
              <a:t>Приклади доменних імен           </a:t>
            </a:r>
            <a:r>
              <a:rPr lang="en-US" sz="3600" b="1" i="1" dirty="0" smtClean="0">
                <a:solidFill>
                  <a:schemeClr val="accent4">
                    <a:lumMod val="75000"/>
                  </a:schemeClr>
                </a:solidFill>
                <a:latin typeface="Helvetica Neue"/>
              </a:rPr>
              <a:t>ostriv.in.ua</a:t>
            </a:r>
            <a:r>
              <a:rPr lang="en-US" sz="3600" b="1" i="1" dirty="0">
                <a:solidFill>
                  <a:schemeClr val="accent4">
                    <a:lumMod val="75000"/>
                  </a:schemeClr>
                </a:solidFill>
                <a:latin typeface="Helvetica Neue"/>
              </a:rPr>
              <a:t>, urok.in.ua</a:t>
            </a:r>
            <a:endParaRPr lang="uk-UA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88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0655"/>
            <a:ext cx="10558670" cy="66854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accent5"/>
                </a:solidFill>
                <a:latin typeface="Google Sans"/>
              </a:rPr>
              <a:t>Інтернаціональні доменні імена</a:t>
            </a:r>
            <a:r>
              <a:rPr lang="uk-UA" dirty="0">
                <a:solidFill>
                  <a:schemeClr val="accent5"/>
                </a:solidFill>
                <a:latin typeface="Google Sans"/>
              </a:rPr>
              <a:t/>
            </a:r>
            <a:br>
              <a:rPr lang="uk-UA" dirty="0">
                <a:solidFill>
                  <a:schemeClr val="accent5"/>
                </a:solidFill>
                <a:latin typeface="Google Sans"/>
              </a:rPr>
            </a:br>
            <a:endParaRPr lang="uk-UA" dirty="0">
              <a:solidFill>
                <a:schemeClr val="accent5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7470" y="1219200"/>
            <a:ext cx="107309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 географічні 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(територіальні):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kyiv.ua, dp.ua, kh.ua 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тощо</a:t>
            </a: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;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uk-UA" sz="2800" b="1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 українські 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загальні: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com.ua, net.ua, in.ua 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тощо</a:t>
            </a: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;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uk-UA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 національні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: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ua, es, uk 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тощо</a:t>
            </a: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;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uk-UA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 міжнародні 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загальні: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com, net, biz 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тощо</a:t>
            </a: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;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uk-UA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 тематичні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: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blog, pro, travel 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тощо</a:t>
            </a: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;</a:t>
            </a: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uk-UA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 спеціальні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: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gov.ua, aero, mil </a:t>
            </a:r>
            <a:r>
              <a:rPr lang="uk-UA" sz="2800" b="1" dirty="0">
                <a:solidFill>
                  <a:srgbClr val="002060"/>
                </a:solidFill>
                <a:latin typeface="arial" panose="020B0604020202020204" pitchFamily="34" charset="0"/>
              </a:rPr>
              <a:t>тощо.</a:t>
            </a:r>
            <a:endParaRPr lang="uk-UA" sz="2800" b="1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334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936" y="116840"/>
            <a:ext cx="10058400" cy="1371600"/>
          </a:xfrm>
        </p:spPr>
        <p:txBody>
          <a:bodyPr/>
          <a:lstStyle/>
          <a:p>
            <a:pPr algn="ctr"/>
            <a:r>
              <a:rPr lang="uk-UA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Доменне ім'я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913" y="1219710"/>
            <a:ext cx="11671694" cy="265390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 smtClean="0"/>
              <a:t>Доменне ім’я складається з кількох частин (імен доменів), розділених крапками. </a:t>
            </a:r>
            <a:r>
              <a:rPr lang="uk-UA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</a:rPr>
              <a:t>Рівень домену рахується з кінця</a:t>
            </a:r>
            <a:r>
              <a:rPr lang="uk-UA" sz="2800" dirty="0" smtClean="0"/>
              <a:t>, тобто справа наліво. Домен, ім’я якого зазначено праворуч, називають доменом першого (або верхнього) рівня.</a:t>
            </a:r>
            <a:endParaRPr lang="uk-UA" sz="2800" dirty="0"/>
          </a:p>
        </p:txBody>
      </p:sp>
      <p:pic>
        <p:nvPicPr>
          <p:cNvPr id="3074" name="Picture 2" descr="https://sites.google.com/site/lutskschool1yasenchuk/_/rsrc/1505665808812/materiali-do-urokiv/9-klas/urok-5-1/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13" y="3668842"/>
            <a:ext cx="11717977" cy="288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5298640" y="2591310"/>
            <a:ext cx="2749663" cy="1002557"/>
            <a:chOff x="5223690" y="2332979"/>
            <a:chExt cx="2749663" cy="100255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223690" y="2332979"/>
              <a:ext cx="274966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i="1" dirty="0">
                  <a:solidFill>
                    <a:srgbClr val="FF0000"/>
                  </a:solidFill>
                  <a:latin typeface="Helvetica Neue"/>
                </a:rPr>
                <a:t>ostriv.in</a:t>
              </a:r>
              <a:r>
                <a:rPr lang="en-US" sz="3600" b="1" i="1" dirty="0" smtClean="0">
                  <a:solidFill>
                    <a:srgbClr val="FF0000"/>
                  </a:solidFill>
                  <a:latin typeface="Helvetica Neue"/>
                </a:rPr>
                <a:t>.</a:t>
              </a:r>
              <a:r>
                <a:rPr lang="uk-UA" sz="3600" b="1" i="1" dirty="0" smtClean="0">
                  <a:solidFill>
                    <a:srgbClr val="FF0000"/>
                  </a:solidFill>
                  <a:latin typeface="Helvetica Neue"/>
                </a:rPr>
                <a:t> </a:t>
              </a:r>
              <a:r>
                <a:rPr lang="en-US" sz="3600" b="1" i="1" dirty="0" smtClean="0">
                  <a:solidFill>
                    <a:srgbClr val="FF0000"/>
                  </a:solidFill>
                  <a:latin typeface="Helvetica Neue"/>
                </a:rPr>
                <a:t>ua</a:t>
              </a:r>
              <a:endParaRPr lang="uk-UA" sz="3600" dirty="0">
                <a:solidFill>
                  <a:srgbClr val="FF0000"/>
                </a:solidFill>
              </a:endParaRPr>
            </a:p>
          </p:txBody>
        </p:sp>
        <p:sp>
          <p:nvSpPr>
            <p:cNvPr id="6" name="Стрелка вправо 5"/>
            <p:cNvSpPr/>
            <p:nvPr/>
          </p:nvSpPr>
          <p:spPr>
            <a:xfrm rot="10800000">
              <a:off x="5888241" y="3008324"/>
              <a:ext cx="1933731" cy="3272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7195642" y="2437379"/>
              <a:ext cx="777711" cy="541931"/>
            </a:xfrm>
            <a:custGeom>
              <a:avLst/>
              <a:gdLst>
                <a:gd name="connsiteX0" fmla="*/ 721637 w 777711"/>
                <a:gd name="connsiteY0" fmla="*/ 90188 h 541931"/>
                <a:gd name="connsiteX1" fmla="*/ 646686 w 777711"/>
                <a:gd name="connsiteY1" fmla="*/ 60208 h 541931"/>
                <a:gd name="connsiteX2" fmla="*/ 301912 w 777711"/>
                <a:gd name="connsiteY2" fmla="*/ 247 h 541931"/>
                <a:gd name="connsiteX3" fmla="*/ 62069 w 777711"/>
                <a:gd name="connsiteY3" fmla="*/ 60208 h 541931"/>
                <a:gd name="connsiteX4" fmla="*/ 47079 w 777711"/>
                <a:gd name="connsiteY4" fmla="*/ 404981 h 541931"/>
                <a:gd name="connsiteX5" fmla="*/ 616705 w 777711"/>
                <a:gd name="connsiteY5" fmla="*/ 539893 h 541931"/>
                <a:gd name="connsiteX6" fmla="*/ 766607 w 777711"/>
                <a:gd name="connsiteY6" fmla="*/ 315040 h 541931"/>
                <a:gd name="connsiteX7" fmla="*/ 766607 w 777711"/>
                <a:gd name="connsiteY7" fmla="*/ 120168 h 541931"/>
                <a:gd name="connsiteX8" fmla="*/ 766607 w 777711"/>
                <a:gd name="connsiteY8" fmla="*/ 120168 h 541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7711" h="541931">
                  <a:moveTo>
                    <a:pt x="721637" y="90188"/>
                  </a:moveTo>
                  <a:cubicBezTo>
                    <a:pt x="719138" y="82693"/>
                    <a:pt x="716640" y="75198"/>
                    <a:pt x="646686" y="60208"/>
                  </a:cubicBezTo>
                  <a:cubicBezTo>
                    <a:pt x="576732" y="45218"/>
                    <a:pt x="399348" y="247"/>
                    <a:pt x="301912" y="247"/>
                  </a:cubicBezTo>
                  <a:cubicBezTo>
                    <a:pt x="204476" y="247"/>
                    <a:pt x="104541" y="-7248"/>
                    <a:pt x="62069" y="60208"/>
                  </a:cubicBezTo>
                  <a:cubicBezTo>
                    <a:pt x="19597" y="127664"/>
                    <a:pt x="-45360" y="325034"/>
                    <a:pt x="47079" y="404981"/>
                  </a:cubicBezTo>
                  <a:cubicBezTo>
                    <a:pt x="139518" y="484928"/>
                    <a:pt x="496784" y="554883"/>
                    <a:pt x="616705" y="539893"/>
                  </a:cubicBezTo>
                  <a:cubicBezTo>
                    <a:pt x="736626" y="524903"/>
                    <a:pt x="741623" y="384994"/>
                    <a:pt x="766607" y="315040"/>
                  </a:cubicBezTo>
                  <a:cubicBezTo>
                    <a:pt x="791591" y="245086"/>
                    <a:pt x="766607" y="120168"/>
                    <a:pt x="766607" y="120168"/>
                  </a:cubicBezTo>
                  <a:lnTo>
                    <a:pt x="766607" y="120168"/>
                  </a:lnTo>
                </a:path>
              </a:pathLst>
            </a:custGeom>
            <a:noFill/>
            <a:ln w="571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3493369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494949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</TotalTime>
  <Words>721</Words>
  <Application>Microsoft Office PowerPoint</Application>
  <PresentationFormat>Широкоэкранный</PresentationFormat>
  <Paragraphs>83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</vt:lpstr>
      <vt:lpstr>Arial</vt:lpstr>
      <vt:lpstr>Calibri</vt:lpstr>
      <vt:lpstr>Calibri Light</vt:lpstr>
      <vt:lpstr>Google Sans</vt:lpstr>
      <vt:lpstr>Helvetica Neue</vt:lpstr>
      <vt:lpstr>Roboto</vt:lpstr>
      <vt:lpstr>Times New Roman</vt:lpstr>
      <vt:lpstr>Trebuchet MS</vt:lpstr>
      <vt:lpstr>Wingdings</vt:lpstr>
      <vt:lpstr>Office Theme</vt:lpstr>
      <vt:lpstr>Презентация PowerPoint</vt:lpstr>
      <vt:lpstr>Призначення і структура інтернету</vt:lpstr>
      <vt:lpstr>Презентация PowerPoint</vt:lpstr>
      <vt:lpstr>ІР-адреса</vt:lpstr>
      <vt:lpstr>ІР-адреса</vt:lpstr>
      <vt:lpstr>Комп’ютер у мережі може мати </vt:lpstr>
      <vt:lpstr>Доменне ім'я</vt:lpstr>
      <vt:lpstr>Інтернаціональні доменні імена </vt:lpstr>
      <vt:lpstr>Доменне ім'я</vt:lpstr>
      <vt:lpstr>Презентация PowerPoint</vt:lpstr>
      <vt:lpstr>URL-адреса</vt:lpstr>
      <vt:lpstr>URL зазвичай складається з трьох частин: </vt:lpstr>
      <vt:lpstr>Презентация PowerPoint</vt:lpstr>
      <vt:lpstr>Питання для самоперевірки </vt:lpstr>
      <vt:lpstr>Домашнє завдання</vt:lpstr>
      <vt:lpstr>!!!Згадайте правила ТБ при роботі з ПК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Пусь</dc:creator>
  <cp:lastModifiedBy>Pc</cp:lastModifiedBy>
  <cp:revision>74</cp:revision>
  <dcterms:created xsi:type="dcterms:W3CDTF">2021-12-05T20:55:15Z</dcterms:created>
  <dcterms:modified xsi:type="dcterms:W3CDTF">2023-11-05T09:22:24Z</dcterms:modified>
</cp:coreProperties>
</file>