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8" r:id="rId3"/>
    <p:sldId id="342" r:id="rId4"/>
    <p:sldId id="298" r:id="rId5"/>
    <p:sldId id="376" r:id="rId6"/>
    <p:sldId id="368" r:id="rId7"/>
    <p:sldId id="280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3B3B3"/>
    <a:srgbClr val="C18C30"/>
    <a:srgbClr val="A66BD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35B03-2F6C-D852-272C-1E340F9D2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12CB430-BB48-AF9C-B4DA-2943A5052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20175B-DFD0-178B-1FE0-892D7D4A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9201D9-9CDB-C888-C214-1005E7D2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4CF13F-3593-CFFB-C37A-B72BC9E6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698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F3721-5FFE-FC9F-F427-1835BA23A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6567208-F4C7-3A42-41BB-3EC45E174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28F1071-285E-43C8-4F7C-F3F665305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EE84C9-3500-1E5B-622B-CCD66231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B7DF47-F74E-0857-5D94-0E699724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281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A688FED-32BC-4119-AC33-D585009DD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C072B22-6F06-DBF9-EECD-6339243FA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73C5EF-83E7-FE67-B956-FA1C0C478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DC78D2-A850-90CD-6DC6-B9C52753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214B274-06CF-EB2B-641D-2BDC7AC8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17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7E488-4806-F875-D7EA-5F629EB0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528F8F-3D4F-BB84-16FA-EC0779C2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DBEBA7-DAE0-1E3F-73D8-C4C88978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04DCC4-F10A-AA07-7A9F-5491EB11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77062B-D8B7-5DC9-842F-A61BC421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53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6D17E-B0F4-78C3-E127-D5360AAB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42E86E-7FCD-F32D-A328-B4C1B226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7B233D-A29B-4D3A-8EC2-1F3D9312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8AB9E8-0F3E-7133-F623-E70793B5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C3D87E-44BA-0392-0867-EABD9DD7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95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36819-92D7-F6AD-B540-B0198D9B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7F87B0-07E7-025C-1E83-F36756AFA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8B8CF5-BFD9-A69D-A67E-1D4D727F4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498F5AE-99B7-F2BE-9372-E87F4F760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6E0A3D2-C3BE-5EE6-E44A-8D6E9E985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9B6E38-A77F-E76F-DECA-8DBBB798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519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05F71-C3D7-28D1-BD03-BB8F8DA1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A906080-20C6-73B6-6361-BF3E9AA99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FE0AC26-E544-76EF-B3DC-857905CAA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47A1D86-E1F3-4D42-A221-042CD71D3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7D3ED4A-8611-731B-C33E-6283ECF14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231CCC7-BB6D-CD17-B6BE-6929CAE3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C07CF7C-CF07-8E1B-B11C-DD3F0ED1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A017DDE-4290-1CD9-886B-E36AD5EB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484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783A0-C607-994B-96FB-E38429A2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31E3987-DF99-0A90-26E7-F22254F4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5F28B1E-811E-5B53-5822-48052F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C0A8D5F-9345-A547-51FA-496253DA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481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D03E619-E6CA-7F9F-40BD-EA022D56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AB5C401-FBBD-66EB-94D9-AB76D2A0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0F7E569-B2DA-129D-BC7E-C8DC82AD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397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E6BC1-E770-C672-AA9C-E59B5E00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946ACB-DFB2-6911-376C-383351E6B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1D6A43C-2C83-BF91-C3A8-90F388B45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929479B-9204-9894-AF34-B3F132BF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B6B22AA-CB4F-DD69-C68B-893676E2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DEA2DA5-B17C-8E3B-6904-0B66381B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634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49ACD-8409-17C9-BD03-B321F3F4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CAE2C32-7E15-9B14-3F61-BA9BD6177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149030B-DC8D-7D3F-A21D-4D0C38A27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8417BA-A2CE-858B-775B-A72163E01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2462B30-A7EC-4AB5-3DA0-8CF57881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45D162E-890D-093E-7A65-CE590A9C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734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1A793F-D104-95B1-6104-01C9D154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5F0366-B496-B903-9101-CF8B7407E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0A38F9-39EC-A485-DE4A-1509F9E5F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2622E-ED67-4265-BF88-BDBE0BCC5984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4693D6-DBCC-AD69-F555-B8CABD060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85114A-E032-61A6-2582-25405FF6A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99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youtu.be/nQK3gst6C7g" TargetMode="External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hyperlink" Target="https://www.youtube.com/@user-dw6wy3nf8n/featured" TargetMode="Externa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youtu.be/nQK3gst6C7g" TargetMode="Externa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youtu.be/nQK3gst6C7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youtu.be/nQK3gst6C7g" TargetMode="Externa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youtu.be/nQK3gst6C7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6.wdp"/><Relationship Id="rId7" Type="http://schemas.openxmlformats.org/officeDocument/2006/relationships/hyperlink" Target="https://youtu.be/nQK3gst6C7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youtu.be/nQK3gst6C7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CA028-2355-CE13-9FA3-81521C1D4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800E899-16F3-D4A7-1C9D-79C5B23B2C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A5299E-64B4-B82A-89AD-0B1001EA2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аралелограм 7">
            <a:extLst>
              <a:ext uri="{FF2B5EF4-FFF2-40B4-BE49-F238E27FC236}">
                <a16:creationId xmlns:a16="http://schemas.microsoft.com/office/drawing/2014/main" id="{F2F215C9-76AB-7E70-9908-3E26E5433FA1}"/>
              </a:ext>
            </a:extLst>
          </p:cNvPr>
          <p:cNvSpPr/>
          <p:nvPr/>
        </p:nvSpPr>
        <p:spPr>
          <a:xfrm>
            <a:off x="-276733" y="5726"/>
            <a:ext cx="8009184" cy="825271"/>
          </a:xfrm>
          <a:prstGeom prst="parallelogram">
            <a:avLst>
              <a:gd name="adj" fmla="val 10728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A895E4A-AA53-BFCB-A576-F73509EDEF55}"/>
              </a:ext>
            </a:extLst>
          </p:cNvPr>
          <p:cNvSpPr/>
          <p:nvPr/>
        </p:nvSpPr>
        <p:spPr>
          <a:xfrm>
            <a:off x="1078558" y="-5727"/>
            <a:ext cx="55915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nisC" panose="02000803070000090003" pitchFamily="50" charset="-52"/>
              </a:rPr>
              <a:t>Пізнаємо природу</a:t>
            </a:r>
          </a:p>
        </p:txBody>
      </p:sp>
      <p:pic>
        <p:nvPicPr>
          <p:cNvPr id="7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4C7D3EA7-1BAD-EA95-5C7E-2E0A3E7EC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0" y="5725"/>
            <a:ext cx="985421" cy="96065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FC9F04DB-C5D5-47FA-F9CA-4E34A4DB9151}"/>
              </a:ext>
            </a:extLst>
          </p:cNvPr>
          <p:cNvSpPr/>
          <p:nvPr/>
        </p:nvSpPr>
        <p:spPr>
          <a:xfrm>
            <a:off x="7732450" y="-1"/>
            <a:ext cx="4459550" cy="825271"/>
          </a:xfrm>
          <a:custGeom>
            <a:avLst/>
            <a:gdLst>
              <a:gd name="connsiteX0" fmla="*/ 885400 w 4781006"/>
              <a:gd name="connsiteY0" fmla="*/ 0 h 825271"/>
              <a:gd name="connsiteX1" fmla="*/ 3804462 w 4781006"/>
              <a:gd name="connsiteY1" fmla="*/ 0 h 825271"/>
              <a:gd name="connsiteX2" fmla="*/ 4714618 w 4781006"/>
              <a:gd name="connsiteY2" fmla="*/ 0 h 825271"/>
              <a:gd name="connsiteX3" fmla="*/ 4781006 w 4781006"/>
              <a:gd name="connsiteY3" fmla="*/ 0 h 825271"/>
              <a:gd name="connsiteX4" fmla="*/ 4781006 w 4781006"/>
              <a:gd name="connsiteY4" fmla="*/ 825271 h 825271"/>
              <a:gd name="connsiteX5" fmla="*/ 3829218 w 4781006"/>
              <a:gd name="connsiteY5" fmla="*/ 825271 h 825271"/>
              <a:gd name="connsiteX6" fmla="*/ 3804462 w 4781006"/>
              <a:gd name="connsiteY6" fmla="*/ 825271 h 825271"/>
              <a:gd name="connsiteX7" fmla="*/ 0 w 4781006"/>
              <a:gd name="connsiteY7" fmla="*/ 825271 h 82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1006" h="825271">
                <a:moveTo>
                  <a:pt x="885400" y="0"/>
                </a:moveTo>
                <a:lnTo>
                  <a:pt x="3804462" y="0"/>
                </a:lnTo>
                <a:lnTo>
                  <a:pt x="4714618" y="0"/>
                </a:lnTo>
                <a:lnTo>
                  <a:pt x="4781006" y="0"/>
                </a:lnTo>
                <a:lnTo>
                  <a:pt x="4781006" y="825271"/>
                </a:lnTo>
                <a:lnTo>
                  <a:pt x="3829218" y="825271"/>
                </a:lnTo>
                <a:lnTo>
                  <a:pt x="3804462" y="825271"/>
                </a:lnTo>
                <a:lnTo>
                  <a:pt x="0" y="82527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/>
          </a:p>
        </p:txBody>
      </p:sp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D7CF5F02-CC26-A7A2-E0C7-B275FD034AC6}"/>
              </a:ext>
            </a:extLst>
          </p:cNvPr>
          <p:cNvSpPr/>
          <p:nvPr/>
        </p:nvSpPr>
        <p:spPr>
          <a:xfrm>
            <a:off x="8701611" y="-14354"/>
            <a:ext cx="28907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50" dirty="0">
                <a:ln w="28575" cmpd="sng">
                  <a:solidFill>
                    <a:srgbClr val="FFFF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anose="020B0803020204030204" pitchFamily="34" charset="0"/>
              </a:rPr>
              <a:t>5 </a:t>
            </a:r>
            <a:r>
              <a:rPr lang="ru-RU" sz="4800" b="1" i="1" cap="none" spc="50" dirty="0" err="1">
                <a:ln w="28575" cmpd="sng">
                  <a:solidFill>
                    <a:srgbClr val="FFFF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anose="020B0803020204030204" pitchFamily="34" charset="0"/>
              </a:rPr>
              <a:t>клас</a:t>
            </a:r>
            <a:endParaRPr lang="ru-RU" sz="4800" b="1" i="1" cap="none" spc="50" dirty="0">
              <a:ln w="28575" cmpd="sng">
                <a:solidFill>
                  <a:srgbClr val="FFFF00"/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" panose="020B0803020204030204" pitchFamily="34" charset="0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DD3D1B6-E921-7AF7-387F-D183CD8FE17B}"/>
              </a:ext>
            </a:extLst>
          </p:cNvPr>
          <p:cNvSpPr/>
          <p:nvPr/>
        </p:nvSpPr>
        <p:spPr>
          <a:xfrm>
            <a:off x="1797439" y="1977424"/>
            <a:ext cx="891705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spc="50" dirty="0">
                <a:ln w="9525" cmpd="sng">
                  <a:solidFill>
                    <a:srgbClr val="FFFF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 важливо знати про</a:t>
            </a:r>
          </a:p>
          <a:p>
            <a:pPr algn="ctr"/>
            <a:r>
              <a:rPr lang="uk-UA" sz="6000" b="1" spc="50" dirty="0">
                <a:ln w="9525" cmpd="sng">
                  <a:solidFill>
                    <a:srgbClr val="FFFF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рухи Землі, глобус і карти</a:t>
            </a:r>
            <a:endParaRPr lang="uk-UA" sz="6000" b="1" cap="none" spc="50" dirty="0">
              <a:ln w="9525" cmpd="sng">
                <a:solidFill>
                  <a:srgbClr val="FFFF00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2651EED-D242-F927-807F-B30A33E278ED}"/>
              </a:ext>
            </a:extLst>
          </p:cNvPr>
          <p:cNvSpPr/>
          <p:nvPr/>
        </p:nvSpPr>
        <p:spPr>
          <a:xfrm>
            <a:off x="4843093" y="1146427"/>
            <a:ext cx="25058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50" dirty="0">
                <a:ln w="9525" cmpd="sng">
                  <a:noFill/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nisC" panose="02000803070000090003" pitchFamily="50" charset="-52"/>
              </a:rPr>
              <a:t>Урок </a:t>
            </a:r>
            <a:r>
              <a:rPr lang="en-US" sz="4800" b="1" cap="none" spc="50" dirty="0">
                <a:ln w="9525" cmpd="sng">
                  <a:noFill/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nisC" panose="02000803070000090003" pitchFamily="50" charset="-52"/>
              </a:rPr>
              <a:t>30</a:t>
            </a:r>
            <a:endParaRPr lang="uk-UA" sz="4800" b="1" cap="none" spc="50" dirty="0">
              <a:ln w="9525" cmpd="sng">
                <a:noFill/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nisC" panose="02000803070000090003" pitchFamily="50" charset="-52"/>
            </a:endParaRPr>
          </a:p>
        </p:txBody>
      </p:sp>
      <p:pic>
        <p:nvPicPr>
          <p:cNvPr id="20" name="Рисунок 19">
            <a:hlinkClick r:id="rId4"/>
            <a:extLst>
              <a:ext uri="{FF2B5EF4-FFF2-40B4-BE49-F238E27FC236}">
                <a16:creationId xmlns:a16="http://schemas.microsoft.com/office/drawing/2014/main" id="{11EACFB7-68D0-983F-F2D9-1954E6DB9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22" y="5660571"/>
            <a:ext cx="1086155" cy="1086155"/>
          </a:xfrm>
          <a:prstGeom prst="rect">
            <a:avLst/>
          </a:prstGeom>
        </p:spPr>
      </p:pic>
      <p:pic>
        <p:nvPicPr>
          <p:cNvPr id="15" name="Picture 4" descr="Карта, Приколоть, Икона, Значок Карты">
            <a:extLst>
              <a:ext uri="{FF2B5EF4-FFF2-40B4-BE49-F238E27FC236}">
                <a16:creationId xmlns:a16="http://schemas.microsoft.com/office/drawing/2014/main" id="{63F7E261-7DDF-06C1-964C-AF03CBAE6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18" y="4008491"/>
            <a:ext cx="4650377" cy="264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Африка, Америка, Европа, Глобус, Стоять">
            <a:extLst>
              <a:ext uri="{FF2B5EF4-FFF2-40B4-BE49-F238E27FC236}">
                <a16:creationId xmlns:a16="http://schemas.microsoft.com/office/drawing/2014/main" id="{53586F1D-2C36-DC81-1EBF-1EB974F7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669" y="3839275"/>
            <a:ext cx="2592921" cy="290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17363A-A41A-F8ED-0E3F-2D81C30C05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485" y="3916416"/>
            <a:ext cx="1445273" cy="2644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41F817-29F2-672C-6227-186F92F809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Рисунок 17">
            <a:hlinkClick r:id="rId11"/>
            <a:extLst>
              <a:ext uri="{FF2B5EF4-FFF2-40B4-BE49-F238E27FC236}">
                <a16:creationId xmlns:a16="http://schemas.microsoft.com/office/drawing/2014/main" id="{7F5F30D7-EF30-293E-65B4-7531592E6E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1" y="5554301"/>
            <a:ext cx="3052868" cy="11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2" grpId="0" animBg="1"/>
      <p:bldP spid="9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ілка: п’ятикутник 1">
            <a:extLst>
              <a:ext uri="{FF2B5EF4-FFF2-40B4-BE49-F238E27FC236}">
                <a16:creationId xmlns:a16="http://schemas.microsoft.com/office/drawing/2014/main" id="{8768D312-9155-F13C-B77B-BD59370A62F9}"/>
              </a:ext>
            </a:extLst>
          </p:cNvPr>
          <p:cNvSpPr/>
          <p:nvPr/>
        </p:nvSpPr>
        <p:spPr>
          <a:xfrm>
            <a:off x="1410789" y="191591"/>
            <a:ext cx="10720251" cy="1062444"/>
          </a:xfrm>
          <a:prstGeom prst="homePlate">
            <a:avLst/>
          </a:prstGeom>
          <a:ln>
            <a:solidFill>
              <a:srgbClr val="FFFF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За </a:t>
            </a:r>
            <a:r>
              <a:rPr lang="ru-RU" sz="2800" b="1" dirty="0" err="1"/>
              <a:t>допомогою</a:t>
            </a:r>
            <a:r>
              <a:rPr lang="ru-RU" sz="2800" b="1" dirty="0"/>
              <a:t> </a:t>
            </a:r>
            <a:r>
              <a:rPr lang="ru-RU" sz="2800" b="1" dirty="0" err="1"/>
              <a:t>малюнка</a:t>
            </a:r>
            <a:r>
              <a:rPr lang="ru-RU" sz="2800" b="1" dirty="0"/>
              <a:t> </a:t>
            </a:r>
            <a:r>
              <a:rPr lang="ru-RU" sz="2800" b="1" dirty="0" err="1"/>
              <a:t>розкажи</a:t>
            </a:r>
            <a:r>
              <a:rPr lang="ru-RU" sz="2800" b="1" dirty="0"/>
              <a:t>, </a:t>
            </a:r>
            <a:r>
              <a:rPr lang="ru-RU" sz="2800" b="1" dirty="0" err="1"/>
              <a:t>із</a:t>
            </a:r>
            <a:r>
              <a:rPr lang="ru-RU" sz="2800" b="1" dirty="0"/>
              <a:t> </a:t>
            </a:r>
            <a:r>
              <a:rPr lang="ru-RU" sz="2800" b="1" dirty="0" err="1"/>
              <a:t>чого</a:t>
            </a:r>
            <a:r>
              <a:rPr lang="ru-RU" sz="2800" b="1" dirty="0"/>
              <a:t> </a:t>
            </a:r>
            <a:r>
              <a:rPr lang="ru-RU" sz="2800" b="1" dirty="0" err="1"/>
              <a:t>складається</a:t>
            </a:r>
            <a:r>
              <a:rPr lang="ru-RU" sz="2800" b="1" dirty="0"/>
              <a:t> глобус і для</a:t>
            </a:r>
          </a:p>
          <a:p>
            <a:r>
              <a:rPr lang="ru-RU" sz="2800" b="1" dirty="0" err="1"/>
              <a:t>чого</a:t>
            </a:r>
            <a:r>
              <a:rPr lang="ru-RU" sz="2800" b="1" dirty="0"/>
              <a:t> </a:t>
            </a:r>
            <a:r>
              <a:rPr lang="ru-RU" sz="2800" b="1" dirty="0" err="1"/>
              <a:t>його</a:t>
            </a:r>
            <a:r>
              <a:rPr lang="ru-RU" sz="2800" b="1" dirty="0"/>
              <a:t> </a:t>
            </a:r>
            <a:r>
              <a:rPr lang="ru-RU" sz="2800" b="1" dirty="0" err="1"/>
              <a:t>використовують</a:t>
            </a:r>
            <a:r>
              <a:rPr lang="ru-RU" sz="2800" b="1" dirty="0"/>
              <a:t>.</a:t>
            </a:r>
            <a:endParaRPr lang="uk-UA" sz="2800" b="1" dirty="0"/>
          </a:p>
        </p:txBody>
      </p:sp>
      <p:pic>
        <p:nvPicPr>
          <p:cNvPr id="1026" name="Picture 2" descr="Притча про знак запитання — Християнський портал КІРІОС">
            <a:extLst>
              <a:ext uri="{FF2B5EF4-FFF2-40B4-BE49-F238E27FC236}">
                <a16:creationId xmlns:a16="http://schemas.microsoft.com/office/drawing/2014/main" id="{C2BD0FAE-943A-3DC4-A3CF-93C1EB248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8000" l="5348" r="98396">
                        <a14:foregroundMark x1="32620" y1="12667" x2="40642" y2="14667"/>
                        <a14:foregroundMark x1="60963" y1="10667" x2="58289" y2="19667"/>
                        <a14:foregroundMark x1="61497" y1="11000" x2="58289" y2="19333"/>
                        <a14:foregroundMark x1="55615" y1="10333" x2="59893" y2="8000"/>
                        <a14:foregroundMark x1="31016" y1="18333" x2="59893" y2="16000"/>
                        <a14:foregroundMark x1="59893" y1="16000" x2="27807" y2="13667"/>
                        <a14:foregroundMark x1="27807" y1="13667" x2="27807" y2="14667"/>
                        <a14:foregroundMark x1="32086" y1="21000" x2="57219" y2="20667"/>
                        <a14:foregroundMark x1="6952" y1="28333" x2="5882" y2="35000"/>
                        <a14:foregroundMark x1="63636" y1="7667" x2="64171" y2="22333"/>
                        <a14:foregroundMark x1="98396" y1="27667" x2="96257" y2="44333"/>
                        <a14:foregroundMark x1="49733" y1="84667" x2="55615" y2="92000"/>
                        <a14:foregroundMark x1="41176" y1="94333" x2="55615" y2="93667"/>
                        <a14:foregroundMark x1="41176" y1="95000" x2="56150" y2="95333"/>
                        <a14:foregroundMark x1="44385" y1="98333" x2="56684" y2="95667"/>
                        <a14:foregroundMark x1="32620" y1="7000" x2="27273" y2="8333"/>
                        <a14:foregroundMark x1="59893" y1="1000" x2="66845" y2="366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4" y="80782"/>
            <a:ext cx="1133025" cy="181768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Глобус физический (диаметр 32 см) (география) - купить в B-Pro">
            <a:extLst>
              <a:ext uri="{FF2B5EF4-FFF2-40B4-BE49-F238E27FC236}">
                <a16:creationId xmlns:a16="http://schemas.microsoft.com/office/drawing/2014/main" id="{BF574EE9-1B78-0667-89AC-2E12F1A5E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57" y="989625"/>
            <a:ext cx="60007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009723A-FAB1-E1F1-D1D4-A28B02BCF60A}"/>
              </a:ext>
            </a:extLst>
          </p:cNvPr>
          <p:cNvSpPr/>
          <p:nvPr/>
        </p:nvSpPr>
        <p:spPr>
          <a:xfrm rot="20186113">
            <a:off x="4114358" y="2122259"/>
            <a:ext cx="3963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1640"/>
              </a:avLst>
            </a:prstTxWarp>
            <a:spAutoFit/>
          </a:bodyPr>
          <a:lstStyle/>
          <a:p>
            <a:pPr algn="ctr"/>
            <a:r>
              <a:rPr lang="uk-UA" sz="5400" b="1" cap="none" spc="0" dirty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Екватор</a:t>
            </a: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B99B75A-7779-4209-9F49-40F874464DF8}"/>
              </a:ext>
            </a:extLst>
          </p:cNvPr>
          <p:cNvSpPr/>
          <p:nvPr/>
        </p:nvSpPr>
        <p:spPr>
          <a:xfrm>
            <a:off x="2130641" y="1553816"/>
            <a:ext cx="2801069" cy="11432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uk-UA" sz="5400" b="1" cap="none" spc="0" dirty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Північний</a:t>
            </a:r>
          </a:p>
          <a:p>
            <a:pPr algn="ctr"/>
            <a:r>
              <a:rPr lang="uk-UA" sz="5400" b="1" cap="none" spc="0" dirty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полюс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Рівнобедрений трикутник 6">
            <a:extLst>
              <a:ext uri="{FF2B5EF4-FFF2-40B4-BE49-F238E27FC236}">
                <a16:creationId xmlns:a16="http://schemas.microsoft.com/office/drawing/2014/main" id="{3E9289D0-680D-F8EB-319B-D53818168E71}"/>
              </a:ext>
            </a:extLst>
          </p:cNvPr>
          <p:cNvSpPr/>
          <p:nvPr/>
        </p:nvSpPr>
        <p:spPr>
          <a:xfrm rot="5400000">
            <a:off x="5018165" y="1611658"/>
            <a:ext cx="651869" cy="375722"/>
          </a:xfrm>
          <a:prstGeom prst="triangl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Рівнобедрений трикутник 9">
            <a:extLst>
              <a:ext uri="{FF2B5EF4-FFF2-40B4-BE49-F238E27FC236}">
                <a16:creationId xmlns:a16="http://schemas.microsoft.com/office/drawing/2014/main" id="{4459C603-A058-9F9F-C585-80DA9BDDB44E}"/>
              </a:ext>
            </a:extLst>
          </p:cNvPr>
          <p:cNvSpPr/>
          <p:nvPr/>
        </p:nvSpPr>
        <p:spPr>
          <a:xfrm rot="16200000">
            <a:off x="7101440" y="4941030"/>
            <a:ext cx="651869" cy="375722"/>
          </a:xfrm>
          <a:prstGeom prst="triangl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86D7D7F-34F7-2955-7016-A8560AACB449}"/>
              </a:ext>
            </a:extLst>
          </p:cNvPr>
          <p:cNvSpPr/>
          <p:nvPr/>
        </p:nvSpPr>
        <p:spPr>
          <a:xfrm>
            <a:off x="7802372" y="4822066"/>
            <a:ext cx="2801069" cy="11432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uk-UA" sz="5400" b="1" cap="none" spc="0" dirty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Південний</a:t>
            </a:r>
          </a:p>
          <a:p>
            <a:pPr algn="ctr"/>
            <a:r>
              <a:rPr lang="uk-UA" sz="5400" b="1" cap="none" spc="0" dirty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полюс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>
            <a:hlinkClick r:id="rId5"/>
            <a:extLst>
              <a:ext uri="{FF2B5EF4-FFF2-40B4-BE49-F238E27FC236}">
                <a16:creationId xmlns:a16="http://schemas.microsoft.com/office/drawing/2014/main" id="{1791AF06-8B71-C647-37D9-156D683779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87" y="5820330"/>
            <a:ext cx="2660331" cy="10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7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7" grpId="0" animBg="1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94BF00-7A9D-0A19-0021-0480B7EDD5B1}"/>
              </a:ext>
            </a:extLst>
          </p:cNvPr>
          <p:cNvSpPr txBox="1"/>
          <p:nvPr/>
        </p:nvSpPr>
        <p:spPr>
          <a:xfrm>
            <a:off x="165463" y="183607"/>
            <a:ext cx="11861074" cy="1815882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tx1"/>
                </a:solidFill>
              </a:rPr>
              <a:t>Повне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обертання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Землі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навколо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власної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осі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триває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24 </a:t>
            </a:r>
            <a:r>
              <a:rPr lang="ru-RU" sz="2800" b="1" dirty="0" err="1">
                <a:solidFill>
                  <a:srgbClr val="FF0000"/>
                </a:solidFill>
              </a:rPr>
              <a:t>години</a:t>
            </a:r>
            <a:r>
              <a:rPr lang="ru-RU" sz="2800" b="1" dirty="0">
                <a:solidFill>
                  <a:schemeClr val="tx1"/>
                </a:solidFill>
              </a:rPr>
              <a:t> й </a:t>
            </a:r>
            <a:r>
              <a:rPr lang="ru-RU" sz="2800" b="1" dirty="0" err="1">
                <a:solidFill>
                  <a:schemeClr val="tx1"/>
                </a:solidFill>
              </a:rPr>
              <a:t>називаєть-ся</a:t>
            </a:r>
            <a:r>
              <a:rPr lang="ru-RU" sz="2800" b="1" dirty="0">
                <a:solidFill>
                  <a:schemeClr val="tx1"/>
                </a:solidFill>
              </a:rPr>
              <a:t> земною добою, </a:t>
            </a:r>
            <a:r>
              <a:rPr lang="ru-RU" sz="2800" b="1" dirty="0" err="1">
                <a:solidFill>
                  <a:schemeClr val="tx1"/>
                </a:solidFill>
              </a:rPr>
              <a:t>або</a:t>
            </a:r>
            <a:r>
              <a:rPr lang="ru-RU" sz="2800" b="1" dirty="0">
                <a:solidFill>
                  <a:schemeClr val="tx1"/>
                </a:solidFill>
              </a:rPr>
              <a:t> просто </a:t>
            </a:r>
            <a:r>
              <a:rPr lang="ru-RU" sz="2800" b="1" dirty="0">
                <a:solidFill>
                  <a:srgbClr val="FF0000"/>
                </a:solidFill>
              </a:rPr>
              <a:t>добою</a:t>
            </a:r>
            <a:r>
              <a:rPr lang="ru-RU" sz="2800" b="1" dirty="0">
                <a:solidFill>
                  <a:schemeClr val="tx1"/>
                </a:solidFill>
              </a:rPr>
              <a:t>. Ми не </a:t>
            </a:r>
            <a:r>
              <a:rPr lang="ru-RU" sz="2800" b="1" dirty="0" err="1">
                <a:solidFill>
                  <a:schemeClr val="tx1"/>
                </a:solidFill>
              </a:rPr>
              <a:t>відчуваємо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цього</a:t>
            </a:r>
            <a:r>
              <a:rPr lang="ru-RU" sz="2800" b="1" dirty="0">
                <a:solidFill>
                  <a:schemeClr val="tx1"/>
                </a:solidFill>
              </a:rPr>
              <a:t> руху, тому </a:t>
            </a:r>
            <a:r>
              <a:rPr lang="ru-RU" sz="2800" b="1" dirty="0" err="1">
                <a:solidFill>
                  <a:schemeClr val="tx1"/>
                </a:solidFill>
              </a:rPr>
              <a:t>що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рухаємося</a:t>
            </a:r>
            <a:r>
              <a:rPr lang="ru-RU" sz="2800" b="1" dirty="0">
                <a:solidFill>
                  <a:schemeClr val="tx1"/>
                </a:solidFill>
              </a:rPr>
              <a:t> разом </a:t>
            </a:r>
            <a:r>
              <a:rPr lang="ru-RU" sz="2800" b="1" dirty="0" err="1">
                <a:solidFill>
                  <a:schemeClr val="tx1"/>
                </a:solidFill>
              </a:rPr>
              <a:t>із</a:t>
            </a:r>
            <a:r>
              <a:rPr lang="ru-RU" sz="2800" b="1" dirty="0">
                <a:solidFill>
                  <a:schemeClr val="tx1"/>
                </a:solidFill>
              </a:rPr>
              <a:t> планетою. З </a:t>
            </a:r>
            <a:r>
              <a:rPr lang="ru-RU" sz="2800" b="1" dirty="0" err="1">
                <a:solidFill>
                  <a:schemeClr val="tx1"/>
                </a:solidFill>
              </a:rPr>
              <a:t>добовим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обертанням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Землі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пов’язана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зміна</a:t>
            </a:r>
            <a:r>
              <a:rPr lang="ru-RU" sz="2800" b="1" dirty="0">
                <a:solidFill>
                  <a:schemeClr val="tx1"/>
                </a:solidFill>
              </a:rPr>
              <a:t> дня і </a:t>
            </a:r>
            <a:r>
              <a:rPr lang="ru-RU" sz="2800" b="1" dirty="0" err="1">
                <a:solidFill>
                  <a:schemeClr val="tx1"/>
                </a:solidFill>
              </a:rPr>
              <a:t>ночі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0F6CC7-8446-0483-AD51-670A38F83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142" t="41398" r="24215" b="12888"/>
          <a:stretch/>
        </p:blipFill>
        <p:spPr>
          <a:xfrm>
            <a:off x="1641224" y="2168432"/>
            <a:ext cx="8909551" cy="4436291"/>
          </a:xfrm>
          <a:prstGeom prst="rect">
            <a:avLst/>
          </a:prstGeom>
        </p:spPr>
      </p:pic>
      <p:pic>
        <p:nvPicPr>
          <p:cNvPr id="5" name="Рисунок 4">
            <a:hlinkClick r:id="rId4"/>
            <a:extLst>
              <a:ext uri="{FF2B5EF4-FFF2-40B4-BE49-F238E27FC236}">
                <a16:creationId xmlns:a16="http://schemas.microsoft.com/office/drawing/2014/main" id="{A4274FA8-E01C-7862-2B7D-01FCE5307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94" y="5820330"/>
            <a:ext cx="2660331" cy="10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94BF00-7A9D-0A19-0021-0480B7EDD5B1}"/>
              </a:ext>
            </a:extLst>
          </p:cNvPr>
          <p:cNvSpPr txBox="1"/>
          <p:nvPr/>
        </p:nvSpPr>
        <p:spPr>
          <a:xfrm>
            <a:off x="230819" y="183607"/>
            <a:ext cx="11795717" cy="1815882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Земна </a:t>
            </a:r>
            <a:r>
              <a:rPr lang="ru-RU" sz="2800" b="1" dirty="0" err="1">
                <a:solidFill>
                  <a:schemeClr val="tx1"/>
                </a:solidFill>
              </a:rPr>
              <a:t>вісь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завжди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нахилена</a:t>
            </a:r>
            <a:r>
              <a:rPr lang="ru-RU" sz="2800" b="1" dirty="0">
                <a:solidFill>
                  <a:schemeClr val="tx1"/>
                </a:solidFill>
              </a:rPr>
              <a:t> в один </a:t>
            </a:r>
            <a:r>
              <a:rPr lang="ru-RU" sz="2800" b="1" dirty="0" err="1">
                <a:solidFill>
                  <a:schemeClr val="tx1"/>
                </a:solidFill>
              </a:rPr>
              <a:t>бік</a:t>
            </a:r>
            <a:r>
              <a:rPr lang="ru-RU" sz="2800" b="1" dirty="0">
                <a:solidFill>
                  <a:schemeClr val="tx1"/>
                </a:solidFill>
              </a:rPr>
              <a:t>. І кут </a:t>
            </a:r>
            <a:r>
              <a:rPr lang="ru-RU" sz="2800" b="1" dirty="0" err="1">
                <a:solidFill>
                  <a:schemeClr val="tx1"/>
                </a:solidFill>
              </a:rPr>
              <a:t>нахилу</a:t>
            </a:r>
            <a:r>
              <a:rPr lang="ru-RU" sz="2800" b="1" dirty="0">
                <a:solidFill>
                  <a:schemeClr val="tx1"/>
                </a:solidFill>
              </a:rPr>
              <a:t> не </a:t>
            </a:r>
            <a:r>
              <a:rPr lang="ru-RU" sz="2800" b="1" dirty="0" err="1">
                <a:solidFill>
                  <a:schemeClr val="tx1"/>
                </a:solidFill>
              </a:rPr>
              <a:t>змінюється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упро-довж</a:t>
            </a:r>
            <a:r>
              <a:rPr lang="ru-RU" sz="2800" b="1" dirty="0">
                <a:solidFill>
                  <a:schemeClr val="tx1"/>
                </a:solidFill>
              </a:rPr>
              <a:t> руху </a:t>
            </a:r>
            <a:r>
              <a:rPr lang="ru-RU" sz="2800" b="1" dirty="0" err="1">
                <a:solidFill>
                  <a:schemeClr val="tx1"/>
                </a:solidFill>
              </a:rPr>
              <a:t>Землі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орбітою</a:t>
            </a:r>
            <a:r>
              <a:rPr lang="ru-RU" sz="2800" b="1" dirty="0">
                <a:solidFill>
                  <a:schemeClr val="tx1"/>
                </a:solidFill>
              </a:rPr>
              <a:t>. Тому </a:t>
            </a:r>
            <a:r>
              <a:rPr lang="ru-RU" sz="2800" b="1" dirty="0" err="1">
                <a:solidFill>
                  <a:schemeClr val="tx1"/>
                </a:solidFill>
              </a:rPr>
              <a:t>сонячні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промені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падають</a:t>
            </a:r>
            <a:r>
              <a:rPr lang="ru-RU" sz="2800" b="1" dirty="0">
                <a:solidFill>
                  <a:schemeClr val="tx1"/>
                </a:solidFill>
              </a:rPr>
              <a:t> на </a:t>
            </a:r>
            <a:r>
              <a:rPr lang="ru-RU" sz="2800" b="1" dirty="0" err="1">
                <a:solidFill>
                  <a:schemeClr val="tx1"/>
                </a:solidFill>
              </a:rPr>
              <a:t>різні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півкулі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Землі</a:t>
            </a:r>
            <a:r>
              <a:rPr lang="ru-RU" sz="2800" b="1" dirty="0">
                <a:solidFill>
                  <a:schemeClr val="tx1"/>
                </a:solidFill>
              </a:rPr>
              <a:t> в </a:t>
            </a:r>
            <a:r>
              <a:rPr lang="ru-RU" sz="2800" b="1" dirty="0" err="1">
                <a:solidFill>
                  <a:schemeClr val="tx1"/>
                </a:solidFill>
              </a:rPr>
              <a:t>різних</a:t>
            </a:r>
            <a:r>
              <a:rPr lang="ru-RU" sz="2800" b="1" dirty="0">
                <a:solidFill>
                  <a:schemeClr val="tx1"/>
                </a:solidFill>
              </a:rPr>
              <a:t> точках </a:t>
            </a:r>
            <a:r>
              <a:rPr lang="ru-RU" sz="2800" b="1" dirty="0" err="1">
                <a:solidFill>
                  <a:schemeClr val="tx1"/>
                </a:solidFill>
              </a:rPr>
              <a:t>орбіти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під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різними</a:t>
            </a:r>
            <a:r>
              <a:rPr lang="ru-RU" sz="2800" b="1" dirty="0">
                <a:solidFill>
                  <a:schemeClr val="tx1"/>
                </a:solidFill>
              </a:rPr>
              <a:t> кутами. </a:t>
            </a:r>
            <a:r>
              <a:rPr lang="ru-RU" sz="2800" b="1" dirty="0" err="1">
                <a:solidFill>
                  <a:schemeClr val="tx1"/>
                </a:solidFill>
              </a:rPr>
              <a:t>Отже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Північна</a:t>
            </a:r>
            <a:r>
              <a:rPr lang="ru-RU" sz="2800" b="1" dirty="0">
                <a:solidFill>
                  <a:schemeClr val="tx1"/>
                </a:solidFill>
              </a:rPr>
              <a:t> і </a:t>
            </a:r>
            <a:r>
              <a:rPr lang="ru-RU" sz="2800" b="1" dirty="0" err="1">
                <a:solidFill>
                  <a:schemeClr val="tx1"/>
                </a:solidFill>
              </a:rPr>
              <a:t>Півден</a:t>
            </a:r>
            <a:r>
              <a:rPr lang="ru-RU" sz="2800" b="1" dirty="0">
                <a:solidFill>
                  <a:schemeClr val="tx1"/>
                </a:solidFill>
              </a:rPr>
              <a:t>-на </a:t>
            </a:r>
            <a:r>
              <a:rPr lang="ru-RU" sz="2800" b="1" dirty="0" err="1">
                <a:solidFill>
                  <a:schemeClr val="tx1"/>
                </a:solidFill>
              </a:rPr>
              <a:t>півкулі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освітлюються</a:t>
            </a:r>
            <a:r>
              <a:rPr lang="ru-RU" sz="2800" b="1" dirty="0">
                <a:solidFill>
                  <a:schemeClr val="tx1"/>
                </a:solidFill>
              </a:rPr>
              <a:t> і </a:t>
            </a:r>
            <a:r>
              <a:rPr lang="ru-RU" sz="2800" b="1" dirty="0" err="1">
                <a:solidFill>
                  <a:schemeClr val="tx1"/>
                </a:solidFill>
              </a:rPr>
              <a:t>нагріваються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Сонцем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нерівномірно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Земля обертається навколо своєї осі гіф. Рух землі і сонячне світло">
            <a:extLst>
              <a:ext uri="{FF2B5EF4-FFF2-40B4-BE49-F238E27FC236}">
                <a16:creationId xmlns:a16="http://schemas.microsoft.com/office/drawing/2014/main" id="{BC08FB8A-FA95-A9EC-76BB-4F398B3A9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 r="14805"/>
          <a:stretch/>
        </p:blipFill>
        <p:spPr bwMode="auto">
          <a:xfrm>
            <a:off x="1241659" y="2233060"/>
            <a:ext cx="3676850" cy="404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2DD32A87-ABBD-6AFE-813B-B69B29A301CB}"/>
              </a:ext>
            </a:extLst>
          </p:cNvPr>
          <p:cNvCxnSpPr>
            <a:cxnSpLocks/>
          </p:cNvCxnSpPr>
          <p:nvPr/>
        </p:nvCxnSpPr>
        <p:spPr>
          <a:xfrm>
            <a:off x="3137836" y="2983832"/>
            <a:ext cx="0" cy="3108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CEAFAC4A-F439-E3AA-117D-1D8955E8792F}"/>
              </a:ext>
            </a:extLst>
          </p:cNvPr>
          <p:cNvCxnSpPr>
            <a:cxnSpLocks/>
          </p:cNvCxnSpPr>
          <p:nvPr/>
        </p:nvCxnSpPr>
        <p:spPr>
          <a:xfrm flipH="1">
            <a:off x="2550695" y="2849078"/>
            <a:ext cx="1174281" cy="32437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>
            <a:extLst>
              <a:ext uri="{FF2B5EF4-FFF2-40B4-BE49-F238E27FC236}">
                <a16:creationId xmlns:a16="http://schemas.microsoft.com/office/drawing/2014/main" id="{DA0A784D-F118-7E9F-B1AA-38514E187C44}"/>
              </a:ext>
            </a:extLst>
          </p:cNvPr>
          <p:cNvSpPr/>
          <p:nvPr/>
        </p:nvSpPr>
        <p:spPr>
          <a:xfrm rot="19390717">
            <a:off x="3072062" y="3503104"/>
            <a:ext cx="420306" cy="519764"/>
          </a:xfrm>
          <a:prstGeom prst="arc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7B3EB4F-D275-FA3C-D610-C82FEF17883F}"/>
              </a:ext>
            </a:extLst>
          </p:cNvPr>
          <p:cNvSpPr/>
          <p:nvPr/>
        </p:nvSpPr>
        <p:spPr>
          <a:xfrm>
            <a:off x="3099333" y="4429125"/>
            <a:ext cx="91539" cy="899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24" name="Picture 4" descr="Добовий рух Землі - Природознавство. 4 клас. Жаркова">
            <a:extLst>
              <a:ext uri="{FF2B5EF4-FFF2-40B4-BE49-F238E27FC236}">
                <a16:creationId xmlns:a16="http://schemas.microsoft.com/office/drawing/2014/main" id="{48CD573F-EFD7-3901-1D18-517EF9BA9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58" y="2525680"/>
            <a:ext cx="6764722" cy="35671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id="{4653D870-6FDF-C602-A1B2-3A9BFCD608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94" y="5820330"/>
            <a:ext cx="2660331" cy="10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5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94BF00-7A9D-0A19-0021-0480B7EDD5B1}"/>
              </a:ext>
            </a:extLst>
          </p:cNvPr>
          <p:cNvSpPr txBox="1"/>
          <p:nvPr/>
        </p:nvSpPr>
        <p:spPr>
          <a:xfrm>
            <a:off x="230819" y="183607"/>
            <a:ext cx="11795717" cy="1384995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tx1"/>
                </a:solidFill>
              </a:rPr>
              <a:t>Обертання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Землі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навколо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Сонця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має</a:t>
            </a:r>
            <a:r>
              <a:rPr lang="ru-RU" sz="2800" b="1" dirty="0">
                <a:solidFill>
                  <a:schemeClr val="tx1"/>
                </a:solidFill>
              </a:rPr>
              <a:t> два </a:t>
            </a:r>
            <a:r>
              <a:rPr lang="ru-RU" sz="2800" b="1" dirty="0" err="1">
                <a:solidFill>
                  <a:schemeClr val="tx1"/>
                </a:solidFill>
              </a:rPr>
              <a:t>наслідки</a:t>
            </a:r>
            <a:r>
              <a:rPr lang="ru-RU" sz="2800" b="1" dirty="0">
                <a:solidFill>
                  <a:schemeClr val="tx1"/>
                </a:solidFill>
              </a:rPr>
              <a:t>: 1) на </a:t>
            </a:r>
            <a:r>
              <a:rPr lang="ru-RU" sz="2800" b="1" dirty="0" err="1">
                <a:solidFill>
                  <a:schemeClr val="tx1"/>
                </a:solidFill>
              </a:rPr>
              <a:t>більшості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терито-рій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планети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відбувається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зміна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пір</a:t>
            </a:r>
            <a:r>
              <a:rPr lang="ru-RU" sz="2800" b="1" dirty="0">
                <a:solidFill>
                  <a:schemeClr val="tx1"/>
                </a:solidFill>
              </a:rPr>
              <a:t> року; 2) </a:t>
            </a:r>
            <a:r>
              <a:rPr lang="ru-RU" sz="2800" b="1" dirty="0" err="1">
                <a:solidFill>
                  <a:schemeClr val="tx1"/>
                </a:solidFill>
              </a:rPr>
              <a:t>змінюється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тривалість</a:t>
            </a:r>
            <a:r>
              <a:rPr lang="ru-RU" sz="2800" b="1" dirty="0">
                <a:solidFill>
                  <a:schemeClr val="tx1"/>
                </a:solidFill>
              </a:rPr>
              <a:t> дня і </a:t>
            </a:r>
            <a:r>
              <a:rPr lang="ru-RU" sz="2800" b="1" dirty="0" err="1">
                <a:solidFill>
                  <a:schemeClr val="tx1"/>
                </a:solidFill>
              </a:rPr>
              <a:t>ночі</a:t>
            </a:r>
            <a:r>
              <a:rPr lang="ru-RU" sz="2800" b="1" dirty="0">
                <a:solidFill>
                  <a:schemeClr val="tx1"/>
                </a:solidFill>
              </a:rPr>
              <a:t>. На </a:t>
            </a:r>
            <a:r>
              <a:rPr lang="ru-RU" sz="2800" b="1" dirty="0" err="1">
                <a:solidFill>
                  <a:schemeClr val="tx1"/>
                </a:solidFill>
              </a:rPr>
              <a:t>екваторі</a:t>
            </a:r>
            <a:r>
              <a:rPr lang="ru-RU" sz="2800" b="1" dirty="0">
                <a:solidFill>
                  <a:schemeClr val="tx1"/>
                </a:solidFill>
              </a:rPr>
              <a:t> таких </a:t>
            </a:r>
            <a:r>
              <a:rPr lang="ru-RU" sz="2800" b="1" dirty="0" err="1">
                <a:solidFill>
                  <a:schemeClr val="tx1"/>
                </a:solidFill>
              </a:rPr>
              <a:t>змін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немає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1BFEC7-6C38-8BF1-161A-0806CA7F4D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0929" t="22873" r="12714" b="10730"/>
          <a:stretch/>
        </p:blipFill>
        <p:spPr>
          <a:xfrm>
            <a:off x="1349828" y="1789943"/>
            <a:ext cx="9309464" cy="4553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>
            <a:hlinkClick r:id="rId4"/>
            <a:extLst>
              <a:ext uri="{FF2B5EF4-FFF2-40B4-BE49-F238E27FC236}">
                <a16:creationId xmlns:a16="http://schemas.microsoft.com/office/drawing/2014/main" id="{3DE24B61-B74B-ACA5-0D4C-AA1A8A116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94" y="5820330"/>
            <a:ext cx="2660331" cy="10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94BF00-7A9D-0A19-0021-0480B7EDD5B1}"/>
              </a:ext>
            </a:extLst>
          </p:cNvPr>
          <p:cNvSpPr txBox="1"/>
          <p:nvPr/>
        </p:nvSpPr>
        <p:spPr>
          <a:xfrm>
            <a:off x="2107474" y="183607"/>
            <a:ext cx="9919063" cy="1384995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38100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ЗАВДАННЯ 1.</a:t>
            </a:r>
          </a:p>
          <a:p>
            <a:r>
              <a:rPr lang="ru-RU" sz="2800" b="1" dirty="0" err="1">
                <a:solidFill>
                  <a:schemeClr val="tx1"/>
                </a:solidFill>
              </a:rPr>
              <a:t>Біля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екватора</a:t>
            </a:r>
            <a:r>
              <a:rPr lang="ru-RU" sz="2800" b="1" dirty="0">
                <a:solidFill>
                  <a:schemeClr val="tx1"/>
                </a:solidFill>
              </a:rPr>
              <a:t> не </a:t>
            </a:r>
            <a:r>
              <a:rPr lang="ru-RU" sz="2800" b="1" dirty="0" err="1">
                <a:solidFill>
                  <a:schemeClr val="tx1"/>
                </a:solidFill>
              </a:rPr>
              <a:t>відбувається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зміна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пір</a:t>
            </a:r>
            <a:r>
              <a:rPr lang="ru-RU" sz="2800" b="1" dirty="0">
                <a:solidFill>
                  <a:schemeClr val="tx1"/>
                </a:solidFill>
              </a:rPr>
              <a:t> року, а </a:t>
            </a:r>
            <a:r>
              <a:rPr lang="ru-RU" sz="2800" b="1" dirty="0" err="1">
                <a:solidFill>
                  <a:schemeClr val="tx1"/>
                </a:solidFill>
              </a:rPr>
              <a:t>тривалість</a:t>
            </a:r>
            <a:r>
              <a:rPr lang="ru-RU" sz="2800" b="1" dirty="0">
                <a:solidFill>
                  <a:schemeClr val="tx1"/>
                </a:solidFill>
              </a:rPr>
              <a:t> дня і </a:t>
            </a:r>
            <a:r>
              <a:rPr lang="ru-RU" sz="2800" b="1" dirty="0" err="1">
                <a:solidFill>
                  <a:schemeClr val="tx1"/>
                </a:solidFill>
              </a:rPr>
              <a:t>ночі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однакова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  <a:r>
              <a:rPr lang="ru-RU" sz="2800" b="1" dirty="0" err="1">
                <a:solidFill>
                  <a:schemeClr val="tx1"/>
                </a:solidFill>
              </a:rPr>
              <a:t>Спробуй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пояснити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чому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Ordinateur Icônes, Tache, Gestion PNG - Ordinateur Icônes, Tache, Gestion  transparentes | PNG gratuit">
            <a:extLst>
              <a:ext uri="{FF2B5EF4-FFF2-40B4-BE49-F238E27FC236}">
                <a16:creationId xmlns:a16="http://schemas.microsoft.com/office/drawing/2014/main" id="{40D7E029-EB98-DDBF-5C61-DF5C9416E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62" b="94808" l="10000" r="90000">
                        <a14:foregroundMark x1="30661" y1="6979" x2="26222" y2="10577"/>
                        <a14:foregroundMark x1="35000" y1="3462" x2="33776" y2="4454"/>
                        <a14:foregroundMark x1="30556" y1="13846" x2="28333" y2="28654"/>
                        <a14:foregroundMark x1="28333" y1="28654" x2="33111" y2="42115"/>
                        <a14:foregroundMark x1="33111" y1="42115" x2="36778" y2="44038"/>
                        <a14:foregroundMark x1="31556" y1="15000" x2="39556" y2="11346"/>
                        <a14:foregroundMark x1="39556" y1="11346" x2="44667" y2="13846"/>
                        <a14:foregroundMark x1="54778" y1="20962" x2="47667" y2="41923"/>
                        <a14:foregroundMark x1="47667" y1="41923" x2="59444" y2="49231"/>
                        <a14:foregroundMark x1="59444" y1="49231" x2="60667" y2="30192"/>
                        <a14:foregroundMark x1="60667" y1="30192" x2="52333" y2="42885"/>
                        <a14:foregroundMark x1="52333" y1="42885" x2="62444" y2="33846"/>
                        <a14:foregroundMark x1="62444" y1="33846" x2="47889" y2="43654"/>
                        <a14:foregroundMark x1="47889" y1="43654" x2="60222" y2="33654"/>
                        <a14:foregroundMark x1="60222" y1="33654" x2="59000" y2="46346"/>
                        <a14:foregroundMark x1="59000" y1="46346" x2="63889" y2="48077"/>
                        <a14:foregroundMark x1="53889" y1="22692" x2="61000" y2="26346"/>
                        <a14:foregroundMark x1="61000" y1="26346" x2="65222" y2="50192"/>
                        <a14:foregroundMark x1="65222" y1="50192" x2="53111" y2="60577"/>
                        <a14:foregroundMark x1="53111" y1="60577" x2="50889" y2="61346"/>
                        <a14:foregroundMark x1="50778" y1="24038" x2="47333" y2="31538"/>
                        <a14:foregroundMark x1="47333" y1="31538" x2="50000" y2="53462"/>
                        <a14:foregroundMark x1="50000" y1="53462" x2="53667" y2="58269"/>
                        <a14:foregroundMark x1="24111" y1="90577" x2="31333" y2="92115"/>
                        <a14:foregroundMark x1="31333" y1="92115" x2="27222" y2="94808"/>
                        <a14:foregroundMark x1="52889" y1="74231" x2="55667" y2="83077"/>
                        <a14:foregroundMark x1="55667" y1="83077" x2="66667" y2="87308"/>
                        <a14:foregroundMark x1="66667" y1="87308" x2="72889" y2="77885"/>
                        <a14:foregroundMark x1="72889" y1="77885" x2="70889" y2="60385"/>
                        <a14:foregroundMark x1="51853" y1="74874" x2="60167" y2="72482"/>
                        <a14:backgroundMark x1="62444" y1="71923" x2="63667" y2="71154"/>
                        <a14:backgroundMark x1="62222" y1="72115" x2="62556" y2="72115"/>
                        <a14:backgroundMark x1="61222" y1="70769" x2="62889" y2="72885"/>
                        <a14:backgroundMark x1="30444" y1="1731" x2="32556" y2="4808"/>
                        <a14:backgroundMark x1="32667" y1="5385" x2="32778" y2="5962"/>
                        <a14:backgroundMark x1="32889" y1="5577" x2="31556" y2="7115"/>
                        <a14:backgroundMark x1="33667" y1="4231" x2="30444" y2="653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38" r="19828"/>
          <a:stretch/>
        </p:blipFill>
        <p:spPr bwMode="auto">
          <a:xfrm>
            <a:off x="0" y="91788"/>
            <a:ext cx="1939856" cy="18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90B6F8-3EA6-18DD-71BF-AE894B242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090467"/>
            <a:ext cx="2008564" cy="3675745"/>
          </a:xfrm>
          <a:prstGeom prst="rect">
            <a:avLst/>
          </a:prstGeom>
        </p:spPr>
      </p:pic>
      <p:pic>
        <p:nvPicPr>
          <p:cNvPr id="8194" name="Picture 2" descr="Презентація «Рухи Землі, їх наслідки». 7 клас">
            <a:extLst>
              <a:ext uri="{FF2B5EF4-FFF2-40B4-BE49-F238E27FC236}">
                <a16:creationId xmlns:a16="http://schemas.microsoft.com/office/drawing/2014/main" id="{FEE0F18E-976B-EE9C-DD2C-CD6C930BA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91" b="21238"/>
          <a:stretch/>
        </p:blipFill>
        <p:spPr bwMode="auto">
          <a:xfrm>
            <a:off x="2121408" y="1871662"/>
            <a:ext cx="9725897" cy="47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rId7"/>
            <a:extLst>
              <a:ext uri="{FF2B5EF4-FFF2-40B4-BE49-F238E27FC236}">
                <a16:creationId xmlns:a16="http://schemas.microsoft.com/office/drawing/2014/main" id="{073445D3-B533-04D1-02F9-7E1D77E7E2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94" y="5820330"/>
            <a:ext cx="2660331" cy="10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31A947-8C37-7CF9-0591-FFF6E7115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47" y="3182255"/>
            <a:ext cx="2008564" cy="36757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9D5359-EE92-0A30-31F2-059263B11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497"/>
            <a:ext cx="4790804" cy="5748965"/>
          </a:xfrm>
          <a:prstGeom prst="rect">
            <a:avLst/>
          </a:prstGeom>
        </p:spPr>
      </p:pic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E700E5AD-D448-C7C2-B64E-ECFFAA89E09B}"/>
              </a:ext>
            </a:extLst>
          </p:cNvPr>
          <p:cNvSpPr/>
          <p:nvPr/>
        </p:nvSpPr>
        <p:spPr>
          <a:xfrm>
            <a:off x="1848262" y="998230"/>
            <a:ext cx="8845864" cy="1083119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Повну презентацію дивіться у </a:t>
            </a:r>
            <a:r>
              <a:rPr lang="uk-UA" sz="3600" b="1" dirty="0" err="1"/>
              <a:t>відеоуроці</a:t>
            </a:r>
            <a:endParaRPr lang="ru-RU" sz="3600" b="1" dirty="0"/>
          </a:p>
        </p:txBody>
      </p:sp>
      <p:pic>
        <p:nvPicPr>
          <p:cNvPr id="8" name="Рисунок 7">
            <a:hlinkClick r:id="rId4"/>
            <a:extLst>
              <a:ext uri="{FF2B5EF4-FFF2-40B4-BE49-F238E27FC236}">
                <a16:creationId xmlns:a16="http://schemas.microsoft.com/office/drawing/2014/main" id="{7484F88F-DC79-6901-AA39-21D3FAECB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91" y="2357846"/>
            <a:ext cx="4783482" cy="186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184</Words>
  <Application>Microsoft Office PowerPoint</Application>
  <PresentationFormat>Широкий екран</PresentationFormat>
  <Paragraphs>18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3" baseType="lpstr">
      <vt:lpstr>AdonisC</vt:lpstr>
      <vt:lpstr>Antique Olive</vt:lpstr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415</cp:revision>
  <dcterms:created xsi:type="dcterms:W3CDTF">2023-02-01T11:00:58Z</dcterms:created>
  <dcterms:modified xsi:type="dcterms:W3CDTF">2023-12-25T20:59:03Z</dcterms:modified>
</cp:coreProperties>
</file>