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9" r:id="rId3"/>
    <p:sldId id="265" r:id="rId4"/>
    <p:sldId id="260" r:id="rId5"/>
    <p:sldId id="268" r:id="rId6"/>
    <p:sldId id="264" r:id="rId7"/>
    <p:sldId id="263" r:id="rId8"/>
    <p:sldId id="274" r:id="rId9"/>
    <p:sldId id="275" r:id="rId10"/>
    <p:sldId id="273" r:id="rId11"/>
    <p:sldId id="269" r:id="rId12"/>
    <p:sldId id="276" r:id="rId13"/>
    <p:sldId id="277" r:id="rId14"/>
    <p:sldId id="279" r:id="rId15"/>
    <p:sldId id="267" r:id="rId16"/>
    <p:sldId id="266" r:id="rId17"/>
    <p:sldId id="271" r:id="rId18"/>
    <p:sldId id="261" r:id="rId19"/>
    <p:sldId id="27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tlana" initials="S" lastIdx="1" clrIdx="0">
    <p:extLst>
      <p:ext uri="{19B8F6BF-5375-455C-9EA6-DF929625EA0E}">
        <p15:presenceInfo xmlns:p15="http://schemas.microsoft.com/office/powerpoint/2012/main" userId="Svetl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4162"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D49DC-80DB-4769-A10A-D754158F41BE}" type="datetimeFigureOut">
              <a:rPr lang="ru-RU" smtClean="0"/>
              <a:t>27.12.2023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BE397-8C48-4744-9C28-3E0A721A7340}" type="slidenum">
              <a:rPr lang="ru-RU" smtClean="0"/>
              <a:t>‹#›</a:t>
            </a:fld>
            <a:endParaRPr lang="ru-RU"/>
          </a:p>
        </p:txBody>
      </p:sp>
    </p:spTree>
    <p:extLst>
      <p:ext uri="{BB962C8B-B14F-4D97-AF65-F5344CB8AC3E}">
        <p14:creationId xmlns:p14="http://schemas.microsoft.com/office/powerpoint/2010/main" val="28327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9BE397-8C48-4744-9C28-3E0A721A7340}" type="slidenum">
              <a:rPr lang="ru-RU" smtClean="0"/>
              <a:t>1</a:t>
            </a:fld>
            <a:endParaRPr lang="ru-RU" dirty="0"/>
          </a:p>
        </p:txBody>
      </p:sp>
    </p:spTree>
    <p:extLst>
      <p:ext uri="{BB962C8B-B14F-4D97-AF65-F5344CB8AC3E}">
        <p14:creationId xmlns:p14="http://schemas.microsoft.com/office/powerpoint/2010/main" val="719451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9BE397-8C48-4744-9C28-3E0A721A7340}" type="slidenum">
              <a:rPr lang="ru-RU" smtClean="0"/>
              <a:t>18</a:t>
            </a:fld>
            <a:endParaRPr lang="ru-RU"/>
          </a:p>
        </p:txBody>
      </p:sp>
    </p:spTree>
    <p:extLst>
      <p:ext uri="{BB962C8B-B14F-4D97-AF65-F5344CB8AC3E}">
        <p14:creationId xmlns:p14="http://schemas.microsoft.com/office/powerpoint/2010/main" val="365500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5DDA19-AD48-4AF0-897B-6EE1C561D1C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11A37CF-79AC-465C-864E-492A04DC5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9D22E9C-D39D-409C-BCD9-7C01594B81E8}"/>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6C00000B-5CEC-4843-B440-3F9FC3F6AD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0AE361C-A35D-4626-9E73-175FDE5AE0FD}"/>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148993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56B3FD-5E48-42B3-BFEB-DB29EA0E0B6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E4617F8-AE59-4929-B08B-AF5906009E4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37AB0C0-FBC3-48F6-9442-6DE1B263EABA}"/>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6A3CBB32-FAAE-480B-B251-9439D6E9E7B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8851768-B91B-4C78-B9E0-CA1FECE1E315}"/>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368898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2B33314-C99B-4C3E-986E-CC1796038FA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F5D1CB0-A41E-45D7-B99D-7530AF4AE9D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14297E-4572-4D88-AC83-FCAF2C02C38A}"/>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EB1087D0-F9B1-4F06-856C-E6EF3999FEA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8643E9D-310C-48CF-A684-24DD6917964E}"/>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134436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EC7DB2-CB37-43B3-8ACB-DD94EA5E077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350C606-9216-4076-9C5A-7180518BD9A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F6EF269-B15E-42AD-B281-D738A6F9172E}"/>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1A0080CB-1219-438C-95EC-E19F16E5F3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1F8DD0A-2716-4FC0-AF3A-2775ABEB7C1E}"/>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371588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CDCE16-05D4-4735-A900-6A12F5CAEDA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C95CB81-6009-485D-B009-D49C5163E9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EAD8789-EEBB-4F0D-A6E3-21BE686581D2}"/>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4768504C-E5F3-43B0-8126-487D337E6D9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BFD30F-7F4C-48D8-9447-9B096EBB9FD0}"/>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54711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CB94E0-33B8-419C-8843-E1CF96077EE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B1D2194-F4CB-4155-954F-05CED277C9E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F08B276-12AB-47D5-9B0F-93378934F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66F1BA5-AC5C-4003-B0FC-D1899ED94367}"/>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6" name="Нижний колонтитул 5">
            <a:extLst>
              <a:ext uri="{FF2B5EF4-FFF2-40B4-BE49-F238E27FC236}">
                <a16:creationId xmlns:a16="http://schemas.microsoft.com/office/drawing/2014/main" id="{3EB32736-9D4E-4A49-A700-FF0FEB9993B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88BE8E0-7565-4B14-B097-F6CA00AC9156}"/>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64907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DF9B6A-679B-4E32-9E0D-70032D68CF8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F0816AB-9886-422C-8BE0-D285886952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2C3D6B0-3D44-41C9-92FD-87EC0A67823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3CFDE16-242B-4E8A-B7C1-AA6AC5DD9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BE94348-5D2D-478F-BAF9-6DA950A9DF2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26D417B-FC82-45ED-8E4E-86A44D29F156}"/>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8" name="Нижний колонтитул 7">
            <a:extLst>
              <a:ext uri="{FF2B5EF4-FFF2-40B4-BE49-F238E27FC236}">
                <a16:creationId xmlns:a16="http://schemas.microsoft.com/office/drawing/2014/main" id="{C11C7388-D3E1-4F49-B5F9-F77170BE750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E9690FC-94BA-4A58-9CE9-07505A26D823}"/>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978372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5E1FC9-4730-456B-98D5-7A25DFBADE9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5B8676A-C431-4F32-A55B-9AF86BA99B8E}"/>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4" name="Нижний колонтитул 3">
            <a:extLst>
              <a:ext uri="{FF2B5EF4-FFF2-40B4-BE49-F238E27FC236}">
                <a16:creationId xmlns:a16="http://schemas.microsoft.com/office/drawing/2014/main" id="{3CA8F75E-8051-451B-B8CA-A1329AF0699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4B12EC2-849A-4B13-9C13-39517AFC6D43}"/>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308643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281EFBE-949F-4CE3-B5D2-9B29C141C557}"/>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3" name="Нижний колонтитул 2">
            <a:extLst>
              <a:ext uri="{FF2B5EF4-FFF2-40B4-BE49-F238E27FC236}">
                <a16:creationId xmlns:a16="http://schemas.microsoft.com/office/drawing/2014/main" id="{57566F4D-325D-44A2-8BDE-E689BACC8AE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DDDE47C-5B01-4D78-BE5D-6B1E11B388AA}"/>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329692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7F11DB-6507-4471-9DE4-0FC3BCC0BD0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80EC24B-FC33-4DAD-B9D9-C894C25C4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17B435D-E206-4DBF-94E1-6DBDD48C0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158ADF-317F-453B-959C-64E09462389F}"/>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6" name="Нижний колонтитул 5">
            <a:extLst>
              <a:ext uri="{FF2B5EF4-FFF2-40B4-BE49-F238E27FC236}">
                <a16:creationId xmlns:a16="http://schemas.microsoft.com/office/drawing/2014/main" id="{A0B5AD79-6E8F-4745-9146-6DC1A8E6849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0CBC48B-E936-436C-98F0-BDA26FE4978C}"/>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203551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8B7F6A-0C7A-4CF2-B23D-337BF40CA5D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11FED22-288F-4F39-812E-83003683B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DDDA167-28BB-4F22-9811-504BBC29B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E84913A-84B8-4C2C-9CBF-F71531B5C068}"/>
              </a:ext>
            </a:extLst>
          </p:cNvPr>
          <p:cNvSpPr>
            <a:spLocks noGrp="1"/>
          </p:cNvSpPr>
          <p:nvPr>
            <p:ph type="dt" sz="half" idx="10"/>
          </p:nvPr>
        </p:nvSpPr>
        <p:spPr/>
        <p:txBody>
          <a:bodyPr/>
          <a:lstStyle/>
          <a:p>
            <a:fld id="{DF414014-0EE0-4D9D-8F38-48AE4E2B3E6F}" type="datetimeFigureOut">
              <a:rPr lang="ru-RU" smtClean="0"/>
              <a:t>27.12.2023</a:t>
            </a:fld>
            <a:endParaRPr lang="ru-RU"/>
          </a:p>
        </p:txBody>
      </p:sp>
      <p:sp>
        <p:nvSpPr>
          <p:cNvPr id="6" name="Нижний колонтитул 5">
            <a:extLst>
              <a:ext uri="{FF2B5EF4-FFF2-40B4-BE49-F238E27FC236}">
                <a16:creationId xmlns:a16="http://schemas.microsoft.com/office/drawing/2014/main" id="{0398A0F7-FC51-4EA0-A518-E0484DCF568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B3E641-C3EC-4DFC-98E3-07F3755CBB1E}"/>
              </a:ext>
            </a:extLst>
          </p:cNvPr>
          <p:cNvSpPr>
            <a:spLocks noGrp="1"/>
          </p:cNvSpPr>
          <p:nvPr>
            <p:ph type="sldNum" sz="quarter" idx="12"/>
          </p:nvPr>
        </p:nvSpPr>
        <p:spPr/>
        <p:txBody>
          <a:bodyPr/>
          <a:lstStyle/>
          <a:p>
            <a:fld id="{0942954D-201F-4BBF-99F3-8B8E05CCCA11}" type="slidenum">
              <a:rPr lang="ru-RU" smtClean="0"/>
              <a:t>‹#›</a:t>
            </a:fld>
            <a:endParaRPr lang="ru-RU"/>
          </a:p>
        </p:txBody>
      </p:sp>
    </p:spTree>
    <p:extLst>
      <p:ext uri="{BB962C8B-B14F-4D97-AF65-F5344CB8AC3E}">
        <p14:creationId xmlns:p14="http://schemas.microsoft.com/office/powerpoint/2010/main" val="123726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8B393-9F6A-4E51-89FB-D854D5CD6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99FF00F-96BD-411F-8575-BEC6E9AC8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7A3A28-CB56-4CF8-B69F-9A559CC225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14014-0EE0-4D9D-8F38-48AE4E2B3E6F}" type="datetimeFigureOut">
              <a:rPr lang="ru-RU" smtClean="0"/>
              <a:t>27.12.2023</a:t>
            </a:fld>
            <a:endParaRPr lang="ru-RU"/>
          </a:p>
        </p:txBody>
      </p:sp>
      <p:sp>
        <p:nvSpPr>
          <p:cNvPr id="5" name="Нижний колонтитул 4">
            <a:extLst>
              <a:ext uri="{FF2B5EF4-FFF2-40B4-BE49-F238E27FC236}">
                <a16:creationId xmlns:a16="http://schemas.microsoft.com/office/drawing/2014/main" id="{4C328A37-9313-4A19-9731-91C205317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135C0CA-561C-495D-8284-A0BDEAEAD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2954D-201F-4BBF-99F3-8B8E05CCCA11}" type="slidenum">
              <a:rPr lang="ru-RU" smtClean="0"/>
              <a:t>‹#›</a:t>
            </a:fld>
            <a:endParaRPr lang="ru-RU"/>
          </a:p>
        </p:txBody>
      </p:sp>
    </p:spTree>
    <p:extLst>
      <p:ext uri="{BB962C8B-B14F-4D97-AF65-F5344CB8AC3E}">
        <p14:creationId xmlns:p14="http://schemas.microsoft.com/office/powerpoint/2010/main" val="1670203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37F3998-B83B-4F80-B1C6-7451B8A61BA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00D0513-052B-4F5F-AE43-2C0BE178867A}"/>
              </a:ext>
            </a:extLst>
          </p:cNvPr>
          <p:cNvSpPr txBox="1"/>
          <p:nvPr/>
        </p:nvSpPr>
        <p:spPr>
          <a:xfrm>
            <a:off x="2438400" y="1470991"/>
            <a:ext cx="7818783" cy="1754326"/>
          </a:xfrm>
          <a:prstGeom prst="rect">
            <a:avLst/>
          </a:prstGeom>
          <a:noFill/>
        </p:spPr>
        <p:txBody>
          <a:bodyPr wrap="square" rtlCol="0">
            <a:spAutoFit/>
          </a:bodyPr>
          <a:lstStyle/>
          <a:p>
            <a:pPr algn="ctr"/>
            <a:r>
              <a:rPr lang="uk-UA" sz="3600" b="1" dirty="0">
                <a:solidFill>
                  <a:srgbClr val="7030A0"/>
                </a:solidFill>
                <a:latin typeface="Times New Roman" panose="02020603050405020304" pitchFamily="18" charset="0"/>
                <a:cs typeface="Times New Roman" panose="02020603050405020304" pitchFamily="18" charset="0"/>
              </a:rPr>
              <a:t>Число іменників. </a:t>
            </a:r>
          </a:p>
          <a:p>
            <a:pPr algn="ctr"/>
            <a:r>
              <a:rPr lang="uk-UA" sz="3600" b="1" dirty="0">
                <a:solidFill>
                  <a:srgbClr val="7030A0"/>
                </a:solidFill>
                <a:latin typeface="Times New Roman" panose="02020603050405020304" pitchFamily="18" charset="0"/>
                <a:cs typeface="Times New Roman" panose="02020603050405020304" pitchFamily="18" charset="0"/>
              </a:rPr>
              <a:t>Іменники, що мають форму тільки однини чи множини.</a:t>
            </a:r>
            <a:endParaRPr lang="ru-RU" sz="3600" b="1" dirty="0">
              <a:solidFill>
                <a:srgbClr val="7030A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81E017-FB8E-465A-A41E-2EDB196C37F8}"/>
              </a:ext>
            </a:extLst>
          </p:cNvPr>
          <p:cNvSpPr txBox="1"/>
          <p:nvPr/>
        </p:nvSpPr>
        <p:spPr>
          <a:xfrm>
            <a:off x="6228522" y="5027978"/>
            <a:ext cx="463826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Ганін О.М.</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Вчитель української мови та літератури Миколаївської гімназії № 17</a:t>
            </a:r>
            <a:endParaRPr kumimoji="0" lang="ru-R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E2CB303-0FC0-436D-958F-F012FEAA3354}"/>
              </a:ext>
            </a:extLst>
          </p:cNvPr>
          <p:cNvSpPr txBox="1"/>
          <p:nvPr/>
        </p:nvSpPr>
        <p:spPr>
          <a:xfrm>
            <a:off x="5075583" y="3309518"/>
            <a:ext cx="3988904" cy="646331"/>
          </a:xfrm>
          <a:prstGeom prst="rect">
            <a:avLst/>
          </a:prstGeom>
          <a:noFill/>
        </p:spPr>
        <p:txBody>
          <a:bodyPr wrap="square" rtlCol="0">
            <a:spAutoFit/>
          </a:bodyPr>
          <a:lstStyle/>
          <a:p>
            <a:r>
              <a:rPr lang="uk-UA" sz="3600" b="1" dirty="0">
                <a:solidFill>
                  <a:schemeClr val="accent6">
                    <a:lumMod val="75000"/>
                  </a:schemeClr>
                </a:solidFill>
                <a:latin typeface="Times New Roman" panose="02020603050405020304" pitchFamily="18" charset="0"/>
                <a:cs typeface="Times New Roman" panose="02020603050405020304" pitchFamily="18" charset="0"/>
              </a:rPr>
              <a:t>6 клас НУШ</a:t>
            </a:r>
            <a:endParaRPr lang="ru-RU" sz="36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92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9D33E81-05DF-486F-B8E3-C06320695097}"/>
              </a:ext>
            </a:extLst>
          </p:cNvPr>
          <p:cNvPicPr>
            <a:picLocks noChangeAspect="1"/>
          </p:cNvPicPr>
          <p:nvPr/>
        </p:nvPicPr>
        <p:blipFill>
          <a:blip r:embed="rId2"/>
          <a:stretch>
            <a:fillRect/>
          </a:stretch>
        </p:blipFill>
        <p:spPr>
          <a:xfrm>
            <a:off x="92765" y="214076"/>
            <a:ext cx="5364945" cy="1688738"/>
          </a:xfrm>
          <a:prstGeom prst="rect">
            <a:avLst/>
          </a:prstGeom>
        </p:spPr>
      </p:pic>
      <p:pic>
        <p:nvPicPr>
          <p:cNvPr id="7" name="Рисунок 6">
            <a:extLst>
              <a:ext uri="{FF2B5EF4-FFF2-40B4-BE49-F238E27FC236}">
                <a16:creationId xmlns:a16="http://schemas.microsoft.com/office/drawing/2014/main" id="{545A3815-62DB-4A57-86DA-F39D65D8F4B0}"/>
              </a:ext>
            </a:extLst>
          </p:cNvPr>
          <p:cNvPicPr>
            <a:picLocks noChangeAspect="1"/>
          </p:cNvPicPr>
          <p:nvPr/>
        </p:nvPicPr>
        <p:blipFill>
          <a:blip r:embed="rId3"/>
          <a:stretch>
            <a:fillRect/>
          </a:stretch>
        </p:blipFill>
        <p:spPr>
          <a:xfrm>
            <a:off x="530260" y="418309"/>
            <a:ext cx="3895682" cy="640135"/>
          </a:xfrm>
          <a:prstGeom prst="rect">
            <a:avLst/>
          </a:prstGeom>
        </p:spPr>
      </p:pic>
      <p:pic>
        <p:nvPicPr>
          <p:cNvPr id="13" name="Рисунок 12">
            <a:extLst>
              <a:ext uri="{FF2B5EF4-FFF2-40B4-BE49-F238E27FC236}">
                <a16:creationId xmlns:a16="http://schemas.microsoft.com/office/drawing/2014/main" id="{4AFB1DED-F221-45E1-9964-43F99144A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205" y="62516"/>
            <a:ext cx="7321550" cy="6858000"/>
          </a:xfrm>
          <a:prstGeom prst="rect">
            <a:avLst/>
          </a:prstGeom>
        </p:spPr>
      </p:pic>
      <p:sp>
        <p:nvSpPr>
          <p:cNvPr id="17" name="TextBox 16">
            <a:extLst>
              <a:ext uri="{FF2B5EF4-FFF2-40B4-BE49-F238E27FC236}">
                <a16:creationId xmlns:a16="http://schemas.microsoft.com/office/drawing/2014/main" id="{692DD1CA-8F22-4BC8-9E26-25C27181D7CD}"/>
              </a:ext>
            </a:extLst>
          </p:cNvPr>
          <p:cNvSpPr txBox="1"/>
          <p:nvPr/>
        </p:nvSpPr>
        <p:spPr>
          <a:xfrm>
            <a:off x="7037721" y="1902814"/>
            <a:ext cx="2164364" cy="2246769"/>
          </a:xfrm>
          <a:prstGeom prst="rect">
            <a:avLst/>
          </a:prstGeom>
          <a:noFill/>
        </p:spPr>
        <p:txBody>
          <a:bodyPr wrap="square">
            <a:spAutoFit/>
          </a:bodyPr>
          <a:lstStyle/>
          <a:p>
            <a:pPr algn="ctr"/>
            <a:r>
              <a:rPr lang="uk-UA" sz="2800" b="1" i="0" dirty="0">
                <a:solidFill>
                  <a:srgbClr val="FF0000"/>
                </a:solidFill>
                <a:effectLst/>
                <a:latin typeface="Times New Roman" panose="02020603050405020304" pitchFamily="18" charset="0"/>
                <a:cs typeface="Times New Roman" panose="02020603050405020304" pitchFamily="18" charset="0"/>
              </a:rPr>
              <a:t>Іменники </a:t>
            </a:r>
          </a:p>
          <a:p>
            <a:pPr algn="ctr"/>
            <a:r>
              <a:rPr lang="uk-UA" sz="2800" b="1" i="0" dirty="0">
                <a:solidFill>
                  <a:srgbClr val="7030A0"/>
                </a:solidFill>
                <a:effectLst/>
                <a:latin typeface="Times New Roman" panose="02020603050405020304" pitchFamily="18" charset="0"/>
                <a:cs typeface="Times New Roman" panose="02020603050405020304" pitchFamily="18" charset="0"/>
              </a:rPr>
              <a:t>змінюються за числами: </a:t>
            </a:r>
            <a:r>
              <a:rPr lang="uk-UA" sz="2800" b="1" i="0" dirty="0">
                <a:solidFill>
                  <a:srgbClr val="FF0000"/>
                </a:solidFill>
                <a:effectLst/>
                <a:latin typeface="Times New Roman" panose="02020603050405020304" pitchFamily="18" charset="0"/>
                <a:cs typeface="Times New Roman" panose="02020603050405020304" pitchFamily="18" charset="0"/>
              </a:rPr>
              <a:t>однина й </a:t>
            </a:r>
          </a:p>
          <a:p>
            <a:pPr algn="ctr"/>
            <a:r>
              <a:rPr lang="uk-UA" sz="2800" b="1" i="0" dirty="0">
                <a:solidFill>
                  <a:srgbClr val="FF0000"/>
                </a:solidFill>
                <a:effectLst/>
                <a:latin typeface="Times New Roman" panose="02020603050405020304" pitchFamily="18" charset="0"/>
                <a:cs typeface="Times New Roman" panose="02020603050405020304" pitchFamily="18" charset="0"/>
              </a:rPr>
              <a:t>множина</a:t>
            </a:r>
            <a:endParaRPr lang="uk-UA"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BDD326F-FDB9-43C0-AD96-6927183753BC}"/>
              </a:ext>
            </a:extLst>
          </p:cNvPr>
          <p:cNvSpPr txBox="1"/>
          <p:nvPr/>
        </p:nvSpPr>
        <p:spPr>
          <a:xfrm rot="20850941">
            <a:off x="5093888" y="892212"/>
            <a:ext cx="1669006" cy="2246769"/>
          </a:xfrm>
          <a:prstGeom prst="rect">
            <a:avLst/>
          </a:prstGeom>
          <a:noFill/>
        </p:spPr>
        <p:txBody>
          <a:bodyPr wrap="square" rtlCol="0">
            <a:spAutoFit/>
          </a:bodyPr>
          <a:lstStyle/>
          <a:p>
            <a:pPr algn="ctr"/>
            <a:r>
              <a:rPr lang="uk-UA" sz="2000" b="1" dirty="0">
                <a:latin typeface="Times New Roman" panose="02020603050405020304" pitchFamily="18" charset="0"/>
                <a:cs typeface="Times New Roman" panose="02020603050405020304" pitchFamily="18" charset="0"/>
              </a:rPr>
              <a:t>Іменники, що означають один предмет, уживаються в однині.</a:t>
            </a:r>
          </a:p>
        </p:txBody>
      </p:sp>
      <p:sp>
        <p:nvSpPr>
          <p:cNvPr id="19" name="TextBox 18">
            <a:extLst>
              <a:ext uri="{FF2B5EF4-FFF2-40B4-BE49-F238E27FC236}">
                <a16:creationId xmlns:a16="http://schemas.microsoft.com/office/drawing/2014/main" id="{319B0F5F-8E04-456A-9C89-18BEE9DD57F3}"/>
              </a:ext>
            </a:extLst>
          </p:cNvPr>
          <p:cNvSpPr txBox="1"/>
          <p:nvPr/>
        </p:nvSpPr>
        <p:spPr>
          <a:xfrm rot="833023">
            <a:off x="9485128" y="1087206"/>
            <a:ext cx="1679545" cy="1631216"/>
          </a:xfrm>
          <a:prstGeom prst="rect">
            <a:avLst/>
          </a:prstGeom>
          <a:noFill/>
        </p:spPr>
        <p:txBody>
          <a:bodyPr wrap="square" rtlCol="0">
            <a:spAutoFit/>
          </a:bodyPr>
          <a:lstStyle/>
          <a:p>
            <a:pPr algn="ctr"/>
            <a:r>
              <a:rPr lang="uk-UA" sz="2000" b="1" dirty="0">
                <a:solidFill>
                  <a:srgbClr val="4E4E3F"/>
                </a:solidFill>
                <a:effectLst/>
                <a:latin typeface="Times New Roman" panose="02020603050405020304" pitchFamily="18" charset="0"/>
                <a:cs typeface="Times New Roman" panose="02020603050405020304" pitchFamily="18" charset="0"/>
              </a:rPr>
              <a:t>Приклад:</a:t>
            </a:r>
          </a:p>
          <a:p>
            <a:pPr algn="ctr"/>
            <a:r>
              <a:rPr lang="uk-UA" sz="2000" b="1" dirty="0">
                <a:solidFill>
                  <a:srgbClr val="4E4E3F"/>
                </a:solidFill>
                <a:effectLst/>
                <a:latin typeface="Times New Roman" panose="02020603050405020304" pitchFamily="18" charset="0"/>
                <a:cs typeface="Times New Roman" panose="02020603050405020304" pitchFamily="18" charset="0"/>
              </a:rPr>
              <a:t>Автомобіль, полиця, книжка, море.</a:t>
            </a:r>
          </a:p>
        </p:txBody>
      </p:sp>
      <p:sp>
        <p:nvSpPr>
          <p:cNvPr id="20" name="Стрелка: вправо 19">
            <a:extLst>
              <a:ext uri="{FF2B5EF4-FFF2-40B4-BE49-F238E27FC236}">
                <a16:creationId xmlns:a16="http://schemas.microsoft.com/office/drawing/2014/main" id="{E7A0961D-0A97-4AD8-9701-E114CC0B8C02}"/>
              </a:ext>
            </a:extLst>
          </p:cNvPr>
          <p:cNvSpPr/>
          <p:nvPr/>
        </p:nvSpPr>
        <p:spPr>
          <a:xfrm>
            <a:off x="7139036" y="816129"/>
            <a:ext cx="2021890" cy="484632"/>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TextBox 20">
            <a:extLst>
              <a:ext uri="{FF2B5EF4-FFF2-40B4-BE49-F238E27FC236}">
                <a16:creationId xmlns:a16="http://schemas.microsoft.com/office/drawing/2014/main" id="{22F5599C-B433-4655-A1F9-61EB9189D00A}"/>
              </a:ext>
            </a:extLst>
          </p:cNvPr>
          <p:cNvSpPr txBox="1"/>
          <p:nvPr/>
        </p:nvSpPr>
        <p:spPr>
          <a:xfrm rot="693737">
            <a:off x="5304853" y="4774651"/>
            <a:ext cx="2540581" cy="1631216"/>
          </a:xfrm>
          <a:prstGeom prst="rect">
            <a:avLst/>
          </a:prstGeom>
          <a:noFill/>
        </p:spPr>
        <p:txBody>
          <a:bodyPr wrap="square" rtlCol="0">
            <a:spAutoFit/>
          </a:bodyPr>
          <a:lstStyle/>
          <a:p>
            <a:pPr algn="ctr"/>
            <a:r>
              <a:rPr lang="uk-UA" sz="2000" b="1" i="0" dirty="0">
                <a:effectLst/>
                <a:latin typeface="Times New Roman" panose="02020603050405020304" pitchFamily="18" charset="0"/>
                <a:cs typeface="Times New Roman" panose="02020603050405020304" pitchFamily="18" charset="0"/>
              </a:rPr>
              <a:t>Іменники, що означають два і більше предметів, уживаються в множині.</a:t>
            </a:r>
            <a:endParaRPr lang="uk-UA" sz="2000" b="1" dirty="0">
              <a:latin typeface="Times New Roman" panose="02020603050405020304" pitchFamily="18" charset="0"/>
              <a:cs typeface="Times New Roman" panose="02020603050405020304" pitchFamily="18" charset="0"/>
            </a:endParaRPr>
          </a:p>
        </p:txBody>
      </p:sp>
      <p:sp>
        <p:nvSpPr>
          <p:cNvPr id="22" name="Стрелка: вправо 21">
            <a:extLst>
              <a:ext uri="{FF2B5EF4-FFF2-40B4-BE49-F238E27FC236}">
                <a16:creationId xmlns:a16="http://schemas.microsoft.com/office/drawing/2014/main" id="{5877092D-8686-4EE6-94F1-67E77665929F}"/>
              </a:ext>
            </a:extLst>
          </p:cNvPr>
          <p:cNvSpPr/>
          <p:nvPr/>
        </p:nvSpPr>
        <p:spPr>
          <a:xfrm>
            <a:off x="7797186" y="5468968"/>
            <a:ext cx="705589" cy="484632"/>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TextBox 22">
            <a:extLst>
              <a:ext uri="{FF2B5EF4-FFF2-40B4-BE49-F238E27FC236}">
                <a16:creationId xmlns:a16="http://schemas.microsoft.com/office/drawing/2014/main" id="{951A9391-095A-40D3-9C5B-A5A692DC9FF8}"/>
              </a:ext>
            </a:extLst>
          </p:cNvPr>
          <p:cNvSpPr txBox="1"/>
          <p:nvPr/>
        </p:nvSpPr>
        <p:spPr>
          <a:xfrm rot="20894515">
            <a:off x="9130179" y="4766168"/>
            <a:ext cx="2389443" cy="1323439"/>
          </a:xfrm>
          <a:prstGeom prst="rect">
            <a:avLst/>
          </a:prstGeom>
          <a:noFill/>
        </p:spPr>
        <p:txBody>
          <a:bodyPr wrap="square" rtlCol="0">
            <a:spAutoFit/>
          </a:bodyPr>
          <a:lstStyle/>
          <a:p>
            <a:pPr algn="l"/>
            <a:r>
              <a:rPr lang="uk-UA" sz="2000" b="1" dirty="0">
                <a:effectLst/>
                <a:latin typeface="Times New Roman" panose="02020603050405020304" pitchFamily="18" charset="0"/>
                <a:cs typeface="Times New Roman" panose="02020603050405020304" pitchFamily="18" charset="0"/>
              </a:rPr>
              <a:t>Приклад:</a:t>
            </a:r>
          </a:p>
          <a:p>
            <a:pPr algn="l"/>
            <a:r>
              <a:rPr lang="uk-UA" sz="2000" b="1" dirty="0">
                <a:effectLst/>
                <a:latin typeface="Times New Roman" panose="02020603050405020304" pitchFamily="18" charset="0"/>
                <a:cs typeface="Times New Roman" panose="02020603050405020304" pitchFamily="18" charset="0"/>
              </a:rPr>
              <a:t>Автомобілі, полиці, книжки, моря.</a:t>
            </a:r>
          </a:p>
        </p:txBody>
      </p:sp>
      <p:pic>
        <p:nvPicPr>
          <p:cNvPr id="25" name="Рисунок 24">
            <a:extLst>
              <a:ext uri="{FF2B5EF4-FFF2-40B4-BE49-F238E27FC236}">
                <a16:creationId xmlns:a16="http://schemas.microsoft.com/office/drawing/2014/main" id="{CEBEB3C9-0F13-4080-A05C-F32E62E5F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707" y="1231187"/>
            <a:ext cx="2833623" cy="3514570"/>
          </a:xfrm>
          <a:prstGeom prst="rect">
            <a:avLst/>
          </a:prstGeom>
        </p:spPr>
      </p:pic>
      <p:pic>
        <p:nvPicPr>
          <p:cNvPr id="27" name="Рисунок 26">
            <a:extLst>
              <a:ext uri="{FF2B5EF4-FFF2-40B4-BE49-F238E27FC236}">
                <a16:creationId xmlns:a16="http://schemas.microsoft.com/office/drawing/2014/main" id="{0CBC0807-41AF-4D03-9AAB-D144AAE77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21" y="3292816"/>
            <a:ext cx="4857750" cy="4452526"/>
          </a:xfrm>
          <a:prstGeom prst="rect">
            <a:avLst/>
          </a:prstGeom>
        </p:spPr>
      </p:pic>
      <p:sp>
        <p:nvSpPr>
          <p:cNvPr id="31" name="TextBox 30">
            <a:extLst>
              <a:ext uri="{FF2B5EF4-FFF2-40B4-BE49-F238E27FC236}">
                <a16:creationId xmlns:a16="http://schemas.microsoft.com/office/drawing/2014/main" id="{E6C084C5-5B0D-4861-842D-D19ACB5CD47D}"/>
              </a:ext>
            </a:extLst>
          </p:cNvPr>
          <p:cNvSpPr txBox="1"/>
          <p:nvPr/>
        </p:nvSpPr>
        <p:spPr>
          <a:xfrm>
            <a:off x="957687" y="4826749"/>
            <a:ext cx="3272689" cy="1477328"/>
          </a:xfrm>
          <a:prstGeom prst="rect">
            <a:avLst/>
          </a:prstGeom>
          <a:noFill/>
        </p:spPr>
        <p:txBody>
          <a:bodyPr wrap="square">
            <a:spAutoFit/>
          </a:bodyPr>
          <a:lstStyle/>
          <a:p>
            <a:pPr algn="ctr"/>
            <a:r>
              <a:rPr lang="uk-UA" b="1" i="0" dirty="0">
                <a:solidFill>
                  <a:srgbClr val="FF0000"/>
                </a:solidFill>
                <a:effectLst/>
                <a:latin typeface="Georgia" panose="02040502050405020303" pitchFamily="18" charset="0"/>
              </a:rPr>
              <a:t>Число</a:t>
            </a:r>
            <a:r>
              <a:rPr lang="uk-UA" b="0" i="0" dirty="0">
                <a:solidFill>
                  <a:srgbClr val="FF0000"/>
                </a:solidFill>
                <a:effectLst/>
                <a:latin typeface="Georgia" panose="02040502050405020303" pitchFamily="18" charset="0"/>
              </a:rPr>
              <a:t> </a:t>
            </a:r>
            <a:r>
              <a:rPr lang="uk-UA" b="0" i="0" dirty="0">
                <a:solidFill>
                  <a:srgbClr val="222222"/>
                </a:solidFill>
                <a:effectLst/>
                <a:latin typeface="Georgia" panose="02040502050405020303" pitchFamily="18" charset="0"/>
              </a:rPr>
              <a:t>— </a:t>
            </a:r>
            <a:r>
              <a:rPr lang="uk-UA" b="1" i="0" dirty="0">
                <a:solidFill>
                  <a:srgbClr val="222222"/>
                </a:solidFill>
                <a:effectLst/>
                <a:latin typeface="Times New Roman" panose="02020603050405020304" pitchFamily="18" charset="0"/>
                <a:cs typeface="Times New Roman" panose="02020603050405020304" pitchFamily="18" charset="0"/>
              </a:rPr>
              <a:t>одна з визначальних граматичних категорій, що виражає кіль­кісний вияв того, що позначає іменник.</a:t>
            </a:r>
          </a:p>
        </p:txBody>
      </p:sp>
    </p:spTree>
    <p:extLst>
      <p:ext uri="{BB962C8B-B14F-4D97-AF65-F5344CB8AC3E}">
        <p14:creationId xmlns:p14="http://schemas.microsoft.com/office/powerpoint/2010/main" val="323892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9FF2FAB-28EF-45C1-9AE3-6CEF3EA0F815}"/>
              </a:ext>
            </a:extLst>
          </p:cNvPr>
          <p:cNvPicPr>
            <a:picLocks noChangeAspect="1"/>
          </p:cNvPicPr>
          <p:nvPr/>
        </p:nvPicPr>
        <p:blipFill>
          <a:blip r:embed="rId2"/>
          <a:stretch>
            <a:fillRect/>
          </a:stretch>
        </p:blipFill>
        <p:spPr>
          <a:xfrm>
            <a:off x="71793" y="71057"/>
            <a:ext cx="5364945" cy="1688738"/>
          </a:xfrm>
          <a:prstGeom prst="rect">
            <a:avLst/>
          </a:prstGeom>
        </p:spPr>
      </p:pic>
      <p:pic>
        <p:nvPicPr>
          <p:cNvPr id="6" name="Рисунок 5">
            <a:extLst>
              <a:ext uri="{FF2B5EF4-FFF2-40B4-BE49-F238E27FC236}">
                <a16:creationId xmlns:a16="http://schemas.microsoft.com/office/drawing/2014/main" id="{FF6188C1-4C4D-42D6-AE58-A4EFE4A6E4FF}"/>
              </a:ext>
            </a:extLst>
          </p:cNvPr>
          <p:cNvPicPr>
            <a:picLocks noChangeAspect="1"/>
          </p:cNvPicPr>
          <p:nvPr/>
        </p:nvPicPr>
        <p:blipFill rotWithShape="1">
          <a:blip r:embed="rId3">
            <a:extLst>
              <a:ext uri="{28A0092B-C50C-407E-A947-70E740481C1C}">
                <a14:useLocalDpi xmlns:a14="http://schemas.microsoft.com/office/drawing/2010/main" val="0"/>
              </a:ext>
            </a:extLst>
          </a:blip>
          <a:srcRect l="12193" t="44001" r="13983"/>
          <a:stretch/>
        </p:blipFill>
        <p:spPr>
          <a:xfrm>
            <a:off x="4146256" y="2742787"/>
            <a:ext cx="3623380" cy="3061666"/>
          </a:xfrm>
          <a:prstGeom prst="rect">
            <a:avLst/>
          </a:prstGeom>
        </p:spPr>
      </p:pic>
      <p:sp>
        <p:nvSpPr>
          <p:cNvPr id="7" name="Прямоугольник: скругленные углы 6">
            <a:extLst>
              <a:ext uri="{FF2B5EF4-FFF2-40B4-BE49-F238E27FC236}">
                <a16:creationId xmlns:a16="http://schemas.microsoft.com/office/drawing/2014/main" id="{8269777B-7D58-406F-896D-30A32E913D34}"/>
              </a:ext>
            </a:extLst>
          </p:cNvPr>
          <p:cNvSpPr/>
          <p:nvPr/>
        </p:nvSpPr>
        <p:spPr>
          <a:xfrm>
            <a:off x="3961565" y="1572893"/>
            <a:ext cx="3763618"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i="0" dirty="0">
                <a:solidFill>
                  <a:schemeClr val="accent1">
                    <a:lumMod val="50000"/>
                  </a:schemeClr>
                </a:solidFill>
                <a:effectLst/>
                <a:latin typeface="Times New Roman" panose="02020603050405020304" pitchFamily="18" charset="0"/>
                <a:cs typeface="Times New Roman" panose="02020603050405020304" pitchFamily="18" charset="0"/>
              </a:rPr>
              <a:t>Іменники змінюються за числами: однина й множина.</a:t>
            </a:r>
            <a:endParaRPr lang="uk-UA"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скругленные углы 7">
            <a:extLst>
              <a:ext uri="{FF2B5EF4-FFF2-40B4-BE49-F238E27FC236}">
                <a16:creationId xmlns:a16="http://schemas.microsoft.com/office/drawing/2014/main" id="{C5D701B9-EA86-4237-9F2D-EFC803D8FFD2}"/>
              </a:ext>
            </a:extLst>
          </p:cNvPr>
          <p:cNvSpPr/>
          <p:nvPr/>
        </p:nvSpPr>
        <p:spPr>
          <a:xfrm>
            <a:off x="552735" y="2198489"/>
            <a:ext cx="3209212" cy="45657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0000"/>
                </a:solidFill>
                <a:effectLst/>
                <a:latin typeface="Times New Roman" panose="02020603050405020304" pitchFamily="18" charset="0"/>
                <a:cs typeface="Times New Roman" panose="02020603050405020304" pitchFamily="18" charset="0"/>
              </a:rPr>
              <a:t>Іменники, що вживаються тільки в однині</a:t>
            </a:r>
            <a:br>
              <a:rPr lang="uk-UA" sz="2400" b="1" dirty="0">
                <a:solidFill>
                  <a:srgbClr val="FF0000"/>
                </a:solidFill>
                <a:effectLst/>
                <a:latin typeface="Times New Roman" panose="02020603050405020304" pitchFamily="18" charset="0"/>
                <a:cs typeface="Times New Roman" panose="02020603050405020304" pitchFamily="18" charset="0"/>
              </a:rPr>
            </a:br>
            <a:r>
              <a:rPr lang="uk-UA" sz="2000" b="1" dirty="0">
                <a:solidFill>
                  <a:schemeClr val="accent6">
                    <a:lumMod val="75000"/>
                  </a:schemeClr>
                </a:solidFill>
                <a:effectLst/>
                <a:latin typeface="Times New Roman" panose="02020603050405020304" pitchFamily="18" charset="0"/>
                <a:cs typeface="Times New Roman" panose="02020603050405020304" pitchFamily="18" charset="0"/>
              </a:rPr>
              <a:t>власні назви</a:t>
            </a: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p>
          <a:p>
            <a:pPr algn="ctr"/>
            <a:r>
              <a:rPr lang="uk-UA" b="1" dirty="0">
                <a:solidFill>
                  <a:srgbClr val="4E4E3F"/>
                </a:solidFill>
                <a:effectLst/>
                <a:latin typeface="Times New Roman" panose="02020603050405020304" pitchFamily="18" charset="0"/>
                <a:cs typeface="Times New Roman" panose="02020603050405020304" pitchFamily="18" charset="0"/>
              </a:rPr>
              <a:t>Україна, Марія, Дніпро;</a:t>
            </a:r>
            <a:br>
              <a:rPr lang="uk-UA" b="1" dirty="0">
                <a:solidFill>
                  <a:srgbClr val="4E4E3F"/>
                </a:solidFill>
                <a:effectLst/>
                <a:latin typeface="Times New Roman" panose="02020603050405020304" pitchFamily="18" charset="0"/>
                <a:cs typeface="Times New Roman" panose="02020603050405020304" pitchFamily="18" charset="0"/>
              </a:rPr>
            </a:b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r>
              <a:rPr lang="uk-UA" sz="2000" b="1" dirty="0">
                <a:solidFill>
                  <a:schemeClr val="accent6">
                    <a:lumMod val="75000"/>
                  </a:schemeClr>
                </a:solidFill>
                <a:effectLst/>
                <a:latin typeface="Times New Roman" panose="02020603050405020304" pitchFamily="18" charset="0"/>
                <a:cs typeface="Times New Roman" panose="02020603050405020304" pitchFamily="18" charset="0"/>
              </a:rPr>
              <a:t>збірні:</a:t>
            </a: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p>
          <a:p>
            <a:pPr algn="ctr"/>
            <a:r>
              <a:rPr lang="uk-UA" b="1" dirty="0">
                <a:solidFill>
                  <a:srgbClr val="4E4E3F"/>
                </a:solidFill>
                <a:effectLst/>
                <a:latin typeface="Times New Roman" panose="02020603050405020304" pitchFamily="18" charset="0"/>
                <a:cs typeface="Times New Roman" panose="02020603050405020304" pitchFamily="18" charset="0"/>
              </a:rPr>
              <a:t>студентство, листя, козацтво;</a:t>
            </a:r>
            <a:br>
              <a:rPr lang="uk-UA" b="1" dirty="0">
                <a:solidFill>
                  <a:srgbClr val="4E4E3F"/>
                </a:solidFill>
                <a:effectLst/>
                <a:latin typeface="Times New Roman" panose="02020603050405020304" pitchFamily="18" charset="0"/>
                <a:cs typeface="Times New Roman" panose="02020603050405020304" pitchFamily="18" charset="0"/>
              </a:rPr>
            </a:b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r>
              <a:rPr lang="uk-UA" sz="2000" b="1" dirty="0">
                <a:solidFill>
                  <a:schemeClr val="accent6">
                    <a:lumMod val="75000"/>
                  </a:schemeClr>
                </a:solidFill>
                <a:effectLst/>
                <a:latin typeface="Times New Roman" panose="02020603050405020304" pitchFamily="18" charset="0"/>
                <a:cs typeface="Times New Roman" panose="02020603050405020304" pitchFamily="18" charset="0"/>
              </a:rPr>
              <a:t>назви абстрактних понять</a:t>
            </a: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p>
          <a:p>
            <a:pPr algn="ctr"/>
            <a:r>
              <a:rPr lang="uk-UA" b="1" dirty="0">
                <a:solidFill>
                  <a:srgbClr val="4E4E3F"/>
                </a:solidFill>
                <a:effectLst/>
                <a:latin typeface="Times New Roman" panose="02020603050405020304" pitchFamily="18" charset="0"/>
                <a:cs typeface="Times New Roman" panose="02020603050405020304" pitchFamily="18" charset="0"/>
              </a:rPr>
              <a:t>геройство, добро, мир, </a:t>
            </a:r>
            <a:r>
              <a:rPr lang="uk-UA" b="1" dirty="0">
                <a:solidFill>
                  <a:schemeClr val="accent6">
                    <a:lumMod val="75000"/>
                  </a:schemeClr>
                </a:solidFill>
                <a:effectLst/>
                <a:latin typeface="Times New Roman" panose="02020603050405020304" pitchFamily="18" charset="0"/>
                <a:cs typeface="Times New Roman" panose="02020603050405020304" pitchFamily="18" charset="0"/>
              </a:rPr>
              <a:t>завзяття;</a:t>
            </a:r>
            <a:br>
              <a:rPr lang="uk-UA" b="1" dirty="0">
                <a:solidFill>
                  <a:schemeClr val="accent6">
                    <a:lumMod val="75000"/>
                  </a:schemeClr>
                </a:solidFill>
                <a:effectLst/>
                <a:latin typeface="Times New Roman" panose="02020603050405020304" pitchFamily="18" charset="0"/>
                <a:cs typeface="Times New Roman" panose="02020603050405020304" pitchFamily="18" charset="0"/>
              </a:rPr>
            </a:b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r>
              <a:rPr lang="uk-UA" sz="2000" b="1" dirty="0">
                <a:solidFill>
                  <a:schemeClr val="accent6">
                    <a:lumMod val="75000"/>
                  </a:schemeClr>
                </a:solidFill>
                <a:effectLst/>
                <a:latin typeface="Times New Roman" panose="02020603050405020304" pitchFamily="18" charset="0"/>
                <a:cs typeface="Times New Roman" panose="02020603050405020304" pitchFamily="18" charset="0"/>
              </a:rPr>
              <a:t>речовини</a:t>
            </a:r>
            <a:r>
              <a:rPr lang="uk-UA" b="1" dirty="0">
                <a:solidFill>
                  <a:schemeClr val="accent6">
                    <a:lumMod val="75000"/>
                  </a:schemeClr>
                </a:solidFill>
                <a:effectLst/>
                <a:latin typeface="Times New Roman" panose="02020603050405020304" pitchFamily="18" charset="0"/>
                <a:cs typeface="Times New Roman" panose="02020603050405020304" pitchFamily="18" charset="0"/>
              </a:rPr>
              <a:t>: </a:t>
            </a:r>
          </a:p>
          <a:p>
            <a:pPr algn="ctr"/>
            <a:r>
              <a:rPr lang="uk-UA" b="1" dirty="0">
                <a:solidFill>
                  <a:srgbClr val="4E4E3F"/>
                </a:solidFill>
                <a:effectLst/>
                <a:latin typeface="Times New Roman" panose="02020603050405020304" pitchFamily="18" charset="0"/>
                <a:cs typeface="Times New Roman" panose="02020603050405020304" pitchFamily="18" charset="0"/>
              </a:rPr>
              <a:t>пісок, молоко, цукор.</a:t>
            </a:r>
          </a:p>
          <a:p>
            <a:pPr algn="ctr"/>
            <a:r>
              <a:rPr lang="uk-UA" b="1" dirty="0">
                <a:solidFill>
                  <a:srgbClr val="4E4E3F"/>
                </a:solidFill>
                <a:effectLst/>
                <a:latin typeface="Times New Roman" panose="02020603050405020304" pitchFamily="18" charset="0"/>
                <a:cs typeface="Times New Roman" panose="02020603050405020304" pitchFamily="18" charset="0"/>
              </a:rPr>
              <a:t> </a:t>
            </a:r>
          </a:p>
        </p:txBody>
      </p:sp>
      <p:sp>
        <p:nvSpPr>
          <p:cNvPr id="9" name="Прямоугольник: скругленные углы 8">
            <a:extLst>
              <a:ext uri="{FF2B5EF4-FFF2-40B4-BE49-F238E27FC236}">
                <a16:creationId xmlns:a16="http://schemas.microsoft.com/office/drawing/2014/main" id="{2ECC8520-E132-4341-8450-971EC78618C4}"/>
              </a:ext>
            </a:extLst>
          </p:cNvPr>
          <p:cNvSpPr/>
          <p:nvPr/>
        </p:nvSpPr>
        <p:spPr>
          <a:xfrm>
            <a:off x="7871793" y="185531"/>
            <a:ext cx="4036382" cy="65787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i="0" dirty="0">
                <a:solidFill>
                  <a:srgbClr val="FF0000"/>
                </a:solidFill>
                <a:effectLst/>
                <a:latin typeface="Times New Roman" panose="02020603050405020304" pitchFamily="18" charset="0"/>
                <a:cs typeface="Times New Roman" panose="02020603050405020304" pitchFamily="18" charset="0"/>
              </a:rPr>
              <a:t>Іменники, що вживаються тільки в множині</a:t>
            </a:r>
            <a:endParaRPr lang="uk-UA" sz="2400" b="0" i="0" dirty="0">
              <a:solidFill>
                <a:srgbClr val="FF0000"/>
              </a:solidFill>
              <a:effectLst/>
              <a:latin typeface="Times New Roman" panose="02020603050405020304" pitchFamily="18" charset="0"/>
              <a:cs typeface="Times New Roman" panose="02020603050405020304" pitchFamily="18" charset="0"/>
            </a:endParaRPr>
          </a:p>
          <a:p>
            <a:pPr algn="ctr"/>
            <a:r>
              <a:rPr lang="uk-UA" sz="2000" b="1" i="0" dirty="0">
                <a:solidFill>
                  <a:schemeClr val="tx1"/>
                </a:solidFill>
                <a:effectLst/>
                <a:latin typeface="Times New Roman" panose="02020603050405020304" pitchFamily="18" charset="0"/>
                <a:cs typeface="Times New Roman" panose="02020603050405020304" pitchFamily="18" charset="0"/>
              </a:rPr>
              <a:t>власні назви: </a:t>
            </a:r>
          </a:p>
          <a:p>
            <a:pPr algn="ctr"/>
            <a:r>
              <a:rPr lang="uk-UA" sz="2000" b="0" i="1" dirty="0">
                <a:solidFill>
                  <a:srgbClr val="4E4E3F"/>
                </a:solidFill>
                <a:effectLst/>
                <a:latin typeface="Times New Roman" panose="02020603050405020304" pitchFamily="18" charset="0"/>
                <a:cs typeface="Times New Roman" panose="02020603050405020304" pitchFamily="18" charset="0"/>
              </a:rPr>
              <a:t>Альп</a:t>
            </a:r>
            <a:r>
              <a:rPr lang="uk-UA" sz="2000" b="1" i="1" dirty="0">
                <a:solidFill>
                  <a:srgbClr val="4E4E3F"/>
                </a:solidFill>
                <a:effectLst/>
                <a:latin typeface="Times New Roman" panose="02020603050405020304" pitchFamily="18" charset="0"/>
                <a:cs typeface="Times New Roman" panose="02020603050405020304" pitchFamily="18" charset="0"/>
              </a:rPr>
              <a:t>и</a:t>
            </a:r>
            <a:r>
              <a:rPr lang="uk-UA" sz="2000" b="0" i="1" dirty="0">
                <a:solidFill>
                  <a:srgbClr val="4E4E3F"/>
                </a:solidFill>
                <a:effectLst/>
                <a:latin typeface="Times New Roman" panose="02020603050405020304" pitchFamily="18" charset="0"/>
                <a:cs typeface="Times New Roman" panose="02020603050405020304" pitchFamily="18" charset="0"/>
              </a:rPr>
              <a:t>, Карпат</a:t>
            </a:r>
            <a:r>
              <a:rPr lang="uk-UA" sz="2000" b="1" i="1" dirty="0">
                <a:solidFill>
                  <a:srgbClr val="4E4E3F"/>
                </a:solidFill>
                <a:effectLst/>
                <a:latin typeface="Times New Roman" panose="02020603050405020304" pitchFamily="18" charset="0"/>
                <a:cs typeface="Times New Roman" panose="02020603050405020304" pitchFamily="18" charset="0"/>
              </a:rPr>
              <a:t>и</a:t>
            </a:r>
            <a:r>
              <a:rPr lang="uk-UA" sz="2000" b="0" i="0" dirty="0" smtClean="0">
                <a:solidFill>
                  <a:srgbClr val="4E4E3F"/>
                </a:solidFill>
                <a:effectLst/>
                <a:latin typeface="Times New Roman" panose="02020603050405020304" pitchFamily="18" charset="0"/>
                <a:cs typeface="Times New Roman" panose="02020603050405020304" pitchFamily="18" charset="0"/>
              </a:rPr>
              <a:t>, Сум</a:t>
            </a:r>
            <a:r>
              <a:rPr lang="uk-UA" sz="2000" b="1" i="0" dirty="0" smtClean="0">
                <a:solidFill>
                  <a:srgbClr val="4E4E3F"/>
                </a:solidFill>
                <a:effectLst/>
                <a:latin typeface="Times New Roman" panose="02020603050405020304" pitchFamily="18" charset="0"/>
                <a:cs typeface="Times New Roman" panose="02020603050405020304" pitchFamily="18" charset="0"/>
              </a:rPr>
              <a:t>и, </a:t>
            </a:r>
            <a:r>
              <a:rPr lang="uk-UA" sz="2000" i="0" dirty="0" smtClean="0">
                <a:solidFill>
                  <a:srgbClr val="4E4E3F"/>
                </a:solidFill>
                <a:effectLst/>
                <a:latin typeface="Times New Roman" panose="02020603050405020304" pitchFamily="18" charset="0"/>
                <a:cs typeface="Times New Roman" panose="02020603050405020304" pitchFamily="18" charset="0"/>
              </a:rPr>
              <a:t>Чернівц</a:t>
            </a:r>
            <a:r>
              <a:rPr lang="uk-UA" sz="2000" b="1" i="0" dirty="0" smtClean="0">
                <a:solidFill>
                  <a:srgbClr val="4E4E3F"/>
                </a:solidFill>
                <a:effectLst/>
                <a:latin typeface="Times New Roman" panose="02020603050405020304" pitchFamily="18" charset="0"/>
                <a:cs typeface="Times New Roman" panose="02020603050405020304" pitchFamily="18" charset="0"/>
              </a:rPr>
              <a:t>і</a:t>
            </a:r>
            <a:r>
              <a:rPr lang="uk-UA" sz="2000" b="0" i="0" dirty="0">
                <a:solidFill>
                  <a:srgbClr val="4E4E3F"/>
                </a:solidFill>
                <a:effectLst/>
                <a:latin typeface="Times New Roman" panose="02020603050405020304" pitchFamily="18" charset="0"/>
                <a:cs typeface="Times New Roman" panose="02020603050405020304" pitchFamily="18" charset="0"/>
              </a:rPr>
              <a:t/>
            </a:r>
            <a:br>
              <a:rPr lang="uk-UA" sz="2000" b="0" i="0" dirty="0">
                <a:solidFill>
                  <a:srgbClr val="4E4E3F"/>
                </a:solidFill>
                <a:effectLst/>
                <a:latin typeface="Times New Roman" panose="02020603050405020304" pitchFamily="18" charset="0"/>
                <a:cs typeface="Times New Roman" panose="02020603050405020304" pitchFamily="18" charset="0"/>
              </a:rPr>
            </a:br>
            <a:r>
              <a:rPr lang="uk-UA" sz="2000" b="1" i="0" dirty="0">
                <a:solidFill>
                  <a:srgbClr val="4E4E3F"/>
                </a:solidFill>
                <a:effectLst/>
                <a:latin typeface="Times New Roman" panose="02020603050405020304" pitchFamily="18" charset="0"/>
                <a:cs typeface="Times New Roman" panose="02020603050405020304" pitchFamily="18" charset="0"/>
              </a:rPr>
              <a:t> назви часових понять чи ігор:</a:t>
            </a: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0" i="1" dirty="0">
                <a:solidFill>
                  <a:srgbClr val="4E4E3F"/>
                </a:solidFill>
                <a:effectLst/>
                <a:latin typeface="Times New Roman" panose="02020603050405020304" pitchFamily="18" charset="0"/>
                <a:cs typeface="Times New Roman" panose="02020603050405020304" pitchFamily="18" charset="0"/>
              </a:rPr>
              <a:t>іменини, проводи, шахи, вибори</a:t>
            </a:r>
            <a:r>
              <a:rPr lang="uk-UA" sz="2000" b="0" i="0" dirty="0">
                <a:solidFill>
                  <a:srgbClr val="4E4E3F"/>
                </a:solidFill>
                <a:effectLst/>
                <a:latin typeface="Times New Roman" panose="02020603050405020304" pitchFamily="18" charset="0"/>
                <a:cs typeface="Times New Roman" panose="02020603050405020304" pitchFamily="18" charset="0"/>
              </a:rPr>
              <a:t>,</a:t>
            </a:r>
            <a:br>
              <a:rPr lang="uk-UA" sz="2000" b="0" i="0" dirty="0">
                <a:solidFill>
                  <a:srgbClr val="4E4E3F"/>
                </a:solidFill>
                <a:effectLst/>
                <a:latin typeface="Times New Roman" panose="02020603050405020304" pitchFamily="18" charset="0"/>
                <a:cs typeface="Times New Roman" panose="02020603050405020304" pitchFamily="18" charset="0"/>
              </a:rPr>
            </a:b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1" i="0" dirty="0">
                <a:solidFill>
                  <a:srgbClr val="4E4E3F"/>
                </a:solidFill>
                <a:effectLst/>
                <a:latin typeface="Times New Roman" panose="02020603050405020304" pitchFamily="18" charset="0"/>
                <a:cs typeface="Times New Roman" panose="02020603050405020304" pitchFamily="18" charset="0"/>
              </a:rPr>
              <a:t>назви сукупності людей, предметів, істот</a:t>
            </a: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0" i="1" dirty="0">
                <a:solidFill>
                  <a:srgbClr val="4E4E3F"/>
                </a:solidFill>
                <a:effectLst/>
                <a:latin typeface="Times New Roman" panose="02020603050405020304" pitchFamily="18" charset="0"/>
                <a:cs typeface="Times New Roman" panose="02020603050405020304" pitchFamily="18" charset="0"/>
              </a:rPr>
              <a:t>діти, фінанси, люди, солодощі</a:t>
            </a:r>
            <a:r>
              <a:rPr lang="uk-UA" sz="2000" b="0" i="0" dirty="0">
                <a:solidFill>
                  <a:srgbClr val="4E4E3F"/>
                </a:solidFill>
                <a:effectLst/>
                <a:latin typeface="Times New Roman" panose="02020603050405020304" pitchFamily="18" charset="0"/>
                <a:cs typeface="Times New Roman" panose="02020603050405020304" pitchFamily="18" charset="0"/>
              </a:rPr>
              <a:t>,</a:t>
            </a:r>
            <a:br>
              <a:rPr lang="uk-UA" sz="2000" b="0" i="0" dirty="0">
                <a:solidFill>
                  <a:srgbClr val="4E4E3F"/>
                </a:solidFill>
                <a:effectLst/>
                <a:latin typeface="Times New Roman" panose="02020603050405020304" pitchFamily="18" charset="0"/>
                <a:cs typeface="Times New Roman" panose="02020603050405020304" pitchFamily="18" charset="0"/>
              </a:rPr>
            </a:br>
            <a:r>
              <a:rPr lang="uk-UA" sz="2000" b="0" i="0" dirty="0">
                <a:solidFill>
                  <a:srgbClr val="4E4E3F"/>
                </a:solidFill>
                <a:effectLst/>
                <a:latin typeface="Times New Roman" panose="02020603050405020304" pitchFamily="18" charset="0"/>
                <a:cs typeface="Times New Roman" panose="02020603050405020304" pitchFamily="18" charset="0"/>
              </a:rPr>
              <a:t> речовини: </a:t>
            </a:r>
            <a:r>
              <a:rPr lang="uk-UA" sz="2000" b="0" i="1" dirty="0">
                <a:solidFill>
                  <a:srgbClr val="4E4E3F"/>
                </a:solidFill>
                <a:effectLst/>
                <a:latin typeface="Times New Roman" panose="02020603050405020304" pitchFamily="18" charset="0"/>
                <a:cs typeface="Times New Roman" panose="02020603050405020304" pitchFamily="18" charset="0"/>
              </a:rPr>
              <a:t>вершки, дріжджі, парфуми</a:t>
            </a:r>
            <a:r>
              <a:rPr lang="uk-UA" sz="2000" b="0" i="0" dirty="0">
                <a:solidFill>
                  <a:srgbClr val="4E4E3F"/>
                </a:solidFill>
                <a:effectLst/>
                <a:latin typeface="Times New Roman" panose="02020603050405020304" pitchFamily="18" charset="0"/>
                <a:cs typeface="Times New Roman" panose="02020603050405020304" pitchFamily="18" charset="0"/>
              </a:rPr>
              <a:t>,</a:t>
            </a:r>
            <a:br>
              <a:rPr lang="uk-UA" sz="2000" b="0" i="0" dirty="0">
                <a:solidFill>
                  <a:srgbClr val="4E4E3F"/>
                </a:solidFill>
                <a:effectLst/>
                <a:latin typeface="Times New Roman" panose="02020603050405020304" pitchFamily="18" charset="0"/>
                <a:cs typeface="Times New Roman" panose="02020603050405020304" pitchFamily="18" charset="0"/>
              </a:rPr>
            </a:b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1" i="0" dirty="0">
                <a:solidFill>
                  <a:srgbClr val="4E4E3F"/>
                </a:solidFill>
                <a:effectLst/>
                <a:latin typeface="Times New Roman" panose="02020603050405020304" pitchFamily="18" charset="0"/>
                <a:cs typeface="Times New Roman" panose="02020603050405020304" pitchFamily="18" charset="0"/>
              </a:rPr>
              <a:t>назви предметів парної чи симетричної будови: </a:t>
            </a:r>
            <a:r>
              <a:rPr lang="uk-UA" sz="2000" b="0" i="1" dirty="0">
                <a:solidFill>
                  <a:srgbClr val="4E4E3F"/>
                </a:solidFill>
                <a:effectLst/>
                <a:latin typeface="Times New Roman" panose="02020603050405020304" pitchFamily="18" charset="0"/>
                <a:cs typeface="Times New Roman" panose="02020603050405020304" pitchFamily="18" charset="0"/>
              </a:rPr>
              <a:t>штани, кросівки, куранти</a:t>
            </a:r>
            <a:r>
              <a:rPr lang="uk-UA" sz="2000" b="0" i="0" dirty="0">
                <a:solidFill>
                  <a:srgbClr val="4E4E3F"/>
                </a:solidFill>
                <a:effectLst/>
                <a:latin typeface="Times New Roman" panose="02020603050405020304" pitchFamily="18" charset="0"/>
                <a:cs typeface="Times New Roman" panose="02020603050405020304" pitchFamily="18" charset="0"/>
              </a:rPr>
              <a:t>,</a:t>
            </a:r>
          </a:p>
          <a:p>
            <a:pPr algn="ctr"/>
            <a:r>
              <a:rPr lang="uk-UA" sz="2000" b="1" i="0" dirty="0">
                <a:solidFill>
                  <a:srgbClr val="4E4E3F"/>
                </a:solidFill>
                <a:effectLst/>
                <a:latin typeface="Times New Roman" panose="02020603050405020304" pitchFamily="18" charset="0"/>
                <a:cs typeface="Times New Roman" panose="02020603050405020304" pitchFamily="18" charset="0"/>
              </a:rPr>
              <a:t>звичаї, обряди, ігри</a:t>
            </a: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0" i="1" dirty="0">
                <a:solidFill>
                  <a:srgbClr val="4E4E3F"/>
                </a:solidFill>
                <a:effectLst/>
                <a:latin typeface="Times New Roman" panose="02020603050405020304" pitchFamily="18" charset="0"/>
                <a:cs typeface="Times New Roman" panose="02020603050405020304" pitchFamily="18" charset="0"/>
              </a:rPr>
              <a:t>шахи, дебати, хрестини</a:t>
            </a:r>
            <a:r>
              <a:rPr lang="uk-UA" sz="2000" b="0" i="0" dirty="0">
                <a:solidFill>
                  <a:srgbClr val="4E4E3F"/>
                </a:solidFill>
                <a:effectLst/>
                <a:latin typeface="Times New Roman" panose="02020603050405020304" pitchFamily="18" charset="0"/>
                <a:cs typeface="Times New Roman" panose="02020603050405020304" pitchFamily="18" charset="0"/>
              </a:rPr>
              <a:t>,</a:t>
            </a:r>
          </a:p>
          <a:p>
            <a:pPr algn="ctr"/>
            <a:r>
              <a:rPr lang="uk-UA" sz="2000" b="1" i="0" dirty="0">
                <a:solidFill>
                  <a:srgbClr val="4E4E3F"/>
                </a:solidFill>
                <a:effectLst/>
                <a:latin typeface="Times New Roman" panose="02020603050405020304" pitchFamily="18" charset="0"/>
                <a:cs typeface="Times New Roman" panose="02020603050405020304" pitchFamily="18" charset="0"/>
              </a:rPr>
              <a:t>почуття:</a:t>
            </a:r>
            <a:r>
              <a:rPr lang="uk-UA" sz="2000" b="0" i="0" dirty="0">
                <a:solidFill>
                  <a:srgbClr val="4E4E3F"/>
                </a:solidFill>
                <a:effectLst/>
                <a:latin typeface="Times New Roman" panose="02020603050405020304" pitchFamily="18" charset="0"/>
                <a:cs typeface="Times New Roman" panose="02020603050405020304" pitchFamily="18" charset="0"/>
              </a:rPr>
              <a:t> </a:t>
            </a:r>
            <a:r>
              <a:rPr lang="uk-UA" sz="2000" b="0" i="1" dirty="0">
                <a:solidFill>
                  <a:srgbClr val="4E4E3F"/>
                </a:solidFill>
                <a:effectLst/>
                <a:latin typeface="Times New Roman" panose="02020603050405020304" pitchFamily="18" charset="0"/>
                <a:cs typeface="Times New Roman" panose="02020603050405020304" pitchFamily="18" charset="0"/>
              </a:rPr>
              <a:t>заздрощі, веселості, радощі.</a:t>
            </a:r>
            <a:endParaRPr lang="uk-UA" sz="2000" b="0" i="0" dirty="0">
              <a:solidFill>
                <a:srgbClr val="4E4E3F"/>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A8C52F-1885-4653-AE1B-219B530EAD41}"/>
              </a:ext>
            </a:extLst>
          </p:cNvPr>
          <p:cNvSpPr txBox="1"/>
          <p:nvPr/>
        </p:nvSpPr>
        <p:spPr>
          <a:xfrm>
            <a:off x="552735" y="360310"/>
            <a:ext cx="3953004" cy="461665"/>
          </a:xfrm>
          <a:prstGeom prst="rect">
            <a:avLst/>
          </a:prstGeom>
          <a:noFill/>
        </p:spPr>
        <p:txBody>
          <a:bodyPr wrap="square" rtlCol="0">
            <a:spAutoFit/>
          </a:bodyPr>
          <a:lstStyle/>
          <a:p>
            <a:pPr algn="ctr"/>
            <a:r>
              <a:rPr lang="uk-UA" sz="2400" dirty="0">
                <a:latin typeface="Times New Roman" panose="02020603050405020304" pitchFamily="18" charset="0"/>
                <a:cs typeface="Times New Roman" panose="02020603050405020304" pitchFamily="18" charset="0"/>
              </a:rPr>
              <a:t>Вивчення нового матеріалу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05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20705B8-DF87-432F-B28D-8FE428936D29}"/>
              </a:ext>
            </a:extLst>
          </p:cNvPr>
          <p:cNvPicPr>
            <a:picLocks noChangeAspect="1"/>
          </p:cNvPicPr>
          <p:nvPr/>
        </p:nvPicPr>
        <p:blipFill>
          <a:blip r:embed="rId2"/>
          <a:stretch>
            <a:fillRect/>
          </a:stretch>
        </p:blipFill>
        <p:spPr>
          <a:xfrm>
            <a:off x="233005" y="225744"/>
            <a:ext cx="5364945" cy="1688738"/>
          </a:xfrm>
          <a:prstGeom prst="rect">
            <a:avLst/>
          </a:prstGeom>
        </p:spPr>
      </p:pic>
      <p:sp>
        <p:nvSpPr>
          <p:cNvPr id="5" name="TextBox 4">
            <a:extLst>
              <a:ext uri="{FF2B5EF4-FFF2-40B4-BE49-F238E27FC236}">
                <a16:creationId xmlns:a16="http://schemas.microsoft.com/office/drawing/2014/main" id="{F8439133-FB4E-46F3-8D4A-A91684053897}"/>
              </a:ext>
            </a:extLst>
          </p:cNvPr>
          <p:cNvSpPr txBox="1"/>
          <p:nvPr/>
        </p:nvSpPr>
        <p:spPr>
          <a:xfrm>
            <a:off x="344557" y="556591"/>
            <a:ext cx="47310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Вивчення нового матеріалу</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AA74317B-DA26-45FA-B898-78851616EDA5}"/>
              </a:ext>
            </a:extLst>
          </p:cNvPr>
          <p:cNvSpPr txBox="1"/>
          <p:nvPr/>
        </p:nvSpPr>
        <p:spPr>
          <a:xfrm>
            <a:off x="1881809" y="1760934"/>
            <a:ext cx="3922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1"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endParaRPr kumimoji="0" lang="uk-UA"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endParaRPr>
          </a:p>
        </p:txBody>
      </p:sp>
      <p:pic>
        <p:nvPicPr>
          <p:cNvPr id="14" name="Рисунок 13">
            <a:extLst>
              <a:ext uri="{FF2B5EF4-FFF2-40B4-BE49-F238E27FC236}">
                <a16:creationId xmlns:a16="http://schemas.microsoft.com/office/drawing/2014/main" id="{DC31E13F-FBCA-4E05-ACF9-8E68F2E5F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3942"/>
          <a:stretch/>
        </p:blipFill>
        <p:spPr>
          <a:xfrm>
            <a:off x="8121844" y="-190073"/>
            <a:ext cx="3251872" cy="6858000"/>
          </a:xfrm>
          <a:prstGeom prst="rect">
            <a:avLst/>
          </a:prstGeom>
        </p:spPr>
      </p:pic>
      <p:sp>
        <p:nvSpPr>
          <p:cNvPr id="17" name="TextBox 16">
            <a:extLst>
              <a:ext uri="{FF2B5EF4-FFF2-40B4-BE49-F238E27FC236}">
                <a16:creationId xmlns:a16="http://schemas.microsoft.com/office/drawing/2014/main" id="{1E928100-E543-4E91-922E-A6998E845208}"/>
              </a:ext>
            </a:extLst>
          </p:cNvPr>
          <p:cNvSpPr txBox="1"/>
          <p:nvPr/>
        </p:nvSpPr>
        <p:spPr>
          <a:xfrm>
            <a:off x="8534400" y="190073"/>
            <a:ext cx="271669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Більшість іменників мають однину і множину. Це назви предметів, які піддаються лічбі і здатні поєднуватися з кількісними числівниками –п’ять років, дві стежки, сорок кілограмів. </a:t>
            </a:r>
          </a:p>
        </p:txBody>
      </p:sp>
      <p:sp>
        <p:nvSpPr>
          <p:cNvPr id="18" name="TextBox 17">
            <a:extLst>
              <a:ext uri="{FF2B5EF4-FFF2-40B4-BE49-F238E27FC236}">
                <a16:creationId xmlns:a16="http://schemas.microsoft.com/office/drawing/2014/main" id="{15A2432A-4277-4411-A9A9-49A59BA8EF82}"/>
              </a:ext>
            </a:extLst>
          </p:cNvPr>
          <p:cNvSpPr txBox="1"/>
          <p:nvPr/>
        </p:nvSpPr>
        <p:spPr>
          <a:xfrm>
            <a:off x="8534400" y="3951381"/>
            <a:ext cx="2491409" cy="2308324"/>
          </a:xfrm>
          <a:prstGeom prst="rect">
            <a:avLst/>
          </a:prstGeom>
          <a:noFill/>
        </p:spPr>
        <p:txBody>
          <a:bodyPr wrap="square" rtlCol="0">
            <a:spAutoFit/>
          </a:bodyPr>
          <a:lstStyle/>
          <a:p>
            <a:pPr algn="ctr"/>
            <a:r>
              <a:rPr lang="uk-UA" b="1" i="0" dirty="0">
                <a:effectLst/>
                <a:latin typeface="Times New Roman" panose="02020603050405020304" pitchFamily="18" charset="0"/>
                <a:cs typeface="Times New Roman" panose="02020603050405020304" pitchFamily="18" charset="0"/>
              </a:rPr>
              <a:t>Іменники, які позначають сукупність однакових або подібних предметів, що сприймаються як   </a:t>
            </a:r>
            <a:endParaRPr lang="uk-UA" b="0" i="0" dirty="0">
              <a:effectLst/>
              <a:latin typeface="Times New Roman" panose="02020603050405020304" pitchFamily="18" charset="0"/>
              <a:cs typeface="Times New Roman" panose="02020603050405020304" pitchFamily="18" charset="0"/>
            </a:endParaRPr>
          </a:p>
          <a:p>
            <a:pPr algn="ctr"/>
            <a:r>
              <a:rPr lang="uk-UA" b="1" i="0" dirty="0">
                <a:effectLst/>
                <a:latin typeface="Times New Roman" panose="02020603050405020304" pitchFamily="18" charset="0"/>
                <a:cs typeface="Times New Roman" panose="02020603050405020304" pitchFamily="18" charset="0"/>
              </a:rPr>
              <a:t>Єдине ціле називаємо </a:t>
            </a:r>
            <a:r>
              <a:rPr lang="uk-UA" b="1" i="0" dirty="0">
                <a:solidFill>
                  <a:srgbClr val="FF0000"/>
                </a:solidFill>
                <a:effectLst/>
                <a:latin typeface="Times New Roman" panose="02020603050405020304" pitchFamily="18" charset="0"/>
                <a:cs typeface="Times New Roman" panose="02020603050405020304" pitchFamily="18" charset="0"/>
              </a:rPr>
              <a:t>ЗБІРНИМИ</a:t>
            </a:r>
            <a:endParaRPr lang="uk-UA" b="0" i="0" dirty="0">
              <a:solidFill>
                <a:srgbClr val="FF0000"/>
              </a:solidFill>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E3C4DEF-7EBB-48D5-BDE8-0DCAC457D0CB}"/>
              </a:ext>
            </a:extLst>
          </p:cNvPr>
          <p:cNvSpPr txBox="1"/>
          <p:nvPr/>
        </p:nvSpPr>
        <p:spPr>
          <a:xfrm>
            <a:off x="2915477" y="1226873"/>
            <a:ext cx="6096000" cy="553998"/>
          </a:xfrm>
          <a:prstGeom prst="rect">
            <a:avLst/>
          </a:prstGeom>
          <a:noFill/>
        </p:spPr>
        <p:txBody>
          <a:bodyPr wrap="square">
            <a:spAutoFit/>
          </a:bodyPr>
          <a:lstStyle/>
          <a:p>
            <a:pPr algn="ctr"/>
            <a:r>
              <a:rPr kumimoji="0" lang="uk-UA" sz="3000" b="1" i="0" u="none" strike="noStrike" kern="1200" cap="small" spc="0" normalizeH="0" baseline="0" noProof="0" dirty="0">
                <a:ln>
                  <a:noFill/>
                </a:ln>
                <a:solidFill>
                  <a:srgbClr val="FF0000"/>
                </a:solidFill>
                <a:effectLst/>
                <a:uLnTx/>
                <a:uFillTx/>
                <a:latin typeface="Century Schoolbook"/>
                <a:ea typeface="+mj-ea"/>
                <a:cs typeface="+mj-cs"/>
              </a:rPr>
              <a:t>Зверніть увагу!</a:t>
            </a:r>
            <a:endParaRPr lang="ru-RU" dirty="0"/>
          </a:p>
        </p:txBody>
      </p:sp>
      <p:sp>
        <p:nvSpPr>
          <p:cNvPr id="22" name="TextBox 21">
            <a:extLst>
              <a:ext uri="{FF2B5EF4-FFF2-40B4-BE49-F238E27FC236}">
                <a16:creationId xmlns:a16="http://schemas.microsoft.com/office/drawing/2014/main" id="{82A4E21C-939E-4C50-849D-DD1E4BECAB05}"/>
              </a:ext>
            </a:extLst>
          </p:cNvPr>
          <p:cNvSpPr txBox="1"/>
          <p:nvPr/>
        </p:nvSpPr>
        <p:spPr>
          <a:xfrm>
            <a:off x="816749" y="1951003"/>
            <a:ext cx="6506816" cy="830997"/>
          </a:xfrm>
          <a:prstGeom prst="rect">
            <a:avLst/>
          </a:prstGeom>
          <a:noFill/>
        </p:spPr>
        <p:txBody>
          <a:bodyPr wrap="square">
            <a:spAutoFit/>
          </a:bodyPr>
          <a:lstStyle/>
          <a:p>
            <a:pPr marR="0" lvl="0" algn="ctr" defTabSz="914400" rtl="0" eaLnBrk="1" fontAlgn="auto" latinLnBrk="0" hangingPunct="1">
              <a:lnSpc>
                <a:spcPct val="100000"/>
              </a:lnSpc>
              <a:spcBef>
                <a:spcPts val="600"/>
              </a:spcBef>
              <a:spcAft>
                <a:spcPts val="0"/>
              </a:spcAft>
              <a:buClr>
                <a:srgbClr val="7FD13B"/>
              </a:buClr>
              <a:buSzPct val="70000"/>
              <a:tabLst/>
              <a:defRPr/>
            </a:pP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 іменниках, які мають тільки форму множини, рід не розрізняють.</a:t>
            </a:r>
          </a:p>
        </p:txBody>
      </p:sp>
      <p:sp>
        <p:nvSpPr>
          <p:cNvPr id="24" name="TextBox 23">
            <a:extLst>
              <a:ext uri="{FF2B5EF4-FFF2-40B4-BE49-F238E27FC236}">
                <a16:creationId xmlns:a16="http://schemas.microsoft.com/office/drawing/2014/main" id="{319E81C8-1235-4CDC-94DD-9254480752D4}"/>
              </a:ext>
            </a:extLst>
          </p:cNvPr>
          <p:cNvSpPr txBox="1"/>
          <p:nvPr/>
        </p:nvSpPr>
        <p:spPr>
          <a:xfrm>
            <a:off x="2060270" y="3022098"/>
            <a:ext cx="18800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7FD13B"/>
              </a:buClr>
              <a:buSzPct val="70000"/>
              <a:buFont typeface="Wingdings"/>
              <a:buNone/>
              <a:tabLst/>
              <a:defRPr/>
            </a:pPr>
            <a:r>
              <a:rPr kumimoji="0" lang="uk-UA"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Окуляри</a:t>
            </a:r>
          </a:p>
        </p:txBody>
      </p:sp>
      <p:sp>
        <p:nvSpPr>
          <p:cNvPr id="26" name="TextBox 25">
            <a:extLst>
              <a:ext uri="{FF2B5EF4-FFF2-40B4-BE49-F238E27FC236}">
                <a16:creationId xmlns:a16="http://schemas.microsoft.com/office/drawing/2014/main" id="{173DC0E3-23CC-4E9B-B29F-CCBABB39F9D8}"/>
              </a:ext>
            </a:extLst>
          </p:cNvPr>
          <p:cNvSpPr txBox="1"/>
          <p:nvPr/>
        </p:nvSpPr>
        <p:spPr>
          <a:xfrm>
            <a:off x="5052874" y="3421855"/>
            <a:ext cx="13517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7FD13B"/>
              </a:buClr>
              <a:buSzPct val="70000"/>
              <a:buFont typeface="Wingdings"/>
              <a:buNone/>
              <a:tabLst/>
              <a:defRPr/>
            </a:pPr>
            <a:r>
              <a:rPr kumimoji="0" lang="uk-UA"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Двері</a:t>
            </a:r>
          </a:p>
        </p:txBody>
      </p:sp>
      <p:sp>
        <p:nvSpPr>
          <p:cNvPr id="28" name="TextBox 27">
            <a:extLst>
              <a:ext uri="{FF2B5EF4-FFF2-40B4-BE49-F238E27FC236}">
                <a16:creationId xmlns:a16="http://schemas.microsoft.com/office/drawing/2014/main" id="{8DCF64C5-5C39-4025-B772-744D33365115}"/>
              </a:ext>
            </a:extLst>
          </p:cNvPr>
          <p:cNvSpPr txBox="1"/>
          <p:nvPr/>
        </p:nvSpPr>
        <p:spPr>
          <a:xfrm>
            <a:off x="915270" y="4653817"/>
            <a:ext cx="1219200" cy="461665"/>
          </a:xfrm>
          <a:prstGeom prst="rect">
            <a:avLst/>
          </a:prstGeom>
          <a:noFill/>
        </p:spPr>
        <p:txBody>
          <a:bodyPr wrap="square">
            <a:spAutoFit/>
          </a:bodyPr>
          <a:lstStyle/>
          <a:p>
            <a:pPr algn="ctr"/>
            <a:r>
              <a:rPr kumimoji="0" lang="uk-UA"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Шахи</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2F1FC87-9BF3-4898-A4F3-D76458099862}"/>
              </a:ext>
            </a:extLst>
          </p:cNvPr>
          <p:cNvSpPr txBox="1"/>
          <p:nvPr/>
        </p:nvSpPr>
        <p:spPr>
          <a:xfrm>
            <a:off x="4178544" y="6041660"/>
            <a:ext cx="1880069" cy="461665"/>
          </a:xfrm>
          <a:prstGeom prst="rect">
            <a:avLst/>
          </a:prstGeom>
          <a:noFill/>
        </p:spPr>
        <p:txBody>
          <a:bodyPr wrap="square">
            <a:spAutoFit/>
          </a:bodyPr>
          <a:lstStyle/>
          <a:p>
            <a:pPr algn="ctr"/>
            <a:r>
              <a:rPr kumimoji="0" lang="uk-UA"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Оплески</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32" name="Рисунок 31">
            <a:extLst>
              <a:ext uri="{FF2B5EF4-FFF2-40B4-BE49-F238E27FC236}">
                <a16:creationId xmlns:a16="http://schemas.microsoft.com/office/drawing/2014/main" id="{22A445BF-834B-4F7F-B169-4D0634F18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69" y="2370991"/>
            <a:ext cx="2289053" cy="2438405"/>
          </a:xfrm>
          <a:prstGeom prst="rect">
            <a:avLst/>
          </a:prstGeom>
        </p:spPr>
      </p:pic>
      <p:pic>
        <p:nvPicPr>
          <p:cNvPr id="34" name="Рисунок 33">
            <a:extLst>
              <a:ext uri="{FF2B5EF4-FFF2-40B4-BE49-F238E27FC236}">
                <a16:creationId xmlns:a16="http://schemas.microsoft.com/office/drawing/2014/main" id="{E703DC6B-F97A-48E3-BDF7-FC7BD6DCDB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6905" y="2747231"/>
            <a:ext cx="3298897" cy="2185339"/>
          </a:xfrm>
          <a:prstGeom prst="rect">
            <a:avLst/>
          </a:prstGeom>
        </p:spPr>
      </p:pic>
      <p:pic>
        <p:nvPicPr>
          <p:cNvPr id="36" name="Рисунок 35">
            <a:extLst>
              <a:ext uri="{FF2B5EF4-FFF2-40B4-BE49-F238E27FC236}">
                <a16:creationId xmlns:a16="http://schemas.microsoft.com/office/drawing/2014/main" id="{7F9E2881-B249-40B3-BE46-816EEC6AF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591" y="5027312"/>
            <a:ext cx="2438127" cy="1476013"/>
          </a:xfrm>
          <a:prstGeom prst="rect">
            <a:avLst/>
          </a:prstGeom>
        </p:spPr>
      </p:pic>
      <p:pic>
        <p:nvPicPr>
          <p:cNvPr id="38" name="Рисунок 37">
            <a:extLst>
              <a:ext uri="{FF2B5EF4-FFF2-40B4-BE49-F238E27FC236}">
                <a16:creationId xmlns:a16="http://schemas.microsoft.com/office/drawing/2014/main" id="{03F16A57-7DE5-4BBF-8664-EEDF4B5D9A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8157" y="4490639"/>
            <a:ext cx="2232568" cy="2232568"/>
          </a:xfrm>
          <a:prstGeom prst="rect">
            <a:avLst/>
          </a:prstGeom>
        </p:spPr>
      </p:pic>
    </p:spTree>
    <p:extLst>
      <p:ext uri="{BB962C8B-B14F-4D97-AF65-F5344CB8AC3E}">
        <p14:creationId xmlns:p14="http://schemas.microsoft.com/office/powerpoint/2010/main" val="220497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20705B8-DF87-432F-B28D-8FE428936D29}"/>
              </a:ext>
            </a:extLst>
          </p:cNvPr>
          <p:cNvPicPr>
            <a:picLocks noChangeAspect="1"/>
          </p:cNvPicPr>
          <p:nvPr/>
        </p:nvPicPr>
        <p:blipFill>
          <a:blip r:embed="rId2"/>
          <a:stretch>
            <a:fillRect/>
          </a:stretch>
        </p:blipFill>
        <p:spPr>
          <a:xfrm>
            <a:off x="365527" y="90532"/>
            <a:ext cx="5364945" cy="1688738"/>
          </a:xfrm>
          <a:prstGeom prst="rect">
            <a:avLst/>
          </a:prstGeom>
        </p:spPr>
      </p:pic>
      <p:sp>
        <p:nvSpPr>
          <p:cNvPr id="2" name="TextBox 1">
            <a:extLst>
              <a:ext uri="{FF2B5EF4-FFF2-40B4-BE49-F238E27FC236}">
                <a16:creationId xmlns:a16="http://schemas.microsoft.com/office/drawing/2014/main" id="{21CB7E6A-9C4B-4498-B0E3-20701A44EFA1}"/>
              </a:ext>
            </a:extLst>
          </p:cNvPr>
          <p:cNvSpPr txBox="1"/>
          <p:nvPr/>
        </p:nvSpPr>
        <p:spPr>
          <a:xfrm>
            <a:off x="980660" y="400969"/>
            <a:ext cx="4134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ЗАКРІПЛЕННЯ НОВОГО МАТЕРІАЛУ</a:t>
            </a:r>
          </a:p>
        </p:txBody>
      </p:sp>
      <p:pic>
        <p:nvPicPr>
          <p:cNvPr id="8" name="Рисунок 7">
            <a:extLst>
              <a:ext uri="{FF2B5EF4-FFF2-40B4-BE49-F238E27FC236}">
                <a16:creationId xmlns:a16="http://schemas.microsoft.com/office/drawing/2014/main" id="{B8CF508F-1648-42F5-91F4-0BAB23261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64826"/>
            <a:ext cx="12907618" cy="4617922"/>
          </a:xfrm>
          <a:prstGeom prst="rect">
            <a:avLst/>
          </a:prstGeom>
        </p:spPr>
      </p:pic>
      <p:sp>
        <p:nvSpPr>
          <p:cNvPr id="10" name="TextBox 9">
            <a:extLst>
              <a:ext uri="{FF2B5EF4-FFF2-40B4-BE49-F238E27FC236}">
                <a16:creationId xmlns:a16="http://schemas.microsoft.com/office/drawing/2014/main" id="{4128CB07-7F11-43B6-B30C-E6F938D24BA1}"/>
              </a:ext>
            </a:extLst>
          </p:cNvPr>
          <p:cNvSpPr txBox="1"/>
          <p:nvPr/>
        </p:nvSpPr>
        <p:spPr>
          <a:xfrm>
            <a:off x="2707301" y="2863380"/>
            <a:ext cx="7479761" cy="2677656"/>
          </a:xfrm>
          <a:prstGeom prst="rect">
            <a:avLst/>
          </a:prstGeom>
          <a:noFill/>
        </p:spPr>
        <p:txBody>
          <a:bodyPr wrap="square" rtlCol="0">
            <a:spAutoFit/>
          </a:bodyPr>
          <a:lstStyle/>
          <a:p>
            <a:pPr marL="457200" indent="-457200">
              <a:buAutoNum type="arabicPeriod"/>
            </a:pPr>
            <a:r>
              <a:rPr lang="uk-UA" sz="2400" b="0" i="0" dirty="0">
                <a:solidFill>
                  <a:srgbClr val="212529"/>
                </a:solidFill>
                <a:effectLst/>
                <a:latin typeface="Times New Roman" panose="02020603050405020304" pitchFamily="18" charset="0"/>
                <a:cs typeface="Times New Roman" panose="02020603050405020304" pitchFamily="18" charset="0"/>
              </a:rPr>
              <a:t>Яке ... , таке й насіння. </a:t>
            </a:r>
          </a:p>
          <a:p>
            <a:pPr marL="457200" indent="-457200">
              <a:buAutoNum type="arabicPeriod"/>
            </a:pPr>
            <a:r>
              <a:rPr lang="uk-UA" sz="2400" b="0" i="0" dirty="0">
                <a:solidFill>
                  <a:srgbClr val="212529"/>
                </a:solidFill>
                <a:effectLst/>
                <a:latin typeface="Times New Roman" panose="02020603050405020304" pitchFamily="18" charset="0"/>
                <a:cs typeface="Times New Roman" panose="02020603050405020304" pitchFamily="18" charset="0"/>
              </a:rPr>
              <a:t> Куди </a:t>
            </a:r>
            <a:r>
              <a:rPr lang="uk-UA" sz="2400" b="0" i="0" dirty="0" err="1">
                <a:solidFill>
                  <a:srgbClr val="212529"/>
                </a:solidFill>
                <a:effectLst/>
                <a:latin typeface="Times New Roman" panose="02020603050405020304" pitchFamily="18" charset="0"/>
                <a:cs typeface="Times New Roman" panose="02020603050405020304" pitchFamily="18" charset="0"/>
              </a:rPr>
              <a:t>віт..р</a:t>
            </a:r>
            <a:r>
              <a:rPr lang="uk-UA" sz="2400" b="0" i="0" dirty="0">
                <a:solidFill>
                  <a:srgbClr val="212529"/>
                </a:solidFill>
                <a:effectLst/>
                <a:latin typeface="Times New Roman" panose="02020603050405020304" pitchFamily="18" charset="0"/>
                <a:cs typeface="Times New Roman" panose="02020603050405020304" pitchFamily="18" charset="0"/>
              </a:rPr>
              <a:t> </a:t>
            </a:r>
            <a:r>
              <a:rPr lang="uk-UA" sz="2400" b="0" i="0" dirty="0" err="1">
                <a:solidFill>
                  <a:srgbClr val="212529"/>
                </a:solidFill>
                <a:effectLst/>
                <a:latin typeface="Times New Roman" panose="02020603050405020304" pitchFamily="18" charset="0"/>
                <a:cs typeface="Times New Roman" panose="02020603050405020304" pitchFamily="18" charset="0"/>
              </a:rPr>
              <a:t>дме</a:t>
            </a:r>
            <a:r>
              <a:rPr lang="uk-UA" sz="2400" b="0" i="0" dirty="0">
                <a:solidFill>
                  <a:srgbClr val="212529"/>
                </a:solidFill>
                <a:effectLst/>
                <a:latin typeface="Times New Roman" panose="02020603050405020304" pitchFamily="18" charset="0"/>
                <a:cs typeface="Times New Roman" panose="02020603050405020304" pitchFamily="18" charset="0"/>
              </a:rPr>
              <a:t>, туди ... </a:t>
            </a:r>
            <a:r>
              <a:rPr lang="uk-UA" sz="2400" b="0" i="0" dirty="0" err="1">
                <a:solidFill>
                  <a:srgbClr val="212529"/>
                </a:solidFill>
                <a:effectLst/>
                <a:latin typeface="Times New Roman" panose="02020603050405020304" pitchFamily="18" charset="0"/>
                <a:cs typeface="Times New Roman" panose="02020603050405020304" pitchFamily="18" charset="0"/>
              </a:rPr>
              <a:t>хилит</a:t>
            </a:r>
            <a:r>
              <a:rPr lang="uk-UA" sz="2400" b="0" i="0" dirty="0">
                <a:solidFill>
                  <a:srgbClr val="212529"/>
                </a:solidFill>
                <a:effectLst/>
                <a:latin typeface="Times New Roman" panose="02020603050405020304" pitchFamily="18" charset="0"/>
                <a:cs typeface="Times New Roman" panose="02020603050405020304" pitchFamily="18" charset="0"/>
              </a:rPr>
              <a:t>..ся. </a:t>
            </a:r>
          </a:p>
          <a:p>
            <a:pPr marL="457200" indent="-457200">
              <a:buAutoNum type="arabicPeriod"/>
            </a:pPr>
            <a:r>
              <a:rPr lang="uk-UA" sz="2400" b="0" i="0" dirty="0">
                <a:solidFill>
                  <a:srgbClr val="212529"/>
                </a:solidFill>
                <a:effectLst/>
                <a:latin typeface="Times New Roman" panose="02020603050405020304" pitchFamily="18" charset="0"/>
                <a:cs typeface="Times New Roman" panose="02020603050405020304" pitchFamily="18" charset="0"/>
              </a:rPr>
              <a:t> Знявши голову, за ... не плачуть. </a:t>
            </a:r>
          </a:p>
          <a:p>
            <a:pPr marL="457200" indent="-457200">
              <a:buAutoNum type="arabicPeriod"/>
            </a:pPr>
            <a:r>
              <a:rPr lang="uk-UA" sz="2400" dirty="0">
                <a:solidFill>
                  <a:srgbClr val="212529"/>
                </a:solidFill>
                <a:latin typeface="Times New Roman" panose="02020603050405020304" pitchFamily="18" charset="0"/>
                <a:cs typeface="Times New Roman" panose="02020603050405020304" pitchFamily="18" charset="0"/>
              </a:rPr>
              <a:t> </a:t>
            </a:r>
            <a:r>
              <a:rPr lang="uk-UA" sz="2400" b="0" i="0" dirty="0">
                <a:solidFill>
                  <a:srgbClr val="212529"/>
                </a:solidFill>
                <a:effectLst/>
                <a:latin typeface="Times New Roman" panose="02020603050405020304" pitchFamily="18" charset="0"/>
                <a:cs typeface="Times New Roman" panose="02020603050405020304" pitchFamily="18" charset="0"/>
              </a:rPr>
              <a:t>Не носи ... під чужу хату. </a:t>
            </a:r>
          </a:p>
          <a:p>
            <a:pPr marL="457200" indent="-457200">
              <a:buAutoNum type="arabicPeriod"/>
            </a:pPr>
            <a:r>
              <a:rPr lang="uk-UA" sz="2400" dirty="0">
                <a:solidFill>
                  <a:srgbClr val="212529"/>
                </a:solidFill>
                <a:latin typeface="Times New Roman" panose="02020603050405020304" pitchFamily="18" charset="0"/>
                <a:cs typeface="Times New Roman" panose="02020603050405020304" pitchFamily="18" charset="0"/>
              </a:rPr>
              <a:t> </a:t>
            </a:r>
            <a:r>
              <a:rPr lang="uk-UA" sz="2400" b="0" i="0" dirty="0">
                <a:solidFill>
                  <a:srgbClr val="212529"/>
                </a:solidFill>
                <a:effectLst/>
                <a:latin typeface="Times New Roman" panose="02020603050405020304" pitchFamily="18" charset="0"/>
                <a:cs typeface="Times New Roman" panose="02020603050405020304" pitchFamily="18" charset="0"/>
              </a:rPr>
              <a:t>3..мою бійся вовка, а літом ...</a:t>
            </a:r>
          </a:p>
          <a:p>
            <a:r>
              <a:rPr lang="uk-UA" sz="2400" b="0" i="0" dirty="0">
                <a:solidFill>
                  <a:srgbClr val="212529"/>
                </a:solidFill>
                <a:effectLst/>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
            </a:r>
            <a:br>
              <a:rPr lang="uk-UA" sz="2400" dirty="0">
                <a:latin typeface="Times New Roman" panose="02020603050405020304" pitchFamily="18" charset="0"/>
                <a:cs typeface="Times New Roman" panose="02020603050405020304" pitchFamily="18" charset="0"/>
              </a:rPr>
            </a:br>
            <a:r>
              <a:rPr lang="uk-UA" sz="2400" b="1" i="0" dirty="0">
                <a:solidFill>
                  <a:srgbClr val="212529"/>
                </a:solidFill>
                <a:effectLst/>
                <a:latin typeface="Times New Roman" panose="02020603050405020304" pitchFamily="18" charset="0"/>
                <a:cs typeface="Times New Roman" panose="02020603050405020304" pitchFamily="18" charset="0"/>
              </a:rPr>
              <a:t>Довідка.</a:t>
            </a:r>
            <a:r>
              <a:rPr lang="uk-UA" sz="2400" b="0" i="0" dirty="0">
                <a:solidFill>
                  <a:srgbClr val="212529"/>
                </a:solidFill>
                <a:effectLst/>
                <a:latin typeface="Times New Roman" panose="02020603050405020304" pitchFamily="18" charset="0"/>
                <a:cs typeface="Times New Roman" panose="02020603050405020304" pitchFamily="18" charset="0"/>
              </a:rPr>
              <a:t> Волосся. Коріння. Гілля. Мушва. Сміття.</a:t>
            </a:r>
            <a:endParaRPr lang="uk-UA"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773F269-9F4B-49BC-8EAB-44D20C4E7CDF}"/>
              </a:ext>
            </a:extLst>
          </p:cNvPr>
          <p:cNvSpPr txBox="1"/>
          <p:nvPr/>
        </p:nvSpPr>
        <p:spPr>
          <a:xfrm>
            <a:off x="2590799" y="1789291"/>
            <a:ext cx="7315200" cy="1569660"/>
          </a:xfrm>
          <a:prstGeom prst="rect">
            <a:avLst/>
          </a:prstGeom>
          <a:noFill/>
        </p:spPr>
        <p:txBody>
          <a:bodyPr wrap="square" rtlCol="0">
            <a:spAutoFit/>
          </a:bodyPr>
          <a:lstStyle/>
          <a:p>
            <a:r>
              <a:rPr kumimoji="0" lang="uk-UA" sz="2400" b="1"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Перепишіть прислів'я, доповнюючи їх дібраними з довідки збірними іменниками у потрібній формі. З'ясуйте їхній рід. Вставте пропущені літери.</a:t>
            </a: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ru-RU" b="1" dirty="0"/>
          </a:p>
        </p:txBody>
      </p:sp>
      <p:sp>
        <p:nvSpPr>
          <p:cNvPr id="12" name="TextBox 11">
            <a:extLst>
              <a:ext uri="{FF2B5EF4-FFF2-40B4-BE49-F238E27FC236}">
                <a16:creationId xmlns:a16="http://schemas.microsoft.com/office/drawing/2014/main" id="{B8D6EAC8-C8B0-4115-8586-9C242EF54F17}"/>
              </a:ext>
            </a:extLst>
          </p:cNvPr>
          <p:cNvSpPr txBox="1"/>
          <p:nvPr/>
        </p:nvSpPr>
        <p:spPr>
          <a:xfrm>
            <a:off x="3047999" y="1245790"/>
            <a:ext cx="4280452" cy="584775"/>
          </a:xfrm>
          <a:prstGeom prst="rect">
            <a:avLst/>
          </a:prstGeom>
          <a:noFill/>
        </p:spPr>
        <p:txBody>
          <a:bodyPr wrap="square" rtlCol="0">
            <a:spAutoFit/>
          </a:bodyPr>
          <a:lstStyle/>
          <a:p>
            <a:r>
              <a:rPr lang="uk-UA" sz="3200" b="1" dirty="0">
                <a:solidFill>
                  <a:srgbClr val="FF0000"/>
                </a:solidFill>
                <a:latin typeface="Times New Roman" panose="02020603050405020304" pitchFamily="18" charset="0"/>
                <a:cs typeface="Times New Roman" panose="02020603050405020304" pitchFamily="18" charset="0"/>
              </a:rPr>
              <a:t>Доповни прислів’я</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30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20705B8-DF87-432F-B28D-8FE428936D29}"/>
              </a:ext>
            </a:extLst>
          </p:cNvPr>
          <p:cNvPicPr>
            <a:picLocks noChangeAspect="1"/>
          </p:cNvPicPr>
          <p:nvPr/>
        </p:nvPicPr>
        <p:blipFill>
          <a:blip r:embed="rId2"/>
          <a:stretch>
            <a:fillRect/>
          </a:stretch>
        </p:blipFill>
        <p:spPr>
          <a:xfrm>
            <a:off x="233005" y="225744"/>
            <a:ext cx="5364945" cy="1688738"/>
          </a:xfrm>
          <a:prstGeom prst="rect">
            <a:avLst/>
          </a:prstGeom>
        </p:spPr>
      </p:pic>
      <p:sp>
        <p:nvSpPr>
          <p:cNvPr id="5" name="TextBox 4">
            <a:extLst>
              <a:ext uri="{FF2B5EF4-FFF2-40B4-BE49-F238E27FC236}">
                <a16:creationId xmlns:a16="http://schemas.microsoft.com/office/drawing/2014/main" id="{89A6F229-6F29-4183-A184-D037BB98CC79}"/>
              </a:ext>
            </a:extLst>
          </p:cNvPr>
          <p:cNvSpPr txBox="1"/>
          <p:nvPr/>
        </p:nvSpPr>
        <p:spPr>
          <a:xfrm>
            <a:off x="5035826" y="-491093"/>
            <a:ext cx="6790646" cy="7058343"/>
          </a:xfrm>
          <a:prstGeom prst="rect">
            <a:avLst/>
          </a:prstGeom>
          <a:noFill/>
        </p:spPr>
        <p:txBody>
          <a:bodyPr wrap="square">
            <a:spAutoFit/>
          </a:bodyPr>
          <a:lstStyle/>
          <a:p>
            <a:pPr indent="228600" algn="just">
              <a:spcBef>
                <a:spcPts val="1400"/>
              </a:spcBef>
              <a:spcAft>
                <a:spcPts val="1400"/>
              </a:spcAft>
            </a:pPr>
            <a:endParaRPr lang="uk-UA" sz="2400" b="1" dirty="0">
              <a:solidFill>
                <a:srgbClr val="333333"/>
              </a:solidFill>
              <a:effectLst/>
              <a:latin typeface="Times New Roman" panose="02020603050405020304" pitchFamily="18" charset="0"/>
              <a:cs typeface="Times New Roman" panose="02020603050405020304" pitchFamily="18" charset="0"/>
            </a:endParaRPr>
          </a:p>
          <a:p>
            <a:pPr indent="228600" algn="ctr">
              <a:spcBef>
                <a:spcPts val="1400"/>
              </a:spcBef>
              <a:spcAft>
                <a:spcPts val="1400"/>
              </a:spcAft>
            </a:pPr>
            <a:r>
              <a:rPr lang="uk-UA" sz="2400" b="1" i="0" dirty="0">
                <a:solidFill>
                  <a:srgbClr val="FF0000"/>
                </a:solidFill>
                <a:effectLst/>
                <a:latin typeface="Times New Roman" panose="02020603050405020304" pitchFamily="18" charset="0"/>
                <a:cs typeface="Times New Roman" panose="02020603050405020304" pitchFamily="18" charset="0"/>
              </a:rPr>
              <a:t>ЗЕЛЕНЕ МОРЕ</a:t>
            </a:r>
          </a:p>
          <a:p>
            <a:pPr indent="228600" algn="just">
              <a:spcBef>
                <a:spcPts val="1400"/>
              </a:spcBef>
              <a:spcAft>
                <a:spcPts val="1400"/>
              </a:spcAft>
            </a:pPr>
            <a:r>
              <a:rPr lang="uk-UA" sz="2400" b="0" i="0" dirty="0">
                <a:solidFill>
                  <a:srgbClr val="333333"/>
                </a:solidFill>
                <a:effectLst/>
                <a:latin typeface="Times New Roman" panose="02020603050405020304" pitchFamily="18" charset="0"/>
                <a:cs typeface="Times New Roman" panose="02020603050405020304" pitchFamily="18" charset="0"/>
              </a:rPr>
              <a:t>Понад самим берегом в’ється в траві стежка через усе село. Підеш тією стежкою, глянеш кругом себе і скрізь бачиш зелене — зелене море верб, садків, конопель, соняшників, кукурудзи та густої осоки... Серед одного городу вгніздилась прездорова стара, широка та гілляста дика груша, розклала своє гілля трохи не при землі на будяки та картоплю. </a:t>
            </a:r>
            <a:endParaRPr lang="uk-UA" sz="2400" b="0" i="0" dirty="0" smtClean="0">
              <a:solidFill>
                <a:srgbClr val="333333"/>
              </a:solidFill>
              <a:effectLst/>
              <a:latin typeface="Times New Roman" panose="02020603050405020304" pitchFamily="18" charset="0"/>
              <a:cs typeface="Times New Roman" panose="02020603050405020304" pitchFamily="18" charset="0"/>
            </a:endParaRPr>
          </a:p>
          <a:p>
            <a:pPr indent="228600" algn="just">
              <a:spcBef>
                <a:spcPts val="1400"/>
              </a:spcBef>
              <a:spcAft>
                <a:spcPts val="1400"/>
              </a:spcAft>
            </a:pPr>
            <a:r>
              <a:rPr lang="uk-UA" sz="2400" b="0" i="0" dirty="0" smtClean="0">
                <a:solidFill>
                  <a:srgbClr val="333333"/>
                </a:solidFill>
                <a:effectLst/>
                <a:latin typeface="Times New Roman" panose="02020603050405020304" pitchFamily="18" charset="0"/>
                <a:cs typeface="Times New Roman" panose="02020603050405020304" pitchFamily="18" charset="0"/>
              </a:rPr>
              <a:t>(</a:t>
            </a:r>
            <a:r>
              <a:rPr lang="uk-UA" sz="2400" b="0" i="1" dirty="0">
                <a:solidFill>
                  <a:srgbClr val="333333"/>
                </a:solidFill>
                <a:effectLst/>
                <a:latin typeface="Times New Roman" panose="02020603050405020304" pitchFamily="18" charset="0"/>
                <a:cs typeface="Times New Roman" panose="02020603050405020304" pitchFamily="18" charset="0"/>
              </a:rPr>
              <a:t>І. Нечуй-Левицький</a:t>
            </a:r>
            <a:r>
              <a:rPr lang="uk-UA" sz="2400" b="0" i="0" dirty="0">
                <a:solidFill>
                  <a:srgbClr val="333333"/>
                </a:solidFill>
                <a:effectLst/>
                <a:latin typeface="Times New Roman" panose="02020603050405020304" pitchFamily="18" charset="0"/>
                <a:cs typeface="Times New Roman" panose="02020603050405020304" pitchFamily="18" charset="0"/>
              </a:rPr>
              <a:t>).</a:t>
            </a:r>
          </a:p>
          <a:p>
            <a:pPr>
              <a:spcBef>
                <a:spcPts val="1400"/>
              </a:spcBef>
              <a:spcAft>
                <a:spcPts val="1400"/>
              </a:spcAft>
            </a:pPr>
            <a:r>
              <a:rPr lang="uk-UA" sz="2400" dirty="0" smtClean="0">
                <a:solidFill>
                  <a:srgbClr val="333333"/>
                </a:solidFill>
                <a:latin typeface="Times New Roman" panose="02020603050405020304" pitchFamily="18" charset="0"/>
                <a:cs typeface="Times New Roman" panose="02020603050405020304" pitchFamily="18" charset="0"/>
              </a:rPr>
              <a:t>- </a:t>
            </a:r>
            <a:r>
              <a:rPr lang="uk-UA" sz="2400" b="1" i="0" dirty="0" smtClean="0">
                <a:solidFill>
                  <a:srgbClr val="FF0000"/>
                </a:solidFill>
                <a:effectLst/>
                <a:latin typeface="Times New Roman" panose="02020603050405020304" pitchFamily="18" charset="0"/>
                <a:cs typeface="Times New Roman" panose="02020603050405020304" pitchFamily="18" charset="0"/>
              </a:rPr>
              <a:t>Назвіть іменники, що вжиті  в однині. </a:t>
            </a:r>
          </a:p>
          <a:p>
            <a:pPr>
              <a:spcBef>
                <a:spcPts val="1400"/>
              </a:spcBef>
              <a:spcAft>
                <a:spcPts val="1400"/>
              </a:spcAft>
            </a:pPr>
            <a:r>
              <a:rPr lang="uk-UA" sz="2400" b="1" dirty="0" smtClean="0">
                <a:solidFill>
                  <a:srgbClr val="FF0000"/>
                </a:solidFill>
                <a:latin typeface="Times New Roman" panose="02020603050405020304" pitchFamily="18" charset="0"/>
                <a:cs typeface="Times New Roman" panose="02020603050405020304" pitchFamily="18" charset="0"/>
              </a:rPr>
              <a:t>- Назвіть іменники, що </a:t>
            </a:r>
            <a:r>
              <a:rPr lang="uk-UA" sz="2400" b="1" i="0" dirty="0" smtClean="0">
                <a:solidFill>
                  <a:srgbClr val="FF0000"/>
                </a:solidFill>
                <a:effectLst/>
                <a:latin typeface="Times New Roman" panose="02020603050405020304" pitchFamily="18" charset="0"/>
                <a:cs typeface="Times New Roman" panose="02020603050405020304" pitchFamily="18" charset="0"/>
              </a:rPr>
              <a:t>вживається </a:t>
            </a:r>
            <a:r>
              <a:rPr lang="uk-UA" sz="2400" b="1" i="0" dirty="0">
                <a:solidFill>
                  <a:srgbClr val="FF0000"/>
                </a:solidFill>
                <a:effectLst/>
                <a:latin typeface="Times New Roman" panose="02020603050405020304" pitchFamily="18" charset="0"/>
                <a:cs typeface="Times New Roman" panose="02020603050405020304" pitchFamily="18" charset="0"/>
              </a:rPr>
              <a:t>лише в однині.</a:t>
            </a:r>
          </a:p>
        </p:txBody>
      </p:sp>
      <p:sp>
        <p:nvSpPr>
          <p:cNvPr id="3" name="TextBox 2">
            <a:extLst>
              <a:ext uri="{FF2B5EF4-FFF2-40B4-BE49-F238E27FC236}">
                <a16:creationId xmlns:a16="http://schemas.microsoft.com/office/drawing/2014/main" id="{05BFB8B0-A395-40E7-9B9D-F6D995C59524}"/>
              </a:ext>
            </a:extLst>
          </p:cNvPr>
          <p:cNvSpPr txBox="1"/>
          <p:nvPr/>
        </p:nvSpPr>
        <p:spPr>
          <a:xfrm>
            <a:off x="795129" y="476317"/>
            <a:ext cx="4240696" cy="400110"/>
          </a:xfrm>
          <a:prstGeom prst="rect">
            <a:avLst/>
          </a:prstGeom>
          <a:noFill/>
        </p:spPr>
        <p:txBody>
          <a:bodyPr wrap="square" rtlCol="0">
            <a:spAutoFit/>
          </a:bodyPr>
          <a:lstStyle/>
          <a:p>
            <a:pPr marL="0" marR="0" lvl="0" indent="228600" algn="just" defTabSz="914400" rtl="0" eaLnBrk="1" fontAlgn="auto" latinLnBrk="0" hangingPunct="1">
              <a:lnSpc>
                <a:spcPct val="100000"/>
              </a:lnSpc>
              <a:spcBef>
                <a:spcPts val="1400"/>
              </a:spcBef>
              <a:spcAft>
                <a:spcPts val="1400"/>
              </a:spcAft>
              <a:buClrTx/>
              <a:buSzTx/>
              <a:buFontTx/>
              <a:buNone/>
              <a:tabLst/>
              <a:defRPr/>
            </a:pPr>
            <a:r>
              <a:rPr kumimoji="0" lang="uk-UA"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Диктант із коментуванням</a:t>
            </a:r>
            <a:endParaRPr kumimoji="0" lang="uk-UA"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Рисунок 11">
            <a:extLst>
              <a:ext uri="{FF2B5EF4-FFF2-40B4-BE49-F238E27FC236}">
                <a16:creationId xmlns:a16="http://schemas.microsoft.com/office/drawing/2014/main" id="{09139606-ECEB-4A68-A476-E6276559D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620" y="2338561"/>
            <a:ext cx="3543713" cy="4293695"/>
          </a:xfrm>
          <a:prstGeom prst="rect">
            <a:avLst/>
          </a:prstGeom>
        </p:spPr>
      </p:pic>
    </p:spTree>
    <p:extLst>
      <p:ext uri="{BB962C8B-B14F-4D97-AF65-F5344CB8AC3E}">
        <p14:creationId xmlns:p14="http://schemas.microsoft.com/office/powerpoint/2010/main" val="1917077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7CF305D-DAD3-4E86-93FF-650719183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711" y="4238857"/>
            <a:ext cx="5984445" cy="2619143"/>
          </a:xfrm>
          <a:prstGeom prst="rect">
            <a:avLst/>
          </a:prstGeom>
        </p:spPr>
      </p:pic>
      <p:pic>
        <p:nvPicPr>
          <p:cNvPr id="8" name="Рисунок 7">
            <a:extLst>
              <a:ext uri="{FF2B5EF4-FFF2-40B4-BE49-F238E27FC236}">
                <a16:creationId xmlns:a16="http://schemas.microsoft.com/office/drawing/2014/main" id="{2DD0C6B5-B706-4CA2-87E8-4EFC17A5693C}"/>
              </a:ext>
            </a:extLst>
          </p:cNvPr>
          <p:cNvPicPr>
            <a:picLocks noChangeAspect="1"/>
          </p:cNvPicPr>
          <p:nvPr/>
        </p:nvPicPr>
        <p:blipFill>
          <a:blip r:embed="rId3"/>
          <a:stretch>
            <a:fillRect/>
          </a:stretch>
        </p:blipFill>
        <p:spPr>
          <a:xfrm>
            <a:off x="537805" y="225744"/>
            <a:ext cx="5364945" cy="1688738"/>
          </a:xfrm>
          <a:prstGeom prst="rect">
            <a:avLst/>
          </a:prstGeom>
        </p:spPr>
      </p:pic>
      <p:sp>
        <p:nvSpPr>
          <p:cNvPr id="9" name="TextBox 8">
            <a:extLst>
              <a:ext uri="{FF2B5EF4-FFF2-40B4-BE49-F238E27FC236}">
                <a16:creationId xmlns:a16="http://schemas.microsoft.com/office/drawing/2014/main" id="{08C2A08E-A867-4C3E-AF4B-67B9EEAE1EDE}"/>
              </a:ext>
            </a:extLst>
          </p:cNvPr>
          <p:cNvSpPr txBox="1"/>
          <p:nvPr/>
        </p:nvSpPr>
        <p:spPr>
          <a:xfrm>
            <a:off x="1351722" y="503582"/>
            <a:ext cx="3157403" cy="461665"/>
          </a:xfrm>
          <a:prstGeom prst="rect">
            <a:avLst/>
          </a:prstGeom>
          <a:noFill/>
        </p:spPr>
        <p:txBody>
          <a:bodyPr wrap="none" rtlCol="0">
            <a:spAutoFit/>
          </a:bodyPr>
          <a:lstStyle/>
          <a:p>
            <a:pPr algn="ctr"/>
            <a:r>
              <a:rPr lang="uk-UA" sz="2400" b="1" dirty="0">
                <a:latin typeface="Times New Roman" panose="02020603050405020304" pitchFamily="18" charset="0"/>
                <a:cs typeface="Times New Roman" panose="02020603050405020304" pitchFamily="18" charset="0"/>
              </a:rPr>
              <a:t>Дослідження - пошук</a:t>
            </a:r>
            <a:endParaRPr lang="ru-RU" sz="2400" b="1"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41D0E149-25DB-4FE6-8898-043758C976A1}"/>
              </a:ext>
            </a:extLst>
          </p:cNvPr>
          <p:cNvPicPr>
            <a:picLocks noChangeAspect="1"/>
          </p:cNvPicPr>
          <p:nvPr/>
        </p:nvPicPr>
        <p:blipFill rotWithShape="1">
          <a:blip r:embed="rId4">
            <a:extLst>
              <a:ext uri="{28A0092B-C50C-407E-A947-70E740481C1C}">
                <a14:useLocalDpi xmlns:a14="http://schemas.microsoft.com/office/drawing/2010/main" val="0"/>
              </a:ext>
            </a:extLst>
          </a:blip>
          <a:srcRect l="-4440" r="50000" b="50000"/>
          <a:stretch/>
        </p:blipFill>
        <p:spPr>
          <a:xfrm>
            <a:off x="795839" y="3110697"/>
            <a:ext cx="3034748" cy="3437699"/>
          </a:xfrm>
          <a:prstGeom prst="rect">
            <a:avLst/>
          </a:prstGeom>
        </p:spPr>
      </p:pic>
      <p:pic>
        <p:nvPicPr>
          <p:cNvPr id="15" name="Рисунок 14">
            <a:extLst>
              <a:ext uri="{FF2B5EF4-FFF2-40B4-BE49-F238E27FC236}">
                <a16:creationId xmlns:a16="http://schemas.microsoft.com/office/drawing/2014/main" id="{E6583C48-8ABE-47D2-8A1A-A9FA02C7D4B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50000"/>
          <a:stretch/>
        </p:blipFill>
        <p:spPr>
          <a:xfrm>
            <a:off x="8865703" y="553027"/>
            <a:ext cx="3034748" cy="3120567"/>
          </a:xfrm>
          <a:prstGeom prst="rect">
            <a:avLst/>
          </a:prstGeom>
        </p:spPr>
      </p:pic>
      <p:pic>
        <p:nvPicPr>
          <p:cNvPr id="17" name="Рисунок 16">
            <a:extLst>
              <a:ext uri="{FF2B5EF4-FFF2-40B4-BE49-F238E27FC236}">
                <a16:creationId xmlns:a16="http://schemas.microsoft.com/office/drawing/2014/main" id="{53B51AF0-7359-4997-8C79-62F56F3F4BE5}"/>
              </a:ext>
            </a:extLst>
          </p:cNvPr>
          <p:cNvPicPr>
            <a:picLocks noChangeAspect="1"/>
          </p:cNvPicPr>
          <p:nvPr/>
        </p:nvPicPr>
        <p:blipFill rotWithShape="1">
          <a:blip r:embed="rId5">
            <a:extLst>
              <a:ext uri="{28A0092B-C50C-407E-A947-70E740481C1C}">
                <a14:useLocalDpi xmlns:a14="http://schemas.microsoft.com/office/drawing/2010/main" val="0"/>
              </a:ext>
            </a:extLst>
          </a:blip>
          <a:srcRect t="65327"/>
          <a:stretch/>
        </p:blipFill>
        <p:spPr>
          <a:xfrm>
            <a:off x="4002155" y="1076112"/>
            <a:ext cx="4863548" cy="3753434"/>
          </a:xfrm>
          <a:prstGeom prst="rect">
            <a:avLst/>
          </a:prstGeom>
        </p:spPr>
      </p:pic>
      <p:sp>
        <p:nvSpPr>
          <p:cNvPr id="18" name="TextBox 17">
            <a:extLst>
              <a:ext uri="{FF2B5EF4-FFF2-40B4-BE49-F238E27FC236}">
                <a16:creationId xmlns:a16="http://schemas.microsoft.com/office/drawing/2014/main" id="{0E769D2E-A55F-469B-B80E-3B39920E99F1}"/>
              </a:ext>
            </a:extLst>
          </p:cNvPr>
          <p:cNvSpPr txBox="1"/>
          <p:nvPr/>
        </p:nvSpPr>
        <p:spPr>
          <a:xfrm>
            <a:off x="4331402" y="1690015"/>
            <a:ext cx="4177926" cy="2123658"/>
          </a:xfrm>
          <a:prstGeom prst="rect">
            <a:avLst/>
          </a:prstGeom>
          <a:noFill/>
        </p:spPr>
        <p:txBody>
          <a:bodyPr wrap="square" rtlCol="0">
            <a:spAutoFit/>
          </a:bodyPr>
          <a:lstStyle/>
          <a:p>
            <a:pPr algn="ctr"/>
            <a:r>
              <a:rPr lang="uk-UA" sz="2000" b="1" dirty="0">
                <a:solidFill>
                  <a:srgbClr val="FF0000"/>
                </a:solidFill>
                <a:latin typeface="Times New Roman" panose="02020603050405020304" pitchFamily="18" charset="0"/>
                <a:cs typeface="Times New Roman" panose="02020603050405020304" pitchFamily="18" charset="0"/>
              </a:rPr>
              <a:t>Згрупувати у дві колонки слова, що вживаються лише в однині, і ті, що лише в множині.</a:t>
            </a:r>
          </a:p>
          <a:p>
            <a:pPr algn="ctr"/>
            <a:r>
              <a:rPr lang="uk-UA" b="1" dirty="0">
                <a:latin typeface="Times New Roman" panose="02020603050405020304" pitchFamily="18" charset="0"/>
                <a:cs typeface="Times New Roman" panose="02020603050405020304" pitchFamily="18" charset="0"/>
              </a:rPr>
              <a:t>Ворота, терпіння, окуляри, дріжджі, Дніпро, жмурки, дрімота, доброта.</a:t>
            </a:r>
          </a:p>
          <a:p>
            <a:pPr algn="ctr"/>
            <a:r>
              <a:rPr lang="uk-UA" b="1" dirty="0">
                <a:latin typeface="Times New Roman" panose="02020603050405020304" pitchFamily="18" charset="0"/>
                <a:cs typeface="Times New Roman" panose="02020603050405020304" pitchFamily="18" charset="0"/>
              </a:rPr>
              <a:t>Радощі, жито, селянство, ножиці, жнива, коріння, дітвора, граблі</a:t>
            </a:r>
            <a:r>
              <a:rPr lang="ru-RU" dirty="0"/>
              <a:t>.</a:t>
            </a:r>
          </a:p>
        </p:txBody>
      </p:sp>
      <p:sp>
        <p:nvSpPr>
          <p:cNvPr id="19" name="TextBox 18">
            <a:extLst>
              <a:ext uri="{FF2B5EF4-FFF2-40B4-BE49-F238E27FC236}">
                <a16:creationId xmlns:a16="http://schemas.microsoft.com/office/drawing/2014/main" id="{C145A5EE-EF18-4DB7-BE3D-9BBC5B5015CA}"/>
              </a:ext>
            </a:extLst>
          </p:cNvPr>
          <p:cNvSpPr txBox="1"/>
          <p:nvPr/>
        </p:nvSpPr>
        <p:spPr>
          <a:xfrm>
            <a:off x="1461597" y="4829546"/>
            <a:ext cx="1758680" cy="584775"/>
          </a:xfrm>
          <a:prstGeom prst="rect">
            <a:avLst/>
          </a:prstGeom>
          <a:noFill/>
        </p:spPr>
        <p:txBody>
          <a:bodyPr wrap="square" rtlCol="0">
            <a:spAutoFit/>
          </a:bodyPr>
          <a:lstStyle/>
          <a:p>
            <a:pPr algn="ctr"/>
            <a:r>
              <a:rPr lang="uk-UA" sz="3200" b="1" dirty="0">
                <a:latin typeface="Times New Roman" panose="02020603050405020304" pitchFamily="18" charset="0"/>
                <a:cs typeface="Times New Roman" panose="02020603050405020304" pitchFamily="18" charset="0"/>
              </a:rPr>
              <a:t>Однина</a:t>
            </a:r>
            <a:endParaRPr lang="ru-RU" sz="32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EADC1B8-CE22-4F8B-B487-161659B548CE}"/>
              </a:ext>
            </a:extLst>
          </p:cNvPr>
          <p:cNvSpPr txBox="1"/>
          <p:nvPr/>
        </p:nvSpPr>
        <p:spPr>
          <a:xfrm>
            <a:off x="9366518" y="1914482"/>
            <a:ext cx="2033117" cy="584775"/>
          </a:xfrm>
          <a:prstGeom prst="rect">
            <a:avLst/>
          </a:prstGeom>
          <a:noFill/>
        </p:spPr>
        <p:txBody>
          <a:bodyPr wrap="square" rtlCol="0">
            <a:spAutoFit/>
          </a:bodyPr>
          <a:lstStyle/>
          <a:p>
            <a:pPr algn="ctr"/>
            <a:r>
              <a:rPr lang="uk-UA" sz="3200" b="1" dirty="0">
                <a:solidFill>
                  <a:schemeClr val="bg1"/>
                </a:solidFill>
                <a:latin typeface="Times New Roman" panose="02020603050405020304" pitchFamily="18" charset="0"/>
                <a:cs typeface="Times New Roman" panose="02020603050405020304" pitchFamily="18" charset="0"/>
              </a:rPr>
              <a:t>Множина</a:t>
            </a:r>
            <a:endParaRPr lang="ru-RU"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97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FF09F89E-9AEA-4307-BA24-22A07FE99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3" y="-805070"/>
            <a:ext cx="11286579" cy="8729870"/>
          </a:xfrm>
          <a:prstGeom prst="rect">
            <a:avLst/>
          </a:prstGeom>
        </p:spPr>
      </p:pic>
      <p:sp>
        <p:nvSpPr>
          <p:cNvPr id="25" name="TextBox 24">
            <a:extLst>
              <a:ext uri="{FF2B5EF4-FFF2-40B4-BE49-F238E27FC236}">
                <a16:creationId xmlns:a16="http://schemas.microsoft.com/office/drawing/2014/main" id="{309814C7-2B07-4008-A65D-E689D2CA50B9}"/>
              </a:ext>
            </a:extLst>
          </p:cNvPr>
          <p:cNvSpPr txBox="1"/>
          <p:nvPr/>
        </p:nvSpPr>
        <p:spPr>
          <a:xfrm>
            <a:off x="1431235" y="731895"/>
            <a:ext cx="68911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Робота з текстом. Прочитати текст. Дібрати заголовок. Визначити тему та основну думку. Знайти іменники, визначити їх число</a:t>
            </a:r>
            <a:endParaRPr lang="ru-RU" b="1" dirty="0">
              <a:solidFill>
                <a:srgbClr val="FF0000"/>
              </a:solidFill>
            </a:endParaRPr>
          </a:p>
        </p:txBody>
      </p:sp>
      <p:sp>
        <p:nvSpPr>
          <p:cNvPr id="26" name="TextBox 25">
            <a:extLst>
              <a:ext uri="{FF2B5EF4-FFF2-40B4-BE49-F238E27FC236}">
                <a16:creationId xmlns:a16="http://schemas.microsoft.com/office/drawing/2014/main" id="{E260106F-ABDD-46C4-B4FB-5C8AF2722B13}"/>
              </a:ext>
            </a:extLst>
          </p:cNvPr>
          <p:cNvSpPr txBox="1"/>
          <p:nvPr/>
        </p:nvSpPr>
        <p:spPr>
          <a:xfrm>
            <a:off x="863527" y="1601790"/>
            <a:ext cx="9221377"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Напишу я слово про хату за тисячу верст і за тисячу літ від сивих давен і аж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до великого мого часу. Білу, з теплою солом’яною стріхою, що поросла зеленим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оксамитовим мохом, архітектурну праматір пристанища людського, незамкнену,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вічно одкриту для всіх без стуку в двері. Бідну і ясну, як добре слово. І просту, ніби її створили не робочі руки, а сама природа, немовби виросла вона, мов сироїжка в зеленій траві.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Опишу її неповторну зовнішність, привітну й веселу, часом сумну, молоду 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стареньку вдовицю, чепурну й добру, журливу і ніколи не горду.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Опишу її внутрішній образ. Усе, що в ній є, й чого нема й не було ніколи, хоч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і могло б бути. А не було й нема в ній безлічі речей. Нема в ній челяді, прислужництва нема. Нема кабінетів, віталень, спалень, де довго сплять, і не було в ній розпусти й лінощів. Немає на стінах фамільних портретів і скарбів нема 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сундуках. І ковані панцирі предків не красуються по її кутках. Бо билися гаразд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лицарі – діди-небораки без панцирів, з одверто голими грудьми.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Знала вона багато розлук і прощань безутішних. І співала вона талановито 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натхненно журбу, і прощання, і спогади, про далеке минуле.</a:t>
            </a:r>
          </a:p>
          <a:p>
            <a:pPr marL="0" marR="0" lvl="0" indent="0" algn="r" defTabSz="914400" rtl="0" eaLnBrk="1" fontAlgn="auto" latinLnBrk="0" hangingPunct="1">
              <a:lnSpc>
                <a:spcPct val="100000"/>
              </a:lnSpc>
              <a:spcBef>
                <a:spcPts val="0"/>
              </a:spcBef>
              <a:spcAft>
                <a:spcPts val="0"/>
              </a:spcAft>
              <a:buClrTx/>
              <a:buSzTx/>
              <a:buFontTx/>
              <a:buNone/>
              <a:tabLst/>
              <a:defRPr/>
            </a:pPr>
            <a:r>
              <a:rPr lang="uk-UA" dirty="0">
                <a:solidFill>
                  <a:prstClr val="black"/>
                </a:solidFill>
                <a:latin typeface="Times New Roman" panose="02020603050405020304" pitchFamily="18" charset="0"/>
                <a:cs typeface="Times New Roman" panose="02020603050405020304" pitchFamily="18" charset="0"/>
              </a:rPr>
              <a:t>О. Довженко</a:t>
            </a:r>
            <a:endParaRPr kumimoji="0" lang="uk-U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Рисунок 27">
            <a:extLst>
              <a:ext uri="{FF2B5EF4-FFF2-40B4-BE49-F238E27FC236}">
                <a16:creationId xmlns:a16="http://schemas.microsoft.com/office/drawing/2014/main" id="{39C46610-2837-4271-A74D-7B1A9A42C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974" y="1342845"/>
            <a:ext cx="1786132" cy="4172309"/>
          </a:xfrm>
          <a:prstGeom prst="rect">
            <a:avLst/>
          </a:prstGeom>
        </p:spPr>
      </p:pic>
    </p:spTree>
    <p:extLst>
      <p:ext uri="{BB962C8B-B14F-4D97-AF65-F5344CB8AC3E}">
        <p14:creationId xmlns:p14="http://schemas.microsoft.com/office/powerpoint/2010/main" val="3581013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6099820-A5D8-4AD9-AA76-D5F27E7E8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A4C7EED-BD4A-4768-A0BF-EA92D36D0884}"/>
              </a:ext>
            </a:extLst>
          </p:cNvPr>
          <p:cNvSpPr txBox="1"/>
          <p:nvPr/>
        </p:nvSpPr>
        <p:spPr>
          <a:xfrm>
            <a:off x="5837584" y="415768"/>
            <a:ext cx="6188764" cy="4626908"/>
          </a:xfrm>
          <a:prstGeom prst="rect">
            <a:avLst/>
          </a:prstGeom>
          <a:noFill/>
        </p:spPr>
        <p:txBody>
          <a:bodyPr wrap="square">
            <a:spAutoFit/>
          </a:bodyPr>
          <a:lstStyle/>
          <a:p>
            <a:pPr indent="449580">
              <a:spcBef>
                <a:spcPts val="0"/>
              </a:spcBef>
              <a:spcAft>
                <a:spcPts val="800"/>
              </a:spcAft>
            </a:pPr>
            <a:r>
              <a:rPr lang="uk-UA" sz="3600" b="1" i="1" dirty="0">
                <a:solidFill>
                  <a:srgbClr val="333333"/>
                </a:solidFill>
                <a:effectLst/>
                <a:latin typeface="Times New Roman" panose="02020603050405020304" pitchFamily="18" charset="0"/>
                <a:cs typeface="Times New Roman" panose="02020603050405020304" pitchFamily="18" charset="0"/>
              </a:rPr>
              <a:t>«Рюкзак»</a:t>
            </a:r>
            <a:endParaRPr lang="uk-UA" sz="3600" b="0" i="0" dirty="0">
              <a:solidFill>
                <a:srgbClr val="333333"/>
              </a:solidFill>
              <a:effectLst/>
              <a:latin typeface="Times New Roman" panose="02020603050405020304" pitchFamily="18" charset="0"/>
              <a:cs typeface="Times New Roman" panose="02020603050405020304" pitchFamily="18" charset="0"/>
            </a:endParaRPr>
          </a:p>
          <a:p>
            <a:pPr marL="146558" marR="0">
              <a:spcBef>
                <a:spcPts val="0"/>
              </a:spcBef>
              <a:spcAft>
                <a:spcPts val="0"/>
              </a:spcAft>
              <a:buFont typeface="Arial" panose="020B0604020202020204" pitchFamily="34" charset="0"/>
              <a:buChar char="•"/>
            </a:pPr>
            <a:r>
              <a:rPr lang="uk-UA" sz="3600" b="0" i="0" dirty="0">
                <a:solidFill>
                  <a:srgbClr val="333333"/>
                </a:solidFill>
                <a:effectLst/>
                <a:latin typeface="Times New Roman" panose="02020603050405020304" pitchFamily="18" charset="0"/>
                <a:cs typeface="Times New Roman" panose="02020603050405020304" pitchFamily="18" charset="0"/>
              </a:rPr>
              <a:t>Наповніть символічні рюкзаки враженнями за урок, побажаннями.</a:t>
            </a:r>
          </a:p>
          <a:p>
            <a:pPr marL="373888" marR="0">
              <a:spcBef>
                <a:spcPts val="0"/>
              </a:spcBef>
              <a:spcAft>
                <a:spcPts val="0"/>
              </a:spcAft>
              <a:buFont typeface="Arial" panose="020B0604020202020204" pitchFamily="34" charset="0"/>
              <a:buChar char="•"/>
            </a:pPr>
            <a:r>
              <a:rPr lang="uk-UA" sz="3600" b="0" i="0" dirty="0">
                <a:solidFill>
                  <a:srgbClr val="333333"/>
                </a:solidFill>
                <a:effectLst/>
                <a:latin typeface="Times New Roman" panose="02020603050405020304" pitchFamily="18" charset="0"/>
                <a:cs typeface="Times New Roman" panose="02020603050405020304" pitchFamily="18" charset="0"/>
              </a:rPr>
              <a:t>Я навчив (-ла)ся…</a:t>
            </a:r>
          </a:p>
          <a:p>
            <a:pPr marL="373888" marR="0">
              <a:spcBef>
                <a:spcPts val="0"/>
              </a:spcBef>
              <a:spcAft>
                <a:spcPts val="0"/>
              </a:spcAft>
              <a:buFont typeface="Arial" panose="020B0604020202020204" pitchFamily="34" charset="0"/>
              <a:buChar char="•"/>
            </a:pPr>
            <a:r>
              <a:rPr lang="uk-UA" sz="3600" b="0" i="0" dirty="0">
                <a:solidFill>
                  <a:srgbClr val="333333"/>
                </a:solidFill>
                <a:effectLst/>
                <a:latin typeface="Times New Roman" panose="02020603050405020304" pitchFamily="18" charset="0"/>
                <a:cs typeface="Times New Roman" panose="02020603050405020304" pitchFamily="18" charset="0"/>
              </a:rPr>
              <a:t>Я запам‘ятав (-ла) …</a:t>
            </a:r>
          </a:p>
          <a:p>
            <a:pPr marL="373888" marR="0">
              <a:spcBef>
                <a:spcPts val="0"/>
              </a:spcBef>
              <a:spcAft>
                <a:spcPts val="0"/>
              </a:spcAft>
              <a:buFont typeface="Arial" panose="020B0604020202020204" pitchFamily="34" charset="0"/>
              <a:buChar char="•"/>
            </a:pPr>
            <a:r>
              <a:rPr lang="uk-UA" sz="3600" b="0" i="0" dirty="0">
                <a:solidFill>
                  <a:srgbClr val="333333"/>
                </a:solidFill>
                <a:effectLst/>
                <a:latin typeface="Times New Roman" panose="02020603050405020304" pitchFamily="18" charset="0"/>
                <a:cs typeface="Times New Roman" panose="02020603050405020304" pitchFamily="18" charset="0"/>
              </a:rPr>
              <a:t>Мені дуже сподобалось…</a:t>
            </a:r>
          </a:p>
          <a:p>
            <a:pPr marL="373888" marR="0">
              <a:spcBef>
                <a:spcPts val="0"/>
              </a:spcBef>
              <a:spcAft>
                <a:spcPts val="800"/>
              </a:spcAft>
              <a:buFont typeface="Arial" panose="020B0604020202020204" pitchFamily="34" charset="0"/>
              <a:buChar char="•"/>
            </a:pPr>
            <a:r>
              <a:rPr lang="uk-UA" sz="3600" b="0" i="0" dirty="0">
                <a:solidFill>
                  <a:srgbClr val="333333"/>
                </a:solidFill>
                <a:effectLst/>
                <a:latin typeface="Times New Roman" panose="02020603050405020304" pitchFamily="18" charset="0"/>
                <a:cs typeface="Times New Roman" panose="02020603050405020304" pitchFamily="18" charset="0"/>
              </a:rPr>
              <a:t>Я хочу подякувати…</a:t>
            </a:r>
          </a:p>
        </p:txBody>
      </p:sp>
      <p:pic>
        <p:nvPicPr>
          <p:cNvPr id="9" name="Рисунок 8">
            <a:extLst>
              <a:ext uri="{FF2B5EF4-FFF2-40B4-BE49-F238E27FC236}">
                <a16:creationId xmlns:a16="http://schemas.microsoft.com/office/drawing/2014/main" id="{03365340-9399-4460-AC74-29F84D86535F}"/>
              </a:ext>
            </a:extLst>
          </p:cNvPr>
          <p:cNvPicPr>
            <a:picLocks noChangeAspect="1"/>
          </p:cNvPicPr>
          <p:nvPr/>
        </p:nvPicPr>
        <p:blipFill>
          <a:blip r:embed="rId3"/>
          <a:stretch>
            <a:fillRect/>
          </a:stretch>
        </p:blipFill>
        <p:spPr>
          <a:xfrm>
            <a:off x="604066" y="185988"/>
            <a:ext cx="5364945" cy="1688738"/>
          </a:xfrm>
          <a:prstGeom prst="rect">
            <a:avLst/>
          </a:prstGeom>
        </p:spPr>
      </p:pic>
      <p:sp>
        <p:nvSpPr>
          <p:cNvPr id="10" name="TextBox 9">
            <a:extLst>
              <a:ext uri="{FF2B5EF4-FFF2-40B4-BE49-F238E27FC236}">
                <a16:creationId xmlns:a16="http://schemas.microsoft.com/office/drawing/2014/main" id="{365892FB-EEB6-4F33-91B3-821700535DF8}"/>
              </a:ext>
            </a:extLst>
          </p:cNvPr>
          <p:cNvSpPr txBox="1"/>
          <p:nvPr/>
        </p:nvSpPr>
        <p:spPr>
          <a:xfrm>
            <a:off x="1967946" y="415768"/>
            <a:ext cx="2637183" cy="584775"/>
          </a:xfrm>
          <a:prstGeom prst="rect">
            <a:avLst/>
          </a:prstGeom>
          <a:noFill/>
        </p:spPr>
        <p:txBody>
          <a:bodyPr wrap="square" rtlCol="0">
            <a:spAutoFit/>
          </a:bodyPr>
          <a:lstStyle/>
          <a:p>
            <a:r>
              <a:rPr lang="uk-UA" sz="3200" b="1" dirty="0">
                <a:latin typeface="Times New Roman" panose="02020603050405020304" pitchFamily="18" charset="0"/>
                <a:cs typeface="Times New Roman" panose="02020603050405020304" pitchFamily="18" charset="0"/>
              </a:rPr>
              <a:t>Рефлексія</a:t>
            </a:r>
            <a:endParaRPr lang="ru-RU" sz="3200"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95DBE2FD-9170-43A5-B4F7-4BEE71A3E0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30019" y="1688738"/>
            <a:ext cx="4041913" cy="4983274"/>
          </a:xfrm>
          <a:prstGeom prst="rect">
            <a:avLst/>
          </a:prstGeom>
        </p:spPr>
      </p:pic>
    </p:spTree>
    <p:extLst>
      <p:ext uri="{BB962C8B-B14F-4D97-AF65-F5344CB8AC3E}">
        <p14:creationId xmlns:p14="http://schemas.microsoft.com/office/powerpoint/2010/main" val="403687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D77A761-7587-431A-97F3-6B867960B4CF}"/>
              </a:ext>
            </a:extLst>
          </p:cNvPr>
          <p:cNvPicPr>
            <a:picLocks noChangeAspect="1"/>
          </p:cNvPicPr>
          <p:nvPr/>
        </p:nvPicPr>
        <p:blipFill rotWithShape="1">
          <a:blip r:embed="rId3">
            <a:extLst>
              <a:ext uri="{28A0092B-C50C-407E-A947-70E740481C1C}">
                <a14:useLocalDpi xmlns:a14="http://schemas.microsoft.com/office/drawing/2010/main" val="0"/>
              </a:ext>
            </a:extLst>
          </a:blip>
          <a:srcRect t="36266" b="30425"/>
          <a:stretch/>
        </p:blipFill>
        <p:spPr>
          <a:xfrm>
            <a:off x="105103" y="425669"/>
            <a:ext cx="11981793" cy="6274675"/>
          </a:xfrm>
          <a:prstGeom prst="rect">
            <a:avLst/>
          </a:prstGeom>
        </p:spPr>
      </p:pic>
      <p:sp>
        <p:nvSpPr>
          <p:cNvPr id="7" name="TextBox 6">
            <a:extLst>
              <a:ext uri="{FF2B5EF4-FFF2-40B4-BE49-F238E27FC236}">
                <a16:creationId xmlns:a16="http://schemas.microsoft.com/office/drawing/2014/main" id="{DAE43E41-FE99-498E-9DDA-16D78837AF91}"/>
              </a:ext>
            </a:extLst>
          </p:cNvPr>
          <p:cNvSpPr txBox="1"/>
          <p:nvPr/>
        </p:nvSpPr>
        <p:spPr>
          <a:xfrm>
            <a:off x="2412123" y="1871715"/>
            <a:ext cx="584900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Сьогодні ми доторкнулися до ще однієї намистинки із рязочка рідної мови.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Мови, з якою  будете усе своє життя, бо саме вона робить людину сильною у пошуках істини. Саме завдяки її невичерпним багатствам ми переймаємо досвід попередніх поколінь, вчимося бути людяними, щирими, справжніми, добрими, тобто людьми, запалена зірочка яких назав</a:t>
            </a:r>
            <a:r>
              <a:rPr kumimoji="0" lang="uk-UA"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жди залишає слід навіть на хмарному небі.</a:t>
            </a:r>
          </a:p>
        </p:txBody>
      </p:sp>
    </p:spTree>
    <p:extLst>
      <p:ext uri="{BB962C8B-B14F-4D97-AF65-F5344CB8AC3E}">
        <p14:creationId xmlns:p14="http://schemas.microsoft.com/office/powerpoint/2010/main" val="3115043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9AC138C-5C77-48A1-8185-31FD934E0877}"/>
              </a:ext>
            </a:extLst>
          </p:cNvPr>
          <p:cNvPicPr>
            <a:picLocks noChangeAspect="1"/>
          </p:cNvPicPr>
          <p:nvPr/>
        </p:nvPicPr>
        <p:blipFill>
          <a:blip r:embed="rId2"/>
          <a:stretch>
            <a:fillRect/>
          </a:stretch>
        </p:blipFill>
        <p:spPr>
          <a:xfrm>
            <a:off x="339022" y="119726"/>
            <a:ext cx="5364945" cy="1688738"/>
          </a:xfrm>
          <a:prstGeom prst="rect">
            <a:avLst/>
          </a:prstGeom>
        </p:spPr>
      </p:pic>
      <p:sp>
        <p:nvSpPr>
          <p:cNvPr id="3" name="TextBox 2">
            <a:extLst>
              <a:ext uri="{FF2B5EF4-FFF2-40B4-BE49-F238E27FC236}">
                <a16:creationId xmlns:a16="http://schemas.microsoft.com/office/drawing/2014/main" id="{2AC2A743-C9C8-47A4-921D-0AAAE85FCDD3}"/>
              </a:ext>
            </a:extLst>
          </p:cNvPr>
          <p:cNvSpPr txBox="1"/>
          <p:nvPr/>
        </p:nvSpPr>
        <p:spPr>
          <a:xfrm>
            <a:off x="1570382" y="371060"/>
            <a:ext cx="2955235" cy="400110"/>
          </a:xfrm>
          <a:prstGeom prst="rect">
            <a:avLst/>
          </a:prstGeom>
          <a:noFill/>
        </p:spPr>
        <p:txBody>
          <a:bodyPr wrap="square" rtlCol="0">
            <a:spAutoFit/>
          </a:bodyPr>
          <a:lstStyle/>
          <a:p>
            <a:r>
              <a:rPr lang="uk-UA" sz="2000" b="1" dirty="0">
                <a:latin typeface="Times New Roman" panose="02020603050405020304" pitchFamily="18" charset="0"/>
                <a:cs typeface="Times New Roman" panose="02020603050405020304" pitchFamily="18" charset="0"/>
              </a:rPr>
              <a:t>Домашнє завдання</a:t>
            </a:r>
            <a:endParaRPr lang="ru-RU" sz="2000" b="1"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56D0F3F-E4A3-4F4B-B85F-63C4CAFB5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740" y="771170"/>
            <a:ext cx="8401878" cy="5104974"/>
          </a:xfrm>
          <a:prstGeom prst="rect">
            <a:avLst/>
          </a:prstGeom>
        </p:spPr>
      </p:pic>
      <p:sp>
        <p:nvSpPr>
          <p:cNvPr id="15" name="TextBox 14">
            <a:extLst>
              <a:ext uri="{FF2B5EF4-FFF2-40B4-BE49-F238E27FC236}">
                <a16:creationId xmlns:a16="http://schemas.microsoft.com/office/drawing/2014/main" id="{B5129394-4C56-4C31-894F-D95500A04CA6}"/>
              </a:ext>
            </a:extLst>
          </p:cNvPr>
          <p:cNvSpPr txBox="1"/>
          <p:nvPr/>
        </p:nvSpPr>
        <p:spPr>
          <a:xfrm>
            <a:off x="3697357" y="3076407"/>
            <a:ext cx="549965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600"/>
              </a:spcBef>
              <a:spcAft>
                <a:spcPct val="0"/>
              </a:spcAft>
              <a:buClr>
                <a:srgbClr val="7FD13B"/>
              </a:buClr>
              <a:buSzPct val="70000"/>
              <a:buFontTx/>
              <a:buNone/>
              <a:tabLst/>
              <a:defRPr/>
            </a:pPr>
            <a:r>
              <a:rPr kumimoji="0" lang="uk-UA" altLang="uk-UA"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Складіть речення з іменниками, визначте їхній рід і число: </a:t>
            </a:r>
            <a:r>
              <a:rPr kumimoji="0" lang="uk-UA" altLang="uk-UA" sz="28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Карпати, Вінниця, лижі, шахи, окуляри.</a:t>
            </a:r>
          </a:p>
        </p:txBody>
      </p:sp>
    </p:spTree>
    <p:extLst>
      <p:ext uri="{BB962C8B-B14F-4D97-AF65-F5344CB8AC3E}">
        <p14:creationId xmlns:p14="http://schemas.microsoft.com/office/powerpoint/2010/main" val="137728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57462B7-FFE0-460C-A4F7-322A66424D7D}"/>
              </a:ext>
            </a:extLst>
          </p:cNvPr>
          <p:cNvPicPr>
            <a:picLocks noChangeAspect="1"/>
          </p:cNvPicPr>
          <p:nvPr/>
        </p:nvPicPr>
        <p:blipFill rotWithShape="1">
          <a:blip r:embed="rId2"/>
          <a:srcRect r="42582"/>
          <a:stretch/>
        </p:blipFill>
        <p:spPr>
          <a:xfrm>
            <a:off x="0" y="-102811"/>
            <a:ext cx="12192000" cy="6858000"/>
          </a:xfrm>
          <a:prstGeom prst="rect">
            <a:avLst/>
          </a:prstGeom>
        </p:spPr>
      </p:pic>
      <p:pic>
        <p:nvPicPr>
          <p:cNvPr id="7" name="Рисунок 6">
            <a:extLst>
              <a:ext uri="{FF2B5EF4-FFF2-40B4-BE49-F238E27FC236}">
                <a16:creationId xmlns:a16="http://schemas.microsoft.com/office/drawing/2014/main" id="{FECB9C03-31FD-4C19-B6F9-C2A69CD6DDE3}"/>
              </a:ext>
            </a:extLst>
          </p:cNvPr>
          <p:cNvPicPr>
            <a:picLocks noChangeAspect="1"/>
          </p:cNvPicPr>
          <p:nvPr/>
        </p:nvPicPr>
        <p:blipFill>
          <a:blip r:embed="rId3"/>
          <a:stretch>
            <a:fillRect/>
          </a:stretch>
        </p:blipFill>
        <p:spPr>
          <a:xfrm>
            <a:off x="447529" y="102811"/>
            <a:ext cx="4802387" cy="1402202"/>
          </a:xfrm>
          <a:prstGeom prst="rect">
            <a:avLst/>
          </a:prstGeom>
        </p:spPr>
      </p:pic>
      <p:pic>
        <p:nvPicPr>
          <p:cNvPr id="8" name="Рисунок 7">
            <a:extLst>
              <a:ext uri="{FF2B5EF4-FFF2-40B4-BE49-F238E27FC236}">
                <a16:creationId xmlns:a16="http://schemas.microsoft.com/office/drawing/2014/main" id="{C841FC1E-6416-42D0-933F-03F99A5DD859}"/>
              </a:ext>
            </a:extLst>
          </p:cNvPr>
          <p:cNvPicPr>
            <a:picLocks noChangeAspect="1"/>
          </p:cNvPicPr>
          <p:nvPr/>
        </p:nvPicPr>
        <p:blipFill>
          <a:blip r:embed="rId4"/>
          <a:stretch>
            <a:fillRect/>
          </a:stretch>
        </p:blipFill>
        <p:spPr>
          <a:xfrm>
            <a:off x="613207" y="1603992"/>
            <a:ext cx="4526350" cy="1713124"/>
          </a:xfrm>
          <a:prstGeom prst="rect">
            <a:avLst/>
          </a:prstGeom>
        </p:spPr>
      </p:pic>
      <p:pic>
        <p:nvPicPr>
          <p:cNvPr id="9" name="Рисунок 8">
            <a:extLst>
              <a:ext uri="{FF2B5EF4-FFF2-40B4-BE49-F238E27FC236}">
                <a16:creationId xmlns:a16="http://schemas.microsoft.com/office/drawing/2014/main" id="{34946EF1-4EDF-4C0F-A4FD-5D2A5B243AE3}"/>
              </a:ext>
            </a:extLst>
          </p:cNvPr>
          <p:cNvPicPr>
            <a:picLocks noChangeAspect="1"/>
          </p:cNvPicPr>
          <p:nvPr/>
        </p:nvPicPr>
        <p:blipFill>
          <a:blip r:embed="rId5"/>
          <a:stretch>
            <a:fillRect/>
          </a:stretch>
        </p:blipFill>
        <p:spPr>
          <a:xfrm>
            <a:off x="613207" y="3553128"/>
            <a:ext cx="4526349" cy="1713124"/>
          </a:xfrm>
          <a:prstGeom prst="rect">
            <a:avLst/>
          </a:prstGeom>
        </p:spPr>
      </p:pic>
      <p:pic>
        <p:nvPicPr>
          <p:cNvPr id="10" name="Рисунок 9">
            <a:extLst>
              <a:ext uri="{FF2B5EF4-FFF2-40B4-BE49-F238E27FC236}">
                <a16:creationId xmlns:a16="http://schemas.microsoft.com/office/drawing/2014/main" id="{D8A782F8-F18D-425F-BFD3-AF000E205DA6}"/>
              </a:ext>
            </a:extLst>
          </p:cNvPr>
          <p:cNvPicPr>
            <a:picLocks noChangeAspect="1"/>
          </p:cNvPicPr>
          <p:nvPr/>
        </p:nvPicPr>
        <p:blipFill>
          <a:blip r:embed="rId6"/>
          <a:stretch>
            <a:fillRect/>
          </a:stretch>
        </p:blipFill>
        <p:spPr>
          <a:xfrm>
            <a:off x="613207" y="5042065"/>
            <a:ext cx="4526351" cy="1713124"/>
          </a:xfrm>
          <a:prstGeom prst="rect">
            <a:avLst/>
          </a:prstGeom>
        </p:spPr>
      </p:pic>
      <p:sp>
        <p:nvSpPr>
          <p:cNvPr id="11" name="TextBox 10">
            <a:extLst>
              <a:ext uri="{FF2B5EF4-FFF2-40B4-BE49-F238E27FC236}">
                <a16:creationId xmlns:a16="http://schemas.microsoft.com/office/drawing/2014/main" id="{E11F1C6E-108E-40BB-8975-923543AB6A8A}"/>
              </a:ext>
            </a:extLst>
          </p:cNvPr>
          <p:cNvSpPr txBox="1"/>
          <p:nvPr/>
        </p:nvSpPr>
        <p:spPr>
          <a:xfrm>
            <a:off x="2365868" y="292511"/>
            <a:ext cx="2661603" cy="707886"/>
          </a:xfrm>
          <a:prstGeom prst="rect">
            <a:avLst/>
          </a:prstGeom>
          <a:noFill/>
        </p:spPr>
        <p:txBody>
          <a:bodyPr wrap="square" rtlCol="0">
            <a:spAutoFit/>
          </a:bodyPr>
          <a:lstStyle/>
          <a:p>
            <a:pPr algn="ctr"/>
            <a:r>
              <a:rPr lang="uk-UA" sz="2000" b="1" dirty="0">
                <a:latin typeface="Times New Roman" panose="02020603050405020304" pitchFamily="18" charset="0"/>
                <a:cs typeface="Times New Roman" panose="02020603050405020304" pitchFamily="18" charset="0"/>
              </a:rPr>
              <a:t>Поглибити знання про іменник</a:t>
            </a:r>
            <a:endParaRPr lang="ru-RU" sz="20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5732C87-9C0D-43B0-B242-C6A9A1DCC94B}"/>
              </a:ext>
            </a:extLst>
          </p:cNvPr>
          <p:cNvSpPr txBox="1"/>
          <p:nvPr/>
        </p:nvSpPr>
        <p:spPr>
          <a:xfrm>
            <a:off x="2367597" y="1670511"/>
            <a:ext cx="2771957" cy="1323439"/>
          </a:xfrm>
          <a:prstGeom prst="rect">
            <a:avLst/>
          </a:prstGeom>
          <a:noFill/>
        </p:spPr>
        <p:txBody>
          <a:bodyPr wrap="square" rtlCol="0">
            <a:spAutoFit/>
          </a:bodyPr>
          <a:lstStyle/>
          <a:p>
            <a:pPr algn="ctr"/>
            <a:r>
              <a:rPr lang="uk-UA" sz="2000" b="1" dirty="0">
                <a:latin typeface="Times New Roman" panose="02020603050405020304" pitchFamily="18" charset="0"/>
                <a:cs typeface="Times New Roman" panose="02020603050405020304" pitchFamily="18" charset="0"/>
              </a:rPr>
              <a:t>Дати уявлення про </a:t>
            </a:r>
            <a:r>
              <a:rPr lang="uk-UA" sz="2000" b="1" dirty="0" smtClean="0">
                <a:latin typeface="Times New Roman" panose="02020603050405020304" pitchFamily="18" charset="0"/>
                <a:cs typeface="Times New Roman" panose="02020603050405020304" pitchFamily="18" charset="0"/>
              </a:rPr>
              <a:t>іменники, </a:t>
            </a:r>
            <a:r>
              <a:rPr lang="uk-UA" sz="2000" b="1" dirty="0">
                <a:latin typeface="Times New Roman" panose="02020603050405020304" pitchFamily="18" charset="0"/>
                <a:cs typeface="Times New Roman" panose="02020603050405020304" pitchFamily="18" charset="0"/>
              </a:rPr>
              <a:t>що вживаються тільки в однині чи множині</a:t>
            </a:r>
            <a:endParaRPr lang="ru-RU" sz="2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2F7F768-36B7-4540-BA1F-E4C49E489110}"/>
              </a:ext>
            </a:extLst>
          </p:cNvPr>
          <p:cNvSpPr txBox="1"/>
          <p:nvPr/>
        </p:nvSpPr>
        <p:spPr>
          <a:xfrm>
            <a:off x="2435706" y="3622269"/>
            <a:ext cx="2591765" cy="1323439"/>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Навчити використовувати такі іменники в реченні</a:t>
            </a:r>
            <a:endParaRPr lang="ru-RU" sz="20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29726A2-CFF4-4EF4-81F4-74B122DEC8E8}"/>
              </a:ext>
            </a:extLst>
          </p:cNvPr>
          <p:cNvSpPr txBox="1"/>
          <p:nvPr/>
        </p:nvSpPr>
        <p:spPr>
          <a:xfrm>
            <a:off x="2606847" y="5111206"/>
            <a:ext cx="2532710" cy="1323439"/>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Розвивати усне мовлення, </a:t>
            </a:r>
            <a:r>
              <a:rPr lang="uk-UA" sz="2000" b="1" dirty="0" smtClean="0">
                <a:solidFill>
                  <a:prstClr val="black"/>
                </a:solidFill>
                <a:latin typeface="Times New Roman" panose="02020603050405020304" pitchFamily="18" charset="0"/>
                <a:cs typeface="Times New Roman" panose="02020603050405020304" pitchFamily="18" charset="0"/>
              </a:rPr>
              <a:t>формувати </a:t>
            </a:r>
            <a:r>
              <a:rPr lang="uk-UA" sz="2000" b="1" dirty="0" smtClean="0">
                <a:latin typeface="Times New Roman" panose="02020603050405020304" pitchFamily="18" charset="0"/>
                <a:cs typeface="Times New Roman" panose="02020603050405020304" pitchFamily="18" charset="0"/>
              </a:rPr>
              <a:t>навички </a:t>
            </a:r>
            <a:r>
              <a:rPr lang="uk-UA" sz="2000" b="1" dirty="0">
                <a:latin typeface="Times New Roman" panose="02020603050405020304" pitchFamily="18" charset="0"/>
                <a:cs typeface="Times New Roman" panose="02020603050405020304" pitchFamily="18" charset="0"/>
              </a:rPr>
              <a:t>роботи в </a:t>
            </a:r>
            <a:r>
              <a:rPr lang="uk-UA" sz="2000" b="1" dirty="0" smtClean="0">
                <a:latin typeface="Times New Roman" panose="02020603050405020304" pitchFamily="18" charset="0"/>
                <a:cs typeface="Times New Roman" panose="02020603050405020304" pitchFamily="18" charset="0"/>
              </a:rPr>
              <a:t>парах</a:t>
            </a:r>
            <a:endParaRPr lang="ru-RU" sz="2000" b="1" dirty="0">
              <a:latin typeface="Times New Roman" panose="02020603050405020304" pitchFamily="18" charset="0"/>
              <a:cs typeface="Times New Roman" panose="02020603050405020304" pitchFamily="18" charset="0"/>
            </a:endParaRPr>
          </a:p>
        </p:txBody>
      </p:sp>
      <p:sp>
        <p:nvSpPr>
          <p:cNvPr id="2" name="Выноска: стрелка влево 1">
            <a:extLst>
              <a:ext uri="{FF2B5EF4-FFF2-40B4-BE49-F238E27FC236}">
                <a16:creationId xmlns:a16="http://schemas.microsoft.com/office/drawing/2014/main" id="{4466C0E0-5610-4EAB-8A04-AE10DDA7A28B}"/>
              </a:ext>
            </a:extLst>
          </p:cNvPr>
          <p:cNvSpPr/>
          <p:nvPr/>
        </p:nvSpPr>
        <p:spPr>
          <a:xfrm>
            <a:off x="5249916" y="621991"/>
            <a:ext cx="4574487" cy="4420074"/>
          </a:xfrm>
          <a:prstGeom prst="left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5400" b="1" dirty="0">
                <a:solidFill>
                  <a:schemeClr val="tx1"/>
                </a:solidFill>
                <a:latin typeface="Times New Roman" panose="02020603050405020304" pitchFamily="18" charset="0"/>
                <a:cs typeface="Times New Roman" panose="02020603050405020304" pitchFamily="18" charset="0"/>
              </a:rPr>
              <a:t>Мета уроку</a:t>
            </a:r>
            <a:endParaRPr lang="ru-RU" sz="54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A68CF5C-EA65-4F17-812B-C61C5988E5BD}"/>
              </a:ext>
            </a:extLst>
          </p:cNvPr>
          <p:cNvPicPr>
            <a:picLocks noChangeAspect="1"/>
          </p:cNvPicPr>
          <p:nvPr/>
        </p:nvPicPr>
        <p:blipFill>
          <a:blip r:embed="rId7"/>
          <a:stretch>
            <a:fillRect/>
          </a:stretch>
        </p:blipFill>
        <p:spPr>
          <a:xfrm>
            <a:off x="9424830" y="1966946"/>
            <a:ext cx="2979299" cy="5224725"/>
          </a:xfrm>
          <a:prstGeom prst="rect">
            <a:avLst/>
          </a:prstGeom>
        </p:spPr>
      </p:pic>
    </p:spTree>
    <p:extLst>
      <p:ext uri="{BB962C8B-B14F-4D97-AF65-F5344CB8AC3E}">
        <p14:creationId xmlns:p14="http://schemas.microsoft.com/office/powerpoint/2010/main" val="63984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CB025FA-FFB0-48FB-8D8E-B19881F60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9156" y="2012680"/>
            <a:ext cx="3057979" cy="4101499"/>
          </a:xfrm>
          <a:prstGeom prst="rect">
            <a:avLst/>
          </a:prstGeom>
        </p:spPr>
      </p:pic>
      <p:sp>
        <p:nvSpPr>
          <p:cNvPr id="6" name="TextBox 5">
            <a:extLst>
              <a:ext uri="{FF2B5EF4-FFF2-40B4-BE49-F238E27FC236}">
                <a16:creationId xmlns:a16="http://schemas.microsoft.com/office/drawing/2014/main" id="{CADD481A-5725-4D59-BA52-339FC59D1032}"/>
              </a:ext>
            </a:extLst>
          </p:cNvPr>
          <p:cNvSpPr txBox="1"/>
          <p:nvPr/>
        </p:nvSpPr>
        <p:spPr>
          <a:xfrm>
            <a:off x="2399559" y="1078617"/>
            <a:ext cx="6905296" cy="3447098"/>
          </a:xfrm>
          <a:prstGeom prst="rect">
            <a:avLst/>
          </a:prstGeom>
          <a:noFill/>
        </p:spPr>
        <p:txBody>
          <a:bodyPr wrap="square" rtlCol="0">
            <a:spAutoFit/>
          </a:bodyPr>
          <a:lstStyle/>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Продзвенів уже дзвінок</a:t>
            </a:r>
          </a:p>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Починається урок.</a:t>
            </a:r>
          </a:p>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Дзвоник всім нам дав наказ</a:t>
            </a:r>
          </a:p>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До роботи швидше клас</a:t>
            </a:r>
          </a:p>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Попрацюємо старанно,</a:t>
            </a:r>
          </a:p>
          <a:p>
            <a:pPr marL="449580" algn="ctr">
              <a:spcBef>
                <a:spcPts val="600"/>
              </a:spcBef>
              <a:spcAft>
                <a:spcPts val="600"/>
              </a:spcAft>
            </a:pPr>
            <a:r>
              <a:rPr lang="uk-UA" sz="2800" b="0" i="0" dirty="0">
                <a:solidFill>
                  <a:srgbClr val="002060"/>
                </a:solidFill>
                <a:effectLst/>
                <a:latin typeface="Times New Roman" panose="02020603050405020304" pitchFamily="18" charset="0"/>
                <a:cs typeface="Times New Roman" panose="02020603050405020304" pitchFamily="18" charset="0"/>
              </a:rPr>
              <a:t>Щоб урок пройшов немарно.</a:t>
            </a:r>
          </a:p>
        </p:txBody>
      </p:sp>
      <p:pic>
        <p:nvPicPr>
          <p:cNvPr id="8" name="Рисунок 7">
            <a:extLst>
              <a:ext uri="{FF2B5EF4-FFF2-40B4-BE49-F238E27FC236}">
                <a16:creationId xmlns:a16="http://schemas.microsoft.com/office/drawing/2014/main" id="{CB10B76E-FE62-4B8A-AF18-DFC9448DC935}"/>
              </a:ext>
            </a:extLst>
          </p:cNvPr>
          <p:cNvPicPr>
            <a:picLocks noChangeAspect="1"/>
          </p:cNvPicPr>
          <p:nvPr/>
        </p:nvPicPr>
        <p:blipFill rotWithShape="1">
          <a:blip r:embed="rId3">
            <a:extLst>
              <a:ext uri="{28A0092B-C50C-407E-A947-70E740481C1C}">
                <a14:useLocalDpi xmlns:a14="http://schemas.microsoft.com/office/drawing/2010/main" val="0"/>
              </a:ext>
            </a:extLst>
          </a:blip>
          <a:srcRect l="50586" t="-2299" r="-2158" b="52299"/>
          <a:stretch/>
        </p:blipFill>
        <p:spPr>
          <a:xfrm>
            <a:off x="7708278" y="634430"/>
            <a:ext cx="4483721" cy="3429000"/>
          </a:xfrm>
          <a:prstGeom prst="rect">
            <a:avLst/>
          </a:prstGeom>
        </p:spPr>
      </p:pic>
      <p:sp>
        <p:nvSpPr>
          <p:cNvPr id="9" name="TextBox 8">
            <a:extLst>
              <a:ext uri="{FF2B5EF4-FFF2-40B4-BE49-F238E27FC236}">
                <a16:creationId xmlns:a16="http://schemas.microsoft.com/office/drawing/2014/main" id="{ED4739FB-991C-4261-B919-F0DC30E19ADF}"/>
              </a:ext>
            </a:extLst>
          </p:cNvPr>
          <p:cNvSpPr txBox="1"/>
          <p:nvPr/>
        </p:nvSpPr>
        <p:spPr>
          <a:xfrm>
            <a:off x="8282151" y="1414185"/>
            <a:ext cx="1734207" cy="707886"/>
          </a:xfrm>
          <a:prstGeom prst="rect">
            <a:avLst/>
          </a:prstGeom>
          <a:noFill/>
        </p:spPr>
        <p:txBody>
          <a:bodyPr wrap="square" rtlCol="0">
            <a:spAutoFit/>
          </a:bodyPr>
          <a:lstStyle/>
          <a:p>
            <a:pPr algn="ctr"/>
            <a:r>
              <a:rPr lang="uk-UA" sz="2000" b="1" dirty="0">
                <a:solidFill>
                  <a:schemeClr val="bg1"/>
                </a:solidFill>
                <a:latin typeface="Times New Roman" panose="02020603050405020304" pitchFamily="18" charset="0"/>
                <a:cs typeface="Times New Roman" panose="02020603050405020304" pitchFamily="18" charset="0"/>
              </a:rPr>
              <a:t>Українська </a:t>
            </a:r>
          </a:p>
          <a:p>
            <a:pPr algn="ctr"/>
            <a:r>
              <a:rPr lang="uk-UA" sz="2000" b="1" dirty="0">
                <a:solidFill>
                  <a:schemeClr val="bg1"/>
                </a:solidFill>
                <a:latin typeface="Times New Roman" panose="02020603050405020304" pitchFamily="18" charset="0"/>
                <a:cs typeface="Times New Roman" panose="02020603050405020304" pitchFamily="18" charset="0"/>
              </a:rPr>
              <a:t>мова</a:t>
            </a:r>
            <a:endParaRPr lang="ru-RU" sz="20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49CF656-85AE-4541-99BD-5D9807B8B355}"/>
              </a:ext>
            </a:extLst>
          </p:cNvPr>
          <p:cNvSpPr txBox="1"/>
          <p:nvPr/>
        </p:nvSpPr>
        <p:spPr>
          <a:xfrm>
            <a:off x="10736317" y="2522483"/>
            <a:ext cx="388618" cy="830997"/>
          </a:xfrm>
          <a:prstGeom prst="rect">
            <a:avLst/>
          </a:prstGeom>
          <a:noFill/>
        </p:spPr>
        <p:txBody>
          <a:bodyPr wrap="square" rtlCol="0">
            <a:spAutoFit/>
          </a:bodyPr>
          <a:lstStyle/>
          <a:p>
            <a:pPr algn="ctr"/>
            <a:r>
              <a:rPr lang="uk-UA" sz="4800" dirty="0">
                <a:solidFill>
                  <a:srgbClr val="FF0000"/>
                </a:solidFill>
                <a:latin typeface="Times New Roman" panose="02020603050405020304" pitchFamily="18" charset="0"/>
                <a:cs typeface="Times New Roman" panose="02020603050405020304" pitchFamily="18" charset="0"/>
              </a:rPr>
              <a:t>6</a:t>
            </a:r>
            <a:endParaRPr lang="ru-RU" sz="4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C1467DC-F16B-40E6-920B-E2F75DDA62CD}"/>
              </a:ext>
            </a:extLst>
          </p:cNvPr>
          <p:cNvSpPr txBox="1"/>
          <p:nvPr/>
        </p:nvSpPr>
        <p:spPr>
          <a:xfrm>
            <a:off x="11316348" y="2676371"/>
            <a:ext cx="626166" cy="523220"/>
          </a:xfrm>
          <a:prstGeom prst="rect">
            <a:avLst/>
          </a:prstGeom>
          <a:noFill/>
        </p:spPr>
        <p:txBody>
          <a:bodyPr wrap="square" rtlCol="0">
            <a:spAutoFit/>
          </a:bodyPr>
          <a:lstStyle/>
          <a:p>
            <a:r>
              <a:rPr lang="uk-UA" sz="2800" b="1" dirty="0">
                <a:solidFill>
                  <a:srgbClr val="FF0000"/>
                </a:solidFill>
                <a:latin typeface="Times New Roman" panose="02020603050405020304" pitchFamily="18" charset="0"/>
                <a:cs typeface="Times New Roman" panose="02020603050405020304" pitchFamily="18" charset="0"/>
              </a:rPr>
              <a:t>кл</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532D71C-0A33-4F0D-AD4A-D6C5517A9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804" y="4534231"/>
            <a:ext cx="3264492" cy="2049053"/>
          </a:xfrm>
          <a:prstGeom prst="rect">
            <a:avLst/>
          </a:prstGeom>
        </p:spPr>
      </p:pic>
      <p:pic>
        <p:nvPicPr>
          <p:cNvPr id="4" name="Рисунок 3">
            <a:extLst>
              <a:ext uri="{FF2B5EF4-FFF2-40B4-BE49-F238E27FC236}">
                <a16:creationId xmlns:a16="http://schemas.microsoft.com/office/drawing/2014/main" id="{9219B6E0-68C5-4199-A0CE-853C1118B21C}"/>
              </a:ext>
            </a:extLst>
          </p:cNvPr>
          <p:cNvPicPr>
            <a:picLocks noChangeAspect="1"/>
          </p:cNvPicPr>
          <p:nvPr/>
        </p:nvPicPr>
        <p:blipFill>
          <a:blip r:embed="rId5"/>
          <a:stretch>
            <a:fillRect/>
          </a:stretch>
        </p:blipFill>
        <p:spPr>
          <a:xfrm>
            <a:off x="117897" y="45574"/>
            <a:ext cx="5364945" cy="1688738"/>
          </a:xfrm>
          <a:prstGeom prst="rect">
            <a:avLst/>
          </a:prstGeom>
        </p:spPr>
      </p:pic>
      <p:sp>
        <p:nvSpPr>
          <p:cNvPr id="7" name="TextBox 6">
            <a:extLst>
              <a:ext uri="{FF2B5EF4-FFF2-40B4-BE49-F238E27FC236}">
                <a16:creationId xmlns:a16="http://schemas.microsoft.com/office/drawing/2014/main" id="{D2B7B3DD-D96D-4E49-BB99-41BC77268F0D}"/>
              </a:ext>
            </a:extLst>
          </p:cNvPr>
          <p:cNvSpPr txBox="1"/>
          <p:nvPr/>
        </p:nvSpPr>
        <p:spPr>
          <a:xfrm>
            <a:off x="1137221" y="182057"/>
            <a:ext cx="3326296" cy="707886"/>
          </a:xfrm>
          <a:prstGeom prst="rect">
            <a:avLst/>
          </a:prstGeom>
          <a:noFill/>
        </p:spPr>
        <p:txBody>
          <a:bodyPr wrap="square" rtlCol="0">
            <a:spAutoFit/>
          </a:bodyPr>
          <a:lstStyle/>
          <a:p>
            <a:pPr algn="ctr"/>
            <a:r>
              <a:rPr lang="uk-UA" sz="2000" b="1" dirty="0">
                <a:latin typeface="Times New Roman" panose="02020603050405020304" pitchFamily="18" charset="0"/>
                <a:cs typeface="Times New Roman" panose="02020603050405020304" pitchFamily="18" charset="0"/>
              </a:rPr>
              <a:t>Організація навчальної діяльності учнів</a:t>
            </a:r>
          </a:p>
        </p:txBody>
      </p:sp>
    </p:spTree>
    <p:extLst>
      <p:ext uri="{BB962C8B-B14F-4D97-AF65-F5344CB8AC3E}">
        <p14:creationId xmlns:p14="http://schemas.microsoft.com/office/powerpoint/2010/main" val="121664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8DB0DB3-FB7F-4291-BA8B-B4F804D67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1" y="339188"/>
            <a:ext cx="6934200" cy="6858000"/>
          </a:xfrm>
          <a:prstGeom prst="rect">
            <a:avLst/>
          </a:prstGeom>
        </p:spPr>
      </p:pic>
      <p:sp>
        <p:nvSpPr>
          <p:cNvPr id="6" name="TextBox 5">
            <a:extLst>
              <a:ext uri="{FF2B5EF4-FFF2-40B4-BE49-F238E27FC236}">
                <a16:creationId xmlns:a16="http://schemas.microsoft.com/office/drawing/2014/main" id="{BE9D4B9B-1275-48D2-9D7F-A5CE6EDAF5B9}"/>
              </a:ext>
            </a:extLst>
          </p:cNvPr>
          <p:cNvSpPr txBox="1"/>
          <p:nvPr/>
        </p:nvSpPr>
        <p:spPr>
          <a:xfrm>
            <a:off x="1456603" y="1968559"/>
            <a:ext cx="4603531" cy="3539430"/>
          </a:xfrm>
          <a:prstGeom prst="rect">
            <a:avLst/>
          </a:prstGeom>
          <a:noFill/>
        </p:spPr>
        <p:txBody>
          <a:bodyPr wrap="square" rtlCol="0">
            <a:spAutoFit/>
          </a:bodyPr>
          <a:lstStyle/>
          <a:p>
            <a:pPr algn="ctr"/>
            <a:endParaRPr lang="uk-UA" sz="2800" b="1" dirty="0" smtClean="0">
              <a:solidFill>
                <a:schemeClr val="accent6">
                  <a:lumMod val="50000"/>
                </a:schemeClr>
              </a:solidFill>
              <a:latin typeface="Times New Roman" panose="02020603050405020304" pitchFamily="18" charset="0"/>
              <a:cs typeface="Times New Roman" panose="02020603050405020304" pitchFamily="18" charset="0"/>
            </a:endParaRPr>
          </a:p>
          <a:p>
            <a:pPr algn="ctr"/>
            <a:r>
              <a:rPr lang="uk-UA" sz="2800" b="1" dirty="0" smtClean="0">
                <a:solidFill>
                  <a:schemeClr val="accent6">
                    <a:lumMod val="50000"/>
                  </a:schemeClr>
                </a:solidFill>
                <a:latin typeface="Times New Roman" panose="02020603050405020304" pitchFamily="18" charset="0"/>
                <a:cs typeface="Times New Roman" panose="02020603050405020304" pitchFamily="18" charset="0"/>
              </a:rPr>
              <a:t>Перемагай </a:t>
            </a:r>
            <a:r>
              <a:rPr lang="uk-UA" sz="2800" b="1" dirty="0">
                <a:solidFill>
                  <a:schemeClr val="accent6">
                    <a:lumMod val="50000"/>
                  </a:schemeClr>
                </a:solidFill>
                <a:latin typeface="Times New Roman" panose="02020603050405020304" pitchFamily="18" charset="0"/>
                <a:cs typeface="Times New Roman" panose="02020603050405020304" pitchFamily="18" charset="0"/>
              </a:rPr>
              <a:t>лютість любов’ю.</a:t>
            </a:r>
          </a:p>
          <a:p>
            <a:pPr algn="ctr"/>
            <a:r>
              <a:rPr lang="uk-UA" sz="2800" b="1" dirty="0">
                <a:solidFill>
                  <a:schemeClr val="accent6">
                    <a:lumMod val="50000"/>
                  </a:schemeClr>
                </a:solidFill>
                <a:latin typeface="Times New Roman" panose="02020603050405020304" pitchFamily="18" charset="0"/>
                <a:cs typeface="Times New Roman" panose="02020603050405020304" pitchFamily="18" charset="0"/>
              </a:rPr>
              <a:t>Відповідай добром на зло.</a:t>
            </a:r>
          </a:p>
          <a:p>
            <a:pPr algn="ctr"/>
            <a:r>
              <a:rPr lang="uk-UA" sz="2800" b="1" dirty="0">
                <a:solidFill>
                  <a:schemeClr val="accent6">
                    <a:lumMod val="50000"/>
                  </a:schemeClr>
                </a:solidFill>
                <a:latin typeface="Times New Roman" panose="02020603050405020304" pitchFamily="18" charset="0"/>
                <a:cs typeface="Times New Roman" panose="02020603050405020304" pitchFamily="18" charset="0"/>
              </a:rPr>
              <a:t>Скупість перемагай щедрістю.</a:t>
            </a:r>
          </a:p>
          <a:p>
            <a:pPr algn="ctr"/>
            <a:r>
              <a:rPr lang="uk-UA" sz="2800" dirty="0" smtClean="0">
                <a:latin typeface="Times New Roman" panose="02020603050405020304" pitchFamily="18" charset="0"/>
                <a:cs typeface="Times New Roman" panose="02020603050405020304" pitchFamily="18" charset="0"/>
              </a:rPr>
              <a:t> </a:t>
            </a:r>
            <a:endParaRPr lang="uk-UA" sz="2800" dirty="0">
              <a:latin typeface="Times New Roman" panose="02020603050405020304" pitchFamily="18" charset="0"/>
              <a:cs typeface="Times New Roman" panose="02020603050405020304" pitchFamily="18" charset="0"/>
            </a:endParaRPr>
          </a:p>
          <a:p>
            <a:pPr algn="ctr"/>
            <a:endParaRPr lang="uk-UA" sz="28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6083E056-3043-421F-8874-0DCF750BF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16416" y="624572"/>
            <a:ext cx="2398471" cy="4017613"/>
          </a:xfrm>
          <a:prstGeom prst="rect">
            <a:avLst/>
          </a:prstGeom>
        </p:spPr>
      </p:pic>
      <p:sp>
        <p:nvSpPr>
          <p:cNvPr id="9" name="TextBox 8">
            <a:extLst>
              <a:ext uri="{FF2B5EF4-FFF2-40B4-BE49-F238E27FC236}">
                <a16:creationId xmlns:a16="http://schemas.microsoft.com/office/drawing/2014/main" id="{F5EFD28A-C15C-427B-8C9A-9424A2BD28C3}"/>
              </a:ext>
            </a:extLst>
          </p:cNvPr>
          <p:cNvSpPr txBox="1"/>
          <p:nvPr/>
        </p:nvSpPr>
        <p:spPr>
          <a:xfrm>
            <a:off x="7998884" y="2633378"/>
            <a:ext cx="4051738" cy="3236784"/>
          </a:xfrm>
          <a:prstGeom prst="rect">
            <a:avLst/>
          </a:prstGeom>
          <a:noFill/>
        </p:spPr>
        <p:txBody>
          <a:bodyPr wrap="square" rtlCol="0">
            <a:spAutoFit/>
          </a:bodyPr>
          <a:lstStyle/>
          <a:p>
            <a:pPr marL="346583" marR="0" algn="ctr">
              <a:spcBef>
                <a:spcPts val="0"/>
              </a:spcBef>
              <a:spcAft>
                <a:spcPts val="1000"/>
              </a:spcAft>
            </a:pPr>
            <a:r>
              <a:rPr lang="uk-UA" sz="2800" b="0" i="0" dirty="0">
                <a:solidFill>
                  <a:srgbClr val="333333"/>
                </a:solidFill>
                <a:effectLst/>
                <a:latin typeface="Times New Roman" panose="02020603050405020304" pitchFamily="18" charset="0"/>
                <a:cs typeface="Times New Roman" panose="02020603050405020304" pitchFamily="18" charset="0"/>
              </a:rPr>
              <a:t>Виписати з епіграфу слова, які вказують на предмети, відповідають на питання </a:t>
            </a:r>
            <a:r>
              <a:rPr lang="uk-UA" sz="2800" b="1" i="0" dirty="0">
                <a:solidFill>
                  <a:srgbClr val="333333"/>
                </a:solidFill>
                <a:effectLst/>
                <a:latin typeface="Times New Roman" panose="02020603050405020304" pitchFamily="18" charset="0"/>
                <a:cs typeface="Times New Roman" panose="02020603050405020304" pitchFamily="18" charset="0"/>
              </a:rPr>
              <a:t>хто? що?.</a:t>
            </a:r>
            <a:r>
              <a:rPr lang="uk-UA" sz="2800" b="0" i="0" dirty="0">
                <a:solidFill>
                  <a:srgbClr val="333333"/>
                </a:solidFill>
                <a:effectLst/>
                <a:latin typeface="Times New Roman" panose="02020603050405020304" pitchFamily="18" charset="0"/>
                <a:cs typeface="Times New Roman" panose="02020603050405020304" pitchFamily="18" charset="0"/>
              </a:rPr>
              <a:t> </a:t>
            </a:r>
          </a:p>
          <a:p>
            <a:pPr marL="346583" marR="0" algn="ctr">
              <a:spcBef>
                <a:spcPts val="0"/>
              </a:spcBef>
              <a:spcAft>
                <a:spcPts val="1000"/>
              </a:spcAft>
            </a:pPr>
            <a:r>
              <a:rPr lang="uk-UA" sz="2800" b="1" i="0" dirty="0">
                <a:solidFill>
                  <a:srgbClr val="333333"/>
                </a:solidFill>
                <a:effectLst/>
                <a:latin typeface="Times New Roman" panose="02020603050405020304" pitchFamily="18" charset="0"/>
                <a:cs typeface="Times New Roman" panose="02020603050405020304" pitchFamily="18" charset="0"/>
              </a:rPr>
              <a:t>Як ми називаємо таку частину мови?</a:t>
            </a:r>
          </a:p>
        </p:txBody>
      </p:sp>
    </p:spTree>
    <p:extLst>
      <p:ext uri="{BB962C8B-B14F-4D97-AF65-F5344CB8AC3E}">
        <p14:creationId xmlns:p14="http://schemas.microsoft.com/office/powerpoint/2010/main" val="143724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9AC138C-5C77-48A1-8185-31FD934E0877}"/>
              </a:ext>
            </a:extLst>
          </p:cNvPr>
          <p:cNvPicPr>
            <a:picLocks noChangeAspect="1"/>
          </p:cNvPicPr>
          <p:nvPr/>
        </p:nvPicPr>
        <p:blipFill>
          <a:blip r:embed="rId2"/>
          <a:stretch>
            <a:fillRect/>
          </a:stretch>
        </p:blipFill>
        <p:spPr>
          <a:xfrm>
            <a:off x="596348" y="429981"/>
            <a:ext cx="5364945" cy="1688738"/>
          </a:xfrm>
          <a:prstGeom prst="rect">
            <a:avLst/>
          </a:prstGeom>
        </p:spPr>
      </p:pic>
      <p:sp>
        <p:nvSpPr>
          <p:cNvPr id="7" name="TextBox 6">
            <a:extLst>
              <a:ext uri="{FF2B5EF4-FFF2-40B4-BE49-F238E27FC236}">
                <a16:creationId xmlns:a16="http://schemas.microsoft.com/office/drawing/2014/main" id="{CDB5BA44-1924-47B7-9D55-7062572CD8A7}"/>
              </a:ext>
            </a:extLst>
          </p:cNvPr>
          <p:cNvSpPr txBox="1"/>
          <p:nvPr/>
        </p:nvSpPr>
        <p:spPr>
          <a:xfrm>
            <a:off x="1265583" y="564875"/>
            <a:ext cx="3564835" cy="707886"/>
          </a:xfrm>
          <a:prstGeom prst="rect">
            <a:avLst/>
          </a:prstGeom>
          <a:noFill/>
        </p:spPr>
        <p:txBody>
          <a:bodyPr wrap="square" rtlCol="0">
            <a:spAutoFit/>
          </a:bodyPr>
          <a:lstStyle/>
          <a:p>
            <a:pPr algn="ctr"/>
            <a:r>
              <a:rPr lang="uk-UA" sz="2000" b="1" dirty="0">
                <a:latin typeface="Times New Roman" panose="02020603050405020304" pitchFamily="18" charset="0"/>
                <a:cs typeface="Times New Roman" panose="02020603050405020304" pitchFamily="18" charset="0"/>
              </a:rPr>
              <a:t>Перевірка домашнього завдання</a:t>
            </a:r>
          </a:p>
        </p:txBody>
      </p:sp>
      <p:sp>
        <p:nvSpPr>
          <p:cNvPr id="9" name="TextBox 8">
            <a:extLst>
              <a:ext uri="{FF2B5EF4-FFF2-40B4-BE49-F238E27FC236}">
                <a16:creationId xmlns:a16="http://schemas.microsoft.com/office/drawing/2014/main" id="{AD2FD5B1-7446-406C-8F87-C78BDD7A3F83}"/>
              </a:ext>
            </a:extLst>
          </p:cNvPr>
          <p:cNvSpPr txBox="1"/>
          <p:nvPr/>
        </p:nvSpPr>
        <p:spPr>
          <a:xfrm>
            <a:off x="5499652" y="1272761"/>
            <a:ext cx="6096000" cy="4832092"/>
          </a:xfrm>
          <a:prstGeom prst="rect">
            <a:avLst/>
          </a:prstGeom>
          <a:noFill/>
        </p:spPr>
        <p:txBody>
          <a:bodyPr wrap="square">
            <a:spAutoFit/>
          </a:bodyPr>
          <a:lstStyle/>
          <a:p>
            <a:r>
              <a:rPr lang="uk-UA" sz="2800" dirty="0">
                <a:latin typeface="Times New Roman" panose="02020603050405020304" pitchFamily="18" charset="0"/>
                <a:cs typeface="Times New Roman" panose="02020603050405020304" pitchFamily="18" charset="0"/>
              </a:rPr>
              <a:t>-Яка частина мови називається іменником?</a:t>
            </a:r>
          </a:p>
          <a:p>
            <a:r>
              <a:rPr lang="uk-UA" sz="2800" dirty="0">
                <a:latin typeface="Times New Roman" panose="02020603050405020304" pitchFamily="18" charset="0"/>
                <a:cs typeface="Times New Roman" panose="02020603050405020304" pitchFamily="18" charset="0"/>
              </a:rPr>
              <a:t>- Назвіть морфологічні ознаки іменника, синтаксичну роль.</a:t>
            </a:r>
          </a:p>
          <a:p>
            <a:r>
              <a:rPr lang="uk-UA" sz="2800" dirty="0">
                <a:latin typeface="Times New Roman" panose="02020603050405020304" pitchFamily="18" charset="0"/>
                <a:cs typeface="Times New Roman" panose="02020603050405020304" pitchFamily="18" charset="0"/>
              </a:rPr>
              <a:t>- Які іменники належать до назв істот?</a:t>
            </a:r>
          </a:p>
          <a:p>
            <a:r>
              <a:rPr lang="uk-UA" sz="2800" dirty="0">
                <a:latin typeface="Times New Roman" panose="02020603050405020304" pitchFamily="18" charset="0"/>
                <a:cs typeface="Times New Roman" panose="02020603050405020304" pitchFamily="18" charset="0"/>
              </a:rPr>
              <a:t>- Які іменники належать до назв неістот?</a:t>
            </a:r>
          </a:p>
          <a:p>
            <a:r>
              <a:rPr lang="uk-UA" sz="2800" dirty="0">
                <a:latin typeface="Times New Roman" panose="02020603050405020304" pitchFamily="18" charset="0"/>
                <a:cs typeface="Times New Roman" panose="02020603050405020304" pitchFamily="18" charset="0"/>
              </a:rPr>
              <a:t>- Які іменники належать до власних назв?</a:t>
            </a:r>
          </a:p>
          <a:p>
            <a:r>
              <a:rPr lang="uk-UA" sz="2800" dirty="0">
                <a:latin typeface="Times New Roman" panose="02020603050405020304" pitchFamily="18" charset="0"/>
                <a:cs typeface="Times New Roman" panose="02020603050405020304" pitchFamily="18" charset="0"/>
              </a:rPr>
              <a:t>- Коли власні назви беремо в лапки?</a:t>
            </a:r>
          </a:p>
          <a:p>
            <a:r>
              <a:rPr lang="uk-UA" sz="2800" dirty="0">
                <a:latin typeface="Times New Roman" panose="02020603050405020304" pitchFamily="18" charset="0"/>
                <a:cs typeface="Times New Roman" panose="02020603050405020304" pitchFamily="18" charset="0"/>
              </a:rPr>
              <a:t>- Який рід властивий іменнику?</a:t>
            </a:r>
          </a:p>
        </p:txBody>
      </p:sp>
      <p:sp>
        <p:nvSpPr>
          <p:cNvPr id="10" name="TextBox 9">
            <a:extLst>
              <a:ext uri="{FF2B5EF4-FFF2-40B4-BE49-F238E27FC236}">
                <a16:creationId xmlns:a16="http://schemas.microsoft.com/office/drawing/2014/main" id="{F4AB116C-5775-4DF0-84FA-76BD91FD28C7}"/>
              </a:ext>
            </a:extLst>
          </p:cNvPr>
          <p:cNvSpPr txBox="1"/>
          <p:nvPr/>
        </p:nvSpPr>
        <p:spPr>
          <a:xfrm>
            <a:off x="6096000" y="429981"/>
            <a:ext cx="4479235" cy="646331"/>
          </a:xfrm>
          <a:prstGeom prst="rect">
            <a:avLst/>
          </a:prstGeom>
          <a:noFill/>
        </p:spPr>
        <p:txBody>
          <a:bodyPr wrap="square" rtlCol="0">
            <a:spAutoFit/>
          </a:bodyPr>
          <a:lstStyle/>
          <a:p>
            <a:r>
              <a:rPr lang="ru-RU" sz="3600" b="1" i="0" dirty="0">
                <a:solidFill>
                  <a:srgbClr val="000000"/>
                </a:solidFill>
                <a:effectLst/>
                <a:latin typeface="Times New Roman" panose="02020603050405020304" pitchFamily="18" charset="0"/>
                <a:cs typeface="Times New Roman" panose="02020603050405020304" pitchFamily="18" charset="0"/>
              </a:rPr>
              <a:t>Метод «</a:t>
            </a:r>
            <a:r>
              <a:rPr lang="uk-UA" sz="3600" b="1" i="0" dirty="0">
                <a:solidFill>
                  <a:srgbClr val="000000"/>
                </a:solidFill>
                <a:effectLst/>
                <a:latin typeface="Times New Roman" panose="02020603050405020304" pitchFamily="18" charset="0"/>
                <a:cs typeface="Times New Roman" panose="02020603050405020304" pitchFamily="18" charset="0"/>
              </a:rPr>
              <a:t>Мікрофон</a:t>
            </a:r>
            <a:r>
              <a:rPr lang="ru-RU" sz="3600" b="1" i="0" dirty="0">
                <a:solidFill>
                  <a:srgbClr val="000000"/>
                </a:solidFill>
                <a:effectLst/>
                <a:latin typeface="Times New Roman" panose="02020603050405020304" pitchFamily="18" charset="0"/>
                <a:cs typeface="Times New Roman" panose="02020603050405020304" pitchFamily="18" charset="0"/>
              </a:rPr>
              <a:t>»</a:t>
            </a:r>
            <a:endParaRPr lang="ru-RU" sz="3600"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4A9CD0DE-195A-4E6A-8F5B-CBF2D8BB8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82" y="610152"/>
            <a:ext cx="5494701" cy="5494701"/>
          </a:xfrm>
          <a:prstGeom prst="rect">
            <a:avLst/>
          </a:prstGeom>
        </p:spPr>
      </p:pic>
      <p:pic>
        <p:nvPicPr>
          <p:cNvPr id="2" name="Рисунок 1">
            <a:extLst>
              <a:ext uri="{FF2B5EF4-FFF2-40B4-BE49-F238E27FC236}">
                <a16:creationId xmlns:a16="http://schemas.microsoft.com/office/drawing/2014/main" id="{86F2F713-1EDD-4AE5-A031-DED68FEB2205}"/>
              </a:ext>
            </a:extLst>
          </p:cNvPr>
          <p:cNvPicPr>
            <a:picLocks noChangeAspect="1"/>
          </p:cNvPicPr>
          <p:nvPr/>
        </p:nvPicPr>
        <p:blipFill>
          <a:blip r:embed="rId4"/>
          <a:stretch>
            <a:fillRect/>
          </a:stretch>
        </p:blipFill>
        <p:spPr>
          <a:xfrm>
            <a:off x="-58845" y="5565913"/>
            <a:ext cx="4511575" cy="1292087"/>
          </a:xfrm>
          <a:prstGeom prst="rect">
            <a:avLst/>
          </a:prstGeom>
        </p:spPr>
      </p:pic>
    </p:spTree>
    <p:extLst>
      <p:ext uri="{BB962C8B-B14F-4D97-AF65-F5344CB8AC3E}">
        <p14:creationId xmlns:p14="http://schemas.microsoft.com/office/powerpoint/2010/main" val="400098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A2DF3E8-6C35-412B-AA8E-B453A3FF6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06352" y="-2913558"/>
            <a:ext cx="3750364" cy="11012557"/>
          </a:xfrm>
          <a:prstGeom prst="rect">
            <a:avLst/>
          </a:prstGeom>
        </p:spPr>
      </p:pic>
      <p:sp>
        <p:nvSpPr>
          <p:cNvPr id="6" name="TextBox 5">
            <a:extLst>
              <a:ext uri="{FF2B5EF4-FFF2-40B4-BE49-F238E27FC236}">
                <a16:creationId xmlns:a16="http://schemas.microsoft.com/office/drawing/2014/main" id="{5FD8F58F-B8F5-43BC-B766-503887F4CEAA}"/>
              </a:ext>
            </a:extLst>
          </p:cNvPr>
          <p:cNvSpPr txBox="1"/>
          <p:nvPr/>
        </p:nvSpPr>
        <p:spPr>
          <a:xfrm>
            <a:off x="1459396" y="291595"/>
            <a:ext cx="3580294" cy="523220"/>
          </a:xfrm>
          <a:prstGeom prst="rect">
            <a:avLst/>
          </a:prstGeom>
          <a:noFill/>
        </p:spPr>
        <p:txBody>
          <a:bodyPr wrap="square" rtlCol="0">
            <a:spAutoFit/>
          </a:bodyPr>
          <a:lstStyle/>
          <a:p>
            <a:pPr algn="ctr"/>
            <a:r>
              <a:rPr lang="uk-UA" sz="2800" b="1" dirty="0">
                <a:solidFill>
                  <a:srgbClr val="FF0000"/>
                </a:solidFill>
                <a:latin typeface="Times New Roman" panose="02020603050405020304" pitchFamily="18" charset="0"/>
                <a:cs typeface="Times New Roman" panose="02020603050405020304" pitchFamily="18" charset="0"/>
              </a:rPr>
              <a:t>Вправа з ключем</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5C434BA-858E-4E50-9BD5-C131B47B1A41}"/>
              </a:ext>
            </a:extLst>
          </p:cNvPr>
          <p:cNvSpPr txBox="1"/>
          <p:nvPr/>
        </p:nvSpPr>
        <p:spPr>
          <a:xfrm>
            <a:off x="1097722" y="750712"/>
            <a:ext cx="93052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Записати подані слова в три стовпчика: спільний, чоловічий та жіночий рід.</a:t>
            </a:r>
          </a:p>
        </p:txBody>
      </p:sp>
      <p:graphicFrame>
        <p:nvGraphicFramePr>
          <p:cNvPr id="9" name="Таблица 9">
            <a:extLst>
              <a:ext uri="{FF2B5EF4-FFF2-40B4-BE49-F238E27FC236}">
                <a16:creationId xmlns:a16="http://schemas.microsoft.com/office/drawing/2014/main" id="{A09C44F6-3BFD-4A18-8D12-8B7BDAA60BF2}"/>
              </a:ext>
            </a:extLst>
          </p:cNvPr>
          <p:cNvGraphicFramePr>
            <a:graphicFrameLocks noGrp="1"/>
          </p:cNvGraphicFramePr>
          <p:nvPr>
            <p:extLst>
              <p:ext uri="{D42A27DB-BD31-4B8C-83A1-F6EECF244321}">
                <p14:modId xmlns:p14="http://schemas.microsoft.com/office/powerpoint/2010/main" val="1066203671"/>
              </p:ext>
            </p:extLst>
          </p:nvPr>
        </p:nvGraphicFramePr>
        <p:xfrm>
          <a:off x="2047461" y="1608128"/>
          <a:ext cx="7907132" cy="731520"/>
        </p:xfrm>
        <a:graphic>
          <a:graphicData uri="http://schemas.openxmlformats.org/drawingml/2006/table">
            <a:tbl>
              <a:tblPr firstRow="1" bandRow="1">
                <a:tableStyleId>{5C22544A-7EE6-4342-B048-85BDC9FD1C3A}</a:tableStyleId>
              </a:tblPr>
              <a:tblGrid>
                <a:gridCol w="2488466">
                  <a:extLst>
                    <a:ext uri="{9D8B030D-6E8A-4147-A177-3AD203B41FA5}">
                      <a16:colId xmlns:a16="http://schemas.microsoft.com/office/drawing/2014/main" val="3440595942"/>
                    </a:ext>
                  </a:extLst>
                </a:gridCol>
                <a:gridCol w="2709333">
                  <a:extLst>
                    <a:ext uri="{9D8B030D-6E8A-4147-A177-3AD203B41FA5}">
                      <a16:colId xmlns:a16="http://schemas.microsoft.com/office/drawing/2014/main" val="63341517"/>
                    </a:ext>
                  </a:extLst>
                </a:gridCol>
                <a:gridCol w="2709333">
                  <a:extLst>
                    <a:ext uri="{9D8B030D-6E8A-4147-A177-3AD203B41FA5}">
                      <a16:colId xmlns:a16="http://schemas.microsoft.com/office/drawing/2014/main" val="341545126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Спільний</a:t>
                      </a:r>
                      <a:endParaRPr kumimoji="0" lang="ru-RU" sz="1800" b="1" i="0" u="none" strike="noStrike" kern="1200" cap="none" spc="0" normalizeH="0" baseline="0" noProof="0" dirty="0">
                        <a:ln>
                          <a:noFill/>
                        </a:ln>
                        <a:solidFill>
                          <a:prstClr val="white"/>
                        </a:solidFill>
                        <a:effectLst/>
                        <a:uLnTx/>
                        <a:uFillTx/>
                        <a:latin typeface="+mn-lt"/>
                        <a:ea typeface="+mn-ea"/>
                        <a:cs typeface="+mn-cs"/>
                      </a:endParaRPr>
                    </a:p>
                    <a:p>
                      <a:pPr algn="ctr"/>
                      <a:endParaRPr lang="ru-RU" dirty="0"/>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solidFill>
                            <a:schemeClr val="tx1"/>
                          </a:solidFill>
                          <a:latin typeface="Times New Roman" panose="02020603050405020304" pitchFamily="18" charset="0"/>
                          <a:cs typeface="Times New Roman" panose="02020603050405020304" pitchFamily="18" charset="0"/>
                        </a:rPr>
                        <a:t>Чоловічий</a:t>
                      </a:r>
                      <a:endParaRPr lang="ru-RU"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uk-UA" sz="2400" b="1" dirty="0">
                          <a:solidFill>
                            <a:schemeClr val="tx1"/>
                          </a:solidFill>
                          <a:latin typeface="Times New Roman" panose="02020603050405020304" pitchFamily="18" charset="0"/>
                          <a:cs typeface="Times New Roman" panose="02020603050405020304" pitchFamily="18" charset="0"/>
                        </a:rPr>
                        <a:t>Жіночий</a:t>
                      </a:r>
                      <a:endParaRPr lang="ru-RU"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589025858"/>
                  </a:ext>
                </a:extLst>
              </a:tr>
            </a:tbl>
          </a:graphicData>
        </a:graphic>
      </p:graphicFrame>
      <p:sp>
        <p:nvSpPr>
          <p:cNvPr id="10" name="TextBox 9">
            <a:extLst>
              <a:ext uri="{FF2B5EF4-FFF2-40B4-BE49-F238E27FC236}">
                <a16:creationId xmlns:a16="http://schemas.microsoft.com/office/drawing/2014/main" id="{D9081BAA-1FB4-418C-A728-61F843BDF4F6}"/>
              </a:ext>
            </a:extLst>
          </p:cNvPr>
          <p:cNvSpPr txBox="1"/>
          <p:nvPr/>
        </p:nvSpPr>
        <p:spPr>
          <a:xfrm>
            <a:off x="2135814" y="2505039"/>
            <a:ext cx="82914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Рояль, неук, індик, адресат, мадам, орбіта, диктант, шибайголова, </a:t>
            </a:r>
            <a:r>
              <a:rPr kumimoji="0" lang="uk-UA" sz="1800" b="1" i="0" u="none" strike="noStrike" kern="1200" cap="none" spc="0" normalizeH="0" baseline="0" dirty="0" smtClean="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агакало,</a:t>
            </a:r>
            <a:endParaRPr kumimoji="0" lang="uk-UA" sz="1800" b="1" i="0" u="none" strike="noStrike" kern="1200" cap="none" spc="0" normalizeH="0" baseline="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вишня, нікотин, алфавіт, арфа.</a:t>
            </a:r>
          </a:p>
        </p:txBody>
      </p:sp>
      <p:pic>
        <p:nvPicPr>
          <p:cNvPr id="13" name="Рисунок 12">
            <a:extLst>
              <a:ext uri="{FF2B5EF4-FFF2-40B4-BE49-F238E27FC236}">
                <a16:creationId xmlns:a16="http://schemas.microsoft.com/office/drawing/2014/main" id="{515F1675-A891-472B-A987-F49EF2E03D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0683" y="3262978"/>
            <a:ext cx="1590261" cy="525846"/>
          </a:xfrm>
          <a:prstGeom prst="rect">
            <a:avLst/>
          </a:prstGeom>
        </p:spPr>
      </p:pic>
      <p:sp>
        <p:nvSpPr>
          <p:cNvPr id="14" name="TextBox 13">
            <a:extLst>
              <a:ext uri="{FF2B5EF4-FFF2-40B4-BE49-F238E27FC236}">
                <a16:creationId xmlns:a16="http://schemas.microsoft.com/office/drawing/2014/main" id="{CED64A00-2F90-483F-94E7-B76D26EB46F2}"/>
              </a:ext>
            </a:extLst>
          </p:cNvPr>
          <p:cNvSpPr txBox="1"/>
          <p:nvPr/>
        </p:nvSpPr>
        <p:spPr>
          <a:xfrm>
            <a:off x="5245648" y="3168718"/>
            <a:ext cx="48105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Підкреслити першу букву кожного слова і прочитаєте, що 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найголовнішим для українця</a:t>
            </a:r>
            <a:endParaRPr lang="ru-RU" b="1" dirty="0">
              <a:solidFill>
                <a:srgbClr val="00B050"/>
              </a:solidFill>
              <a:latin typeface="Times New Roman" panose="02020603050405020304" pitchFamily="18"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547D6893-FE63-4E40-8B7D-2704EDDC58D7}"/>
              </a:ext>
            </a:extLst>
          </p:cNvPr>
          <p:cNvPicPr>
            <a:picLocks noChangeAspect="1"/>
          </p:cNvPicPr>
          <p:nvPr/>
        </p:nvPicPr>
        <p:blipFill rotWithShape="1">
          <a:blip r:embed="rId4">
            <a:extLst>
              <a:ext uri="{28A0092B-C50C-407E-A947-70E740481C1C}">
                <a14:useLocalDpi xmlns:a14="http://schemas.microsoft.com/office/drawing/2010/main" val="0"/>
              </a:ext>
            </a:extLst>
          </a:blip>
          <a:srcRect b="69472"/>
          <a:stretch/>
        </p:blipFill>
        <p:spPr>
          <a:xfrm>
            <a:off x="527871" y="4774999"/>
            <a:ext cx="7123046" cy="1677665"/>
          </a:xfrm>
          <a:prstGeom prst="rect">
            <a:avLst/>
          </a:prstGeom>
        </p:spPr>
      </p:pic>
      <p:sp>
        <p:nvSpPr>
          <p:cNvPr id="19" name="TextBox 18">
            <a:extLst>
              <a:ext uri="{FF2B5EF4-FFF2-40B4-BE49-F238E27FC236}">
                <a16:creationId xmlns:a16="http://schemas.microsoft.com/office/drawing/2014/main" id="{D73B2993-CC24-4F88-92CA-41B73F4779A5}"/>
              </a:ext>
            </a:extLst>
          </p:cNvPr>
          <p:cNvSpPr txBox="1"/>
          <p:nvPr/>
        </p:nvSpPr>
        <p:spPr>
          <a:xfrm>
            <a:off x="1340683" y="4962261"/>
            <a:ext cx="5819912" cy="1015663"/>
          </a:xfrm>
          <a:prstGeom prst="rect">
            <a:avLst/>
          </a:prstGeom>
          <a:noFill/>
        </p:spPr>
        <p:txBody>
          <a:bodyPr wrap="square" rtlCol="0">
            <a:spAutoFit/>
          </a:bodyPr>
          <a:lstStyle/>
          <a:p>
            <a:pPr algn="ctr"/>
            <a:r>
              <a:rPr lang="uk-UA" sz="2000" b="1" dirty="0">
                <a:solidFill>
                  <a:schemeClr val="bg1"/>
                </a:solidFill>
                <a:latin typeface="Times New Roman" panose="02020603050405020304" pitchFamily="18" charset="0"/>
                <a:cs typeface="Times New Roman" panose="02020603050405020304" pitchFamily="18" charset="0"/>
              </a:rPr>
              <a:t>Ми не можемо зайти до автобуса. Двері замкнено. Нам потрібен ключ, щоб продовжити подорож</a:t>
            </a:r>
          </a:p>
        </p:txBody>
      </p:sp>
      <p:pic>
        <p:nvPicPr>
          <p:cNvPr id="21" name="Рисунок 20">
            <a:extLst>
              <a:ext uri="{FF2B5EF4-FFF2-40B4-BE49-F238E27FC236}">
                <a16:creationId xmlns:a16="http://schemas.microsoft.com/office/drawing/2014/main" id="{00CFCF88-7249-47BE-BE5A-FF2634F66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338" y="3578086"/>
            <a:ext cx="4652073" cy="3279913"/>
          </a:xfrm>
          <a:prstGeom prst="rect">
            <a:avLst/>
          </a:prstGeom>
        </p:spPr>
      </p:pic>
    </p:spTree>
    <p:extLst>
      <p:ext uri="{BB962C8B-B14F-4D97-AF65-F5344CB8AC3E}">
        <p14:creationId xmlns:p14="http://schemas.microsoft.com/office/powerpoint/2010/main" val="3668778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1DC30F7-374C-43AC-BDEE-C064CFC28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02" y="346842"/>
            <a:ext cx="5361950" cy="1686910"/>
          </a:xfrm>
          <a:prstGeom prst="rect">
            <a:avLst/>
          </a:prstGeom>
        </p:spPr>
      </p:pic>
      <p:sp>
        <p:nvSpPr>
          <p:cNvPr id="2" name="TextBox 1">
            <a:extLst>
              <a:ext uri="{FF2B5EF4-FFF2-40B4-BE49-F238E27FC236}">
                <a16:creationId xmlns:a16="http://schemas.microsoft.com/office/drawing/2014/main" id="{A9CEE4E1-A2B9-44E0-A27E-9C49DB6227D7}"/>
              </a:ext>
            </a:extLst>
          </p:cNvPr>
          <p:cNvSpPr txBox="1"/>
          <p:nvPr/>
        </p:nvSpPr>
        <p:spPr>
          <a:xfrm>
            <a:off x="424070" y="622853"/>
            <a:ext cx="4479234" cy="400110"/>
          </a:xfrm>
          <a:prstGeom prst="rect">
            <a:avLst/>
          </a:prstGeom>
          <a:noFill/>
        </p:spPr>
        <p:txBody>
          <a:bodyPr wrap="square" rtlCol="0">
            <a:spAutoFit/>
          </a:bodyPr>
          <a:lstStyle/>
          <a:p>
            <a:pPr marL="560070" marR="36195" algn="l">
              <a:spcBef>
                <a:spcPts val="0"/>
              </a:spcBef>
              <a:spcAft>
                <a:spcPts val="0"/>
              </a:spcAft>
            </a:pPr>
            <a:r>
              <a:rPr lang="ru-RU" sz="2000" b="1" i="0" dirty="0">
                <a:solidFill>
                  <a:srgbClr val="6200EA"/>
                </a:solidFill>
                <a:effectLst/>
                <a:latin typeface="Times New Roman" panose="02020603050405020304" pitchFamily="18" charset="0"/>
              </a:rPr>
              <a:t>Вивчення нового матеріалу</a:t>
            </a:r>
            <a:endParaRPr lang="ru-RU" sz="2000" b="1" i="0" dirty="0">
              <a:solidFill>
                <a:srgbClr val="333333"/>
              </a:solidFill>
              <a:effectLst/>
              <a:latin typeface="Times New Roman" panose="02020603050405020304" pitchFamily="18" charset="0"/>
            </a:endParaRPr>
          </a:p>
        </p:txBody>
      </p:sp>
      <p:sp>
        <p:nvSpPr>
          <p:cNvPr id="4" name="TextBox 3">
            <a:extLst>
              <a:ext uri="{FF2B5EF4-FFF2-40B4-BE49-F238E27FC236}">
                <a16:creationId xmlns:a16="http://schemas.microsoft.com/office/drawing/2014/main" id="{70B92D0A-A5C2-49AA-8B62-634CD82535B4}"/>
              </a:ext>
            </a:extLst>
          </p:cNvPr>
          <p:cNvSpPr txBox="1"/>
          <p:nvPr/>
        </p:nvSpPr>
        <p:spPr>
          <a:xfrm>
            <a:off x="5392403" y="684288"/>
            <a:ext cx="5619835" cy="2128788"/>
          </a:xfrm>
          <a:prstGeom prst="rect">
            <a:avLst/>
          </a:prstGeom>
          <a:noFill/>
        </p:spPr>
        <p:txBody>
          <a:bodyPr wrap="square" rtlCol="0">
            <a:spAutoFit/>
          </a:bodyPr>
          <a:lstStyle/>
          <a:p>
            <a:pPr marL="228600" indent="220980" algn="l">
              <a:spcBef>
                <a:spcPts val="0"/>
              </a:spcBef>
              <a:spcAft>
                <a:spcPts val="1000"/>
              </a:spcAft>
            </a:pPr>
            <a:r>
              <a:rPr lang="uk-UA" sz="2000" b="0" i="0" dirty="0">
                <a:solidFill>
                  <a:srgbClr val="333333"/>
                </a:solidFill>
                <a:effectLst/>
                <a:latin typeface="Times New Roman" panose="02020603050405020304" pitchFamily="18" charset="0"/>
              </a:rPr>
              <a:t>Ми з вами продовжуємо мандрівку чарівними стежками країни Морфології , і зараз наша зупинка зветься </a:t>
            </a:r>
            <a:r>
              <a:rPr lang="uk-UA" sz="2000" b="1" i="0" dirty="0">
                <a:solidFill>
                  <a:srgbClr val="333333"/>
                </a:solidFill>
                <a:effectLst/>
                <a:latin typeface="Times New Roman" panose="02020603050405020304" pitchFamily="18" charset="0"/>
              </a:rPr>
              <a:t>Число Іменника</a:t>
            </a:r>
            <a:r>
              <a:rPr lang="uk-UA" sz="2000" b="0" i="0" dirty="0">
                <a:solidFill>
                  <a:srgbClr val="333333"/>
                </a:solidFill>
                <a:effectLst/>
                <a:latin typeface="Times New Roman" panose="02020603050405020304" pitchFamily="18" charset="0"/>
              </a:rPr>
              <a:t>. Перед нами постануть цікаві та загадкові завдання, які потрібно зробити, щоб продовжити подорож.</a:t>
            </a:r>
            <a:endParaRPr lang="ru-RU" sz="2000" b="0" i="0" dirty="0">
              <a:solidFill>
                <a:srgbClr val="333333"/>
              </a:solidFill>
              <a:effectLst/>
              <a:latin typeface="Roboto"/>
            </a:endParaRPr>
          </a:p>
          <a:p>
            <a:pPr marL="228600" indent="220980" algn="ctr">
              <a:spcBef>
                <a:spcPts val="0"/>
              </a:spcBef>
              <a:spcAft>
                <a:spcPts val="1000"/>
              </a:spcAft>
            </a:pPr>
            <a:r>
              <a:rPr lang="uk-UA" sz="2400" b="1" dirty="0">
                <a:solidFill>
                  <a:srgbClr val="FF0000"/>
                </a:solidFill>
                <a:effectLst/>
                <a:latin typeface="Times New Roman" panose="02020603050405020304" pitchFamily="18" charset="0"/>
              </a:rPr>
              <a:t>Запис </a:t>
            </a:r>
            <a:r>
              <a:rPr lang="uk-UA" sz="2400" b="1" dirty="0" smtClean="0">
                <a:solidFill>
                  <a:srgbClr val="FF0000"/>
                </a:solidFill>
                <a:latin typeface="Times New Roman" panose="02020603050405020304" pitchFamily="18" charset="0"/>
              </a:rPr>
              <a:t>дати</a:t>
            </a:r>
            <a:r>
              <a:rPr lang="uk-UA" sz="2400" b="1" dirty="0" smtClean="0">
                <a:solidFill>
                  <a:srgbClr val="FF0000"/>
                </a:solidFill>
                <a:effectLst/>
                <a:latin typeface="Times New Roman" panose="02020603050405020304" pitchFamily="18" charset="0"/>
              </a:rPr>
              <a:t> </a:t>
            </a:r>
            <a:r>
              <a:rPr lang="uk-UA" sz="2400" b="1" dirty="0">
                <a:solidFill>
                  <a:srgbClr val="FF0000"/>
                </a:solidFill>
                <a:effectLst/>
                <a:latin typeface="Times New Roman" panose="02020603050405020304" pitchFamily="18" charset="0"/>
              </a:rPr>
              <a:t>і теми учнями</a:t>
            </a:r>
            <a:endParaRPr lang="uk-UA" sz="2400" b="0" dirty="0">
              <a:solidFill>
                <a:srgbClr val="FF0000"/>
              </a:solidFill>
              <a:effectLst/>
              <a:latin typeface="Roboto"/>
            </a:endParaRPr>
          </a:p>
        </p:txBody>
      </p:sp>
      <p:sp>
        <p:nvSpPr>
          <p:cNvPr id="7" name="TextBox 6">
            <a:extLst>
              <a:ext uri="{FF2B5EF4-FFF2-40B4-BE49-F238E27FC236}">
                <a16:creationId xmlns:a16="http://schemas.microsoft.com/office/drawing/2014/main" id="{C4689A9F-7CE7-43CB-AE61-2B7097E5F878}"/>
              </a:ext>
            </a:extLst>
          </p:cNvPr>
          <p:cNvSpPr txBox="1"/>
          <p:nvPr/>
        </p:nvSpPr>
        <p:spPr>
          <a:xfrm>
            <a:off x="4314933" y="3941952"/>
            <a:ext cx="4293704" cy="1569660"/>
          </a:xfrm>
          <a:prstGeom prst="rect">
            <a:avLst/>
          </a:prstGeom>
          <a:noFill/>
        </p:spPr>
        <p:txBody>
          <a:bodyPr wrap="square" rtlCol="0">
            <a:spAutoFit/>
          </a:bodyPr>
          <a:lstStyle/>
          <a:p>
            <a:pPr algn="ctr"/>
            <a:r>
              <a:rPr lang="uk-UA" sz="3200" b="1" dirty="0">
                <a:solidFill>
                  <a:srgbClr val="00B0F0"/>
                </a:solidFill>
                <a:latin typeface="Times New Roman" panose="02020603050405020304" pitchFamily="18" charset="0"/>
                <a:cs typeface="Times New Roman" panose="02020603050405020304" pitchFamily="18" charset="0"/>
              </a:rPr>
              <a:t>Цікаво.</a:t>
            </a:r>
          </a:p>
          <a:p>
            <a:pPr algn="ctr"/>
            <a:r>
              <a:rPr lang="uk-UA" sz="3200" b="1" dirty="0">
                <a:solidFill>
                  <a:srgbClr val="00B0F0"/>
                </a:solidFill>
                <a:latin typeface="Times New Roman" panose="02020603050405020304" pitchFamily="18" charset="0"/>
                <a:cs typeface="Times New Roman" panose="02020603050405020304" pitchFamily="18" charset="0"/>
              </a:rPr>
              <a:t>Слово «Штани» однина чи множина</a:t>
            </a:r>
            <a:endParaRPr lang="ru-RU" sz="3200" b="1" dirty="0">
              <a:solidFill>
                <a:srgbClr val="00B0F0"/>
              </a:solidFill>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D068A2BF-5225-4784-8DCA-DD6A678F58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73718" y="2442016"/>
            <a:ext cx="2236577" cy="3264378"/>
          </a:xfrm>
          <a:prstGeom prst="rect">
            <a:avLst/>
          </a:prstGeom>
        </p:spPr>
      </p:pic>
      <p:pic>
        <p:nvPicPr>
          <p:cNvPr id="11" name="Рисунок 10">
            <a:extLst>
              <a:ext uri="{FF2B5EF4-FFF2-40B4-BE49-F238E27FC236}">
                <a16:creationId xmlns:a16="http://schemas.microsoft.com/office/drawing/2014/main" id="{F36526A8-60F6-4497-9F28-171A1E789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234" y="3021501"/>
            <a:ext cx="3768240" cy="3529420"/>
          </a:xfrm>
          <a:prstGeom prst="rect">
            <a:avLst/>
          </a:prstGeom>
        </p:spPr>
      </p:pic>
      <p:pic>
        <p:nvPicPr>
          <p:cNvPr id="8" name="Рисунок 7">
            <a:extLst>
              <a:ext uri="{FF2B5EF4-FFF2-40B4-BE49-F238E27FC236}">
                <a16:creationId xmlns:a16="http://schemas.microsoft.com/office/drawing/2014/main" id="{CD90D873-168B-4992-9062-36A7BD2583E6}"/>
              </a:ext>
            </a:extLst>
          </p:cNvPr>
          <p:cNvPicPr>
            <a:picLocks noChangeAspect="1"/>
          </p:cNvPicPr>
          <p:nvPr/>
        </p:nvPicPr>
        <p:blipFill>
          <a:blip r:embed="rId5"/>
          <a:stretch>
            <a:fillRect/>
          </a:stretch>
        </p:blipFill>
        <p:spPr>
          <a:xfrm>
            <a:off x="-55534" y="5171090"/>
            <a:ext cx="4952577" cy="1686910"/>
          </a:xfrm>
          <a:prstGeom prst="rect">
            <a:avLst/>
          </a:prstGeom>
        </p:spPr>
      </p:pic>
    </p:spTree>
    <p:extLst>
      <p:ext uri="{BB962C8B-B14F-4D97-AF65-F5344CB8AC3E}">
        <p14:creationId xmlns:p14="http://schemas.microsoft.com/office/powerpoint/2010/main" val="184806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9D33E81-05DF-486F-B8E3-C06320695097}"/>
              </a:ext>
            </a:extLst>
          </p:cNvPr>
          <p:cNvPicPr>
            <a:picLocks noChangeAspect="1"/>
          </p:cNvPicPr>
          <p:nvPr/>
        </p:nvPicPr>
        <p:blipFill>
          <a:blip r:embed="rId2"/>
          <a:stretch>
            <a:fillRect/>
          </a:stretch>
        </p:blipFill>
        <p:spPr>
          <a:xfrm>
            <a:off x="0" y="318509"/>
            <a:ext cx="5364945" cy="1688738"/>
          </a:xfrm>
          <a:prstGeom prst="rect">
            <a:avLst/>
          </a:prstGeom>
        </p:spPr>
      </p:pic>
      <p:sp>
        <p:nvSpPr>
          <p:cNvPr id="4" name="TextBox 3">
            <a:extLst>
              <a:ext uri="{FF2B5EF4-FFF2-40B4-BE49-F238E27FC236}">
                <a16:creationId xmlns:a16="http://schemas.microsoft.com/office/drawing/2014/main" id="{9DED76E6-D249-408A-A619-04F4B393E971}"/>
              </a:ext>
            </a:extLst>
          </p:cNvPr>
          <p:cNvSpPr txBox="1"/>
          <p:nvPr/>
        </p:nvSpPr>
        <p:spPr>
          <a:xfrm>
            <a:off x="4797287" y="584046"/>
            <a:ext cx="6096000" cy="3231654"/>
          </a:xfrm>
          <a:prstGeom prst="rect">
            <a:avLst/>
          </a:prstGeom>
          <a:noFill/>
        </p:spPr>
        <p:txBody>
          <a:bodyPr wrap="square">
            <a:spAutoFit/>
          </a:bodyPr>
          <a:lstStyle/>
          <a:p>
            <a:pPr algn="ctr"/>
            <a:r>
              <a:rPr kumimoji="0" lang="uk-UA" sz="3100" b="1" i="0" u="none" strike="noStrike" kern="1200" cap="small"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t>Іменники у формі однини вживаються для позначення одного предмета, іменник у</a:t>
            </a:r>
            <a:br>
              <a:rPr kumimoji="0" lang="uk-UA" sz="3100" b="1" i="0" u="none" strike="noStrike" kern="1200" cap="small"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br>
            <a:r>
              <a:rPr kumimoji="0" lang="uk-UA" sz="3100" b="1" i="0" u="none" strike="noStrike" kern="1200" cap="small"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t>формі множини – для позначення двох і більше предметів.</a:t>
            </a:r>
            <a:r>
              <a:rPr kumimoji="0" lang="uk-UA" sz="3000" b="0" i="0" u="none" strike="noStrike" kern="1200" cap="small"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t/>
            </a:r>
            <a:br>
              <a:rPr kumimoji="0" lang="uk-UA" sz="3000" b="0" i="0" u="none" strike="noStrike" kern="1200" cap="small"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br>
            <a:endParaRPr lang="ru-RU" dirty="0">
              <a:solidFill>
                <a:srgbClr val="00B05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B810A61-7364-467D-AD86-F6EEB6371B3D}"/>
              </a:ext>
            </a:extLst>
          </p:cNvPr>
          <p:cNvSpPr txBox="1"/>
          <p:nvPr/>
        </p:nvSpPr>
        <p:spPr>
          <a:xfrm>
            <a:off x="0" y="645943"/>
            <a:ext cx="45653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Вивчення нового матеріалу</a:t>
            </a:r>
            <a:endParaRPr kumimoji="0" lang="ru-RU" sz="2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B0096BA-5A00-48FA-9201-5B7AFF23828B}"/>
              </a:ext>
            </a:extLst>
          </p:cNvPr>
          <p:cNvSpPr txBox="1"/>
          <p:nvPr/>
        </p:nvSpPr>
        <p:spPr>
          <a:xfrm>
            <a:off x="1106493" y="3518183"/>
            <a:ext cx="2173676" cy="646331"/>
          </a:xfrm>
          <a:prstGeom prst="rect">
            <a:avLst/>
          </a:prstGeom>
          <a:noFill/>
        </p:spPr>
        <p:txBody>
          <a:bodyPr wrap="square">
            <a:spAutoFit/>
          </a:bodyPr>
          <a:lstStyle/>
          <a:p>
            <a:pPr algn="ctr"/>
            <a:r>
              <a:rPr kumimoji="0" lang="uk-UA"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Однина</a:t>
            </a:r>
            <a:r>
              <a:rPr kumimoji="0" lang="uk-UA"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ru-RU" sz="3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1AABF7B-7ADF-4ADC-8693-DC41C8D56788}"/>
              </a:ext>
            </a:extLst>
          </p:cNvPr>
          <p:cNvSpPr txBox="1"/>
          <p:nvPr/>
        </p:nvSpPr>
        <p:spPr>
          <a:xfrm rot="10800000" flipV="1">
            <a:off x="6021046" y="4141341"/>
            <a:ext cx="2366947" cy="584775"/>
          </a:xfrm>
          <a:prstGeom prst="rect">
            <a:avLst/>
          </a:prstGeom>
          <a:noFill/>
        </p:spPr>
        <p:txBody>
          <a:bodyPr wrap="square">
            <a:spAutoFit/>
          </a:bodyPr>
          <a:lstStyle/>
          <a:p>
            <a:r>
              <a:rPr kumimoji="0" lang="uk-UA"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Множина</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5883A4AC-C23C-4A99-888D-1161B50658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59073" y="1902391"/>
            <a:ext cx="1749287" cy="2178846"/>
          </a:xfrm>
          <a:prstGeom prst="rect">
            <a:avLst/>
          </a:prstGeom>
        </p:spPr>
      </p:pic>
      <p:pic>
        <p:nvPicPr>
          <p:cNvPr id="13" name="Рисунок 12">
            <a:extLst>
              <a:ext uri="{FF2B5EF4-FFF2-40B4-BE49-F238E27FC236}">
                <a16:creationId xmlns:a16="http://schemas.microsoft.com/office/drawing/2014/main" id="{F4239076-1DAC-4043-9E53-52D3C34DA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193" y="2924024"/>
            <a:ext cx="3352807" cy="2755398"/>
          </a:xfrm>
          <a:prstGeom prst="rect">
            <a:avLst/>
          </a:prstGeom>
        </p:spPr>
      </p:pic>
      <p:pic>
        <p:nvPicPr>
          <p:cNvPr id="15" name="Рисунок 14">
            <a:extLst>
              <a:ext uri="{FF2B5EF4-FFF2-40B4-BE49-F238E27FC236}">
                <a16:creationId xmlns:a16="http://schemas.microsoft.com/office/drawing/2014/main" id="{336EDD8D-2720-4C38-AB98-18C1E05662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77718" y="4120034"/>
            <a:ext cx="2173676" cy="2618229"/>
          </a:xfrm>
          <a:prstGeom prst="rect">
            <a:avLst/>
          </a:prstGeom>
        </p:spPr>
      </p:pic>
      <p:pic>
        <p:nvPicPr>
          <p:cNvPr id="17" name="Рисунок 16">
            <a:extLst>
              <a:ext uri="{FF2B5EF4-FFF2-40B4-BE49-F238E27FC236}">
                <a16:creationId xmlns:a16="http://schemas.microsoft.com/office/drawing/2014/main" id="{EE48171B-D3E8-43B9-AD15-CB09368D1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981" y="4787745"/>
            <a:ext cx="3048006" cy="1935484"/>
          </a:xfrm>
          <a:prstGeom prst="rect">
            <a:avLst/>
          </a:prstGeom>
        </p:spPr>
      </p:pic>
    </p:spTree>
    <p:extLst>
      <p:ext uri="{BB962C8B-B14F-4D97-AF65-F5344CB8AC3E}">
        <p14:creationId xmlns:p14="http://schemas.microsoft.com/office/powerpoint/2010/main" val="378717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9D33E81-05DF-486F-B8E3-C06320695097}"/>
              </a:ext>
            </a:extLst>
          </p:cNvPr>
          <p:cNvPicPr>
            <a:picLocks noChangeAspect="1"/>
          </p:cNvPicPr>
          <p:nvPr/>
        </p:nvPicPr>
        <p:blipFill>
          <a:blip r:embed="rId2"/>
          <a:stretch>
            <a:fillRect/>
          </a:stretch>
        </p:blipFill>
        <p:spPr>
          <a:xfrm>
            <a:off x="0" y="93223"/>
            <a:ext cx="5364945" cy="1688738"/>
          </a:xfrm>
          <a:prstGeom prst="rect">
            <a:avLst/>
          </a:prstGeom>
        </p:spPr>
      </p:pic>
      <p:sp>
        <p:nvSpPr>
          <p:cNvPr id="4" name="TextBox 3">
            <a:extLst>
              <a:ext uri="{FF2B5EF4-FFF2-40B4-BE49-F238E27FC236}">
                <a16:creationId xmlns:a16="http://schemas.microsoft.com/office/drawing/2014/main" id="{FA149FE8-F695-4CBB-B9E0-B4E83843F1DA}"/>
              </a:ext>
            </a:extLst>
          </p:cNvPr>
          <p:cNvSpPr txBox="1"/>
          <p:nvPr/>
        </p:nvSpPr>
        <p:spPr>
          <a:xfrm>
            <a:off x="5762739" y="297457"/>
            <a:ext cx="6096000" cy="1523494"/>
          </a:xfrm>
          <a:prstGeom prst="rect">
            <a:avLst/>
          </a:prstGeom>
          <a:noFill/>
        </p:spPr>
        <p:txBody>
          <a:bodyPr wrap="square">
            <a:spAutoFit/>
          </a:bodyPr>
          <a:lstStyle/>
          <a:p>
            <a:pPr algn="ctr"/>
            <a:r>
              <a:rPr kumimoji="0" lang="uk-UA" sz="3100" b="1" i="0" u="none" strike="noStrike" kern="1200" cap="sm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Більшість іменників може вживатися в </a:t>
            </a:r>
          </a:p>
          <a:p>
            <a:pPr algn="ctr"/>
            <a:r>
              <a:rPr kumimoji="0" lang="uk-UA" sz="3100" b="1" i="0" u="none" strike="noStrike" kern="1200" cap="sm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ОДНИНІ й у МНОЖИНІ</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0EE03B7-ACD8-4863-847C-F19B5A268987}"/>
              </a:ext>
            </a:extLst>
          </p:cNvPr>
          <p:cNvPicPr>
            <a:picLocks noChangeAspect="1"/>
          </p:cNvPicPr>
          <p:nvPr/>
        </p:nvPicPr>
        <p:blipFill>
          <a:blip r:embed="rId3"/>
          <a:stretch>
            <a:fillRect/>
          </a:stretch>
        </p:blipFill>
        <p:spPr>
          <a:xfrm>
            <a:off x="490559" y="297457"/>
            <a:ext cx="3895682" cy="640135"/>
          </a:xfrm>
          <a:prstGeom prst="rect">
            <a:avLst/>
          </a:prstGeom>
        </p:spPr>
      </p:pic>
      <p:pic>
        <p:nvPicPr>
          <p:cNvPr id="7" name="Рисунок 6">
            <a:extLst>
              <a:ext uri="{FF2B5EF4-FFF2-40B4-BE49-F238E27FC236}">
                <a16:creationId xmlns:a16="http://schemas.microsoft.com/office/drawing/2014/main" id="{CC8B0B73-4D00-460C-B961-8A49713632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708349" y="3998106"/>
            <a:ext cx="2930918" cy="2584174"/>
          </a:xfrm>
          <a:prstGeom prst="rect">
            <a:avLst/>
          </a:prstGeom>
        </p:spPr>
      </p:pic>
      <p:pic>
        <p:nvPicPr>
          <p:cNvPr id="9" name="Рисунок 8">
            <a:extLst>
              <a:ext uri="{FF2B5EF4-FFF2-40B4-BE49-F238E27FC236}">
                <a16:creationId xmlns:a16="http://schemas.microsoft.com/office/drawing/2014/main" id="{6B054699-E308-4466-82EC-437B8DCB4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497" y="3388297"/>
            <a:ext cx="3112144" cy="2931537"/>
          </a:xfrm>
          <a:prstGeom prst="rect">
            <a:avLst/>
          </a:prstGeom>
        </p:spPr>
      </p:pic>
      <p:sp>
        <p:nvSpPr>
          <p:cNvPr id="11" name="TextBox 10">
            <a:extLst>
              <a:ext uri="{FF2B5EF4-FFF2-40B4-BE49-F238E27FC236}">
                <a16:creationId xmlns:a16="http://schemas.microsoft.com/office/drawing/2014/main" id="{28E1A836-59DC-48ED-94E4-7C720FAFA735}"/>
              </a:ext>
            </a:extLst>
          </p:cNvPr>
          <p:cNvSpPr txBox="1"/>
          <p:nvPr/>
        </p:nvSpPr>
        <p:spPr>
          <a:xfrm>
            <a:off x="3300506" y="3871388"/>
            <a:ext cx="967411" cy="523220"/>
          </a:xfrm>
          <a:prstGeom prst="rect">
            <a:avLst/>
          </a:prstGeom>
          <a:noFill/>
        </p:spPr>
        <p:txBody>
          <a:bodyPr wrap="square">
            <a:spAutoFit/>
          </a:bodyPr>
          <a:lstStyle/>
          <a:p>
            <a:r>
              <a:rPr kumimoji="0" lang="uk-UA"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кінь </a:t>
            </a:r>
            <a:endParaRPr lang="ru-RU"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51E3C8F-8A45-4AE8-A562-5179167AD6EB}"/>
              </a:ext>
            </a:extLst>
          </p:cNvPr>
          <p:cNvSpPr txBox="1"/>
          <p:nvPr/>
        </p:nvSpPr>
        <p:spPr>
          <a:xfrm>
            <a:off x="10164147" y="5698435"/>
            <a:ext cx="1245476" cy="523220"/>
          </a:xfrm>
          <a:prstGeom prst="rect">
            <a:avLst/>
          </a:prstGeom>
          <a:noFill/>
        </p:spPr>
        <p:txBody>
          <a:bodyPr wrap="square">
            <a:spAutoFit/>
          </a:bodyPr>
          <a:lstStyle/>
          <a:p>
            <a:pPr algn="ctr"/>
            <a:r>
              <a:rPr kumimoji="0" lang="uk-UA"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коні</a:t>
            </a:r>
            <a:endParaRPr lang="ru-RU" b="1" dirty="0">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09EE9EC6-525D-463F-A0EB-FF98C17BB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261" y="2226266"/>
            <a:ext cx="4693140" cy="1942936"/>
          </a:xfrm>
          <a:prstGeom prst="rect">
            <a:avLst/>
          </a:prstGeom>
        </p:spPr>
      </p:pic>
      <p:pic>
        <p:nvPicPr>
          <p:cNvPr id="17" name="Рисунок 16">
            <a:extLst>
              <a:ext uri="{FF2B5EF4-FFF2-40B4-BE49-F238E27FC236}">
                <a16:creationId xmlns:a16="http://schemas.microsoft.com/office/drawing/2014/main" id="{AD54593A-E6D9-4084-A4C2-944DB08BCB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20415" y="1060116"/>
            <a:ext cx="1405000" cy="2632068"/>
          </a:xfrm>
          <a:prstGeom prst="rect">
            <a:avLst/>
          </a:prstGeom>
        </p:spPr>
      </p:pic>
      <p:sp>
        <p:nvSpPr>
          <p:cNvPr id="19" name="TextBox 18">
            <a:extLst>
              <a:ext uri="{FF2B5EF4-FFF2-40B4-BE49-F238E27FC236}">
                <a16:creationId xmlns:a16="http://schemas.microsoft.com/office/drawing/2014/main" id="{B25E9743-9F50-4524-9289-8487531C4885}"/>
              </a:ext>
            </a:extLst>
          </p:cNvPr>
          <p:cNvSpPr txBox="1"/>
          <p:nvPr/>
        </p:nvSpPr>
        <p:spPr>
          <a:xfrm>
            <a:off x="2929447" y="2376150"/>
            <a:ext cx="1709530" cy="523220"/>
          </a:xfrm>
          <a:prstGeom prst="rect">
            <a:avLst/>
          </a:prstGeom>
          <a:noFill/>
        </p:spPr>
        <p:txBody>
          <a:bodyPr wrap="square">
            <a:spAutoFit/>
          </a:bodyPr>
          <a:lstStyle/>
          <a:p>
            <a:pPr algn="ctr"/>
            <a:r>
              <a:rPr kumimoji="0" lang="uk-UA"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телефон</a:t>
            </a:r>
            <a:r>
              <a:rPr kumimoji="0" lang="uk-UA" sz="2800" b="0" i="0" u="none" strike="noStrike" kern="1200" cap="none" spc="0" normalizeH="0" baseline="0" noProof="0" dirty="0">
                <a:ln>
                  <a:noFill/>
                </a:ln>
                <a:solidFill>
                  <a:prstClr val="black"/>
                </a:solidFill>
                <a:effectLst/>
                <a:uLnTx/>
                <a:uFillTx/>
                <a:latin typeface="Century Schoolbook"/>
                <a:ea typeface="+mn-ea"/>
                <a:cs typeface="+mn-cs"/>
              </a:rPr>
              <a:t> </a:t>
            </a:r>
            <a:endParaRPr lang="ru-RU" dirty="0"/>
          </a:p>
        </p:txBody>
      </p:sp>
      <p:sp>
        <p:nvSpPr>
          <p:cNvPr id="21" name="TextBox 20">
            <a:extLst>
              <a:ext uri="{FF2B5EF4-FFF2-40B4-BE49-F238E27FC236}">
                <a16:creationId xmlns:a16="http://schemas.microsoft.com/office/drawing/2014/main" id="{CAB8787B-726A-4546-BDA2-FC96C5A3E8BA}"/>
              </a:ext>
            </a:extLst>
          </p:cNvPr>
          <p:cNvSpPr txBox="1"/>
          <p:nvPr/>
        </p:nvSpPr>
        <p:spPr>
          <a:xfrm>
            <a:off x="10164147" y="1874142"/>
            <a:ext cx="2003193" cy="523220"/>
          </a:xfrm>
          <a:prstGeom prst="rect">
            <a:avLst/>
          </a:prstGeom>
          <a:noFill/>
        </p:spPr>
        <p:txBody>
          <a:bodyPr wrap="square">
            <a:spAutoFit/>
          </a:bodyPr>
          <a:lstStyle/>
          <a:p>
            <a:r>
              <a:rPr kumimoji="0" lang="uk-UA"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телефони</a:t>
            </a:r>
            <a:endParaRPr lang="ru-RU" b="1" dirty="0">
              <a:latin typeface="Times New Roman" panose="02020603050405020304" pitchFamily="18" charset="0"/>
              <a:cs typeface="Times New Roman" panose="02020603050405020304" pitchFamily="18" charset="0"/>
            </a:endParaRPr>
          </a:p>
        </p:txBody>
      </p:sp>
      <p:pic>
        <p:nvPicPr>
          <p:cNvPr id="22" name="Рисунок 21">
            <a:extLst>
              <a:ext uri="{FF2B5EF4-FFF2-40B4-BE49-F238E27FC236}">
                <a16:creationId xmlns:a16="http://schemas.microsoft.com/office/drawing/2014/main" id="{B5C29144-218E-490B-B74F-5FDE146FE616}"/>
              </a:ext>
            </a:extLst>
          </p:cNvPr>
          <p:cNvPicPr>
            <a:picLocks noChangeAspect="1"/>
          </p:cNvPicPr>
          <p:nvPr/>
        </p:nvPicPr>
        <p:blipFill>
          <a:blip r:embed="rId8"/>
          <a:stretch>
            <a:fillRect/>
          </a:stretch>
        </p:blipFill>
        <p:spPr>
          <a:xfrm>
            <a:off x="-1" y="5698435"/>
            <a:ext cx="4002157" cy="1159565"/>
          </a:xfrm>
          <a:prstGeom prst="rect">
            <a:avLst/>
          </a:prstGeom>
        </p:spPr>
      </p:pic>
      <p:sp>
        <p:nvSpPr>
          <p:cNvPr id="24" name="Стрелка: вверх-вниз 23">
            <a:extLst>
              <a:ext uri="{FF2B5EF4-FFF2-40B4-BE49-F238E27FC236}">
                <a16:creationId xmlns:a16="http://schemas.microsoft.com/office/drawing/2014/main" id="{4F162E18-AB96-40FC-B7DA-09FBAF4CE745}"/>
              </a:ext>
            </a:extLst>
          </p:cNvPr>
          <p:cNvSpPr/>
          <p:nvPr/>
        </p:nvSpPr>
        <p:spPr>
          <a:xfrm rot="16937634">
            <a:off x="6118513" y="4229881"/>
            <a:ext cx="484632" cy="2652681"/>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верх-вниз 24">
            <a:extLst>
              <a:ext uri="{FF2B5EF4-FFF2-40B4-BE49-F238E27FC236}">
                <a16:creationId xmlns:a16="http://schemas.microsoft.com/office/drawing/2014/main" id="{138E61F9-F834-44CF-AB25-71407C53DB43}"/>
              </a:ext>
            </a:extLst>
          </p:cNvPr>
          <p:cNvSpPr/>
          <p:nvPr/>
        </p:nvSpPr>
        <p:spPr>
          <a:xfrm rot="16200000">
            <a:off x="7019511" y="1042258"/>
            <a:ext cx="484632" cy="2226176"/>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425417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990</Words>
  <Application>Microsoft Office PowerPoint</Application>
  <PresentationFormat>Широкоэкранный</PresentationFormat>
  <Paragraphs>145</Paragraphs>
  <Slides>19</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19</vt:i4>
      </vt:variant>
    </vt:vector>
  </HeadingPairs>
  <TitlesOfParts>
    <vt:vector size="28" baseType="lpstr">
      <vt:lpstr>Arial</vt:lpstr>
      <vt:lpstr>Calibri</vt:lpstr>
      <vt:lpstr>Calibri Light</vt:lpstr>
      <vt:lpstr>Century Schoolbook</vt:lpstr>
      <vt:lpstr>Georgia</vt:lpstr>
      <vt:lpstr>Roboto</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Svetlana</dc:creator>
  <cp:lastModifiedBy>Admin</cp:lastModifiedBy>
  <cp:revision>10</cp:revision>
  <dcterms:created xsi:type="dcterms:W3CDTF">2023-12-24T19:14:18Z</dcterms:created>
  <dcterms:modified xsi:type="dcterms:W3CDTF">2023-12-27T07:03:58Z</dcterms:modified>
</cp:coreProperties>
</file>