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4" r:id="rId4"/>
    <p:sldId id="361" r:id="rId5"/>
    <p:sldId id="362" r:id="rId6"/>
    <p:sldId id="377" r:id="rId7"/>
    <p:sldId id="378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D4FF"/>
    <a:srgbClr val="DDF0FE"/>
    <a:srgbClr val="3A393F"/>
    <a:srgbClr val="EED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D5CCEE-143D-60EB-6935-879ED8616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DFDAEDAE-99D1-F70D-DEA8-D935896C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CCB5B1-0572-9C33-D4A0-AAC21B7F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296216-B219-6640-7E51-09326A4E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5BC6197-DC99-D2EC-3AFC-9CCCDA5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70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2F6D7-6844-78D9-3E27-B458504CA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9089143-6FFB-AFFE-6F1F-CA6A51F189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E4851A-1A0C-E230-119F-042637EF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12ABC3-7344-E6F6-7BA1-FEE4F4C8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42BEBE4-29CA-BD89-6365-73B6CD86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31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4F6040-0FF0-B42D-2647-38B063074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F344D33-D11B-BB54-9176-9E61BE991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DB0D7D-1859-58D9-8071-ECE1CAA1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A832B8-AC26-8D4F-E349-18479C060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03D7E19-D7CF-51CB-F6A8-900F87A60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348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3B64D-D001-A58E-D287-2AAEF3C0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14F2F6-51EE-EA7C-F82A-D389DA94A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70FA8D-06DF-A22C-67D6-A54E97614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33C760-8721-712E-9949-415531F7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CB1FBCD-4280-B1CD-0E12-900B6FB0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172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2F87-FD2B-90C1-6BBF-83D5D81D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18925D-90A8-33F1-636E-B1751B0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EBB276-5B1C-103B-E35B-71B3D407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A7AA3A-9EDA-8351-1FF1-43FB32D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D2A20A4-5DF2-4DD2-DE4B-2C80F85F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4918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BA49-7A5F-C9E0-C4DE-6CC17CB6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DC26D3C-39AF-2B3D-96E9-B9D316FB4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5E39BB-6B3A-CF5F-09E1-A28EDC8A7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2E0BE47-B8B9-CA90-81F7-5D9CFCF8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D3F53-635C-6EC6-4951-BABF4356F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2BEE36-6F12-A25C-4A3B-819E7CA5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872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EFE09-ACAC-9CAA-2C27-88BF3609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F61FFF8-9EAF-5D83-1817-D1A146833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5D8A77-1679-6B16-9455-37938357E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416A592-64A3-58E6-4FA0-DAC8662B91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893D938-842C-938E-7E43-3B5824C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A134D2-73C7-4207-AA61-C89323C90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AA12C4C-5AAE-BCDC-F3D3-FF1BEA81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54653E3-5E8E-76B5-3211-66FB61CC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159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69942-7232-CDB9-7D9B-5C334312D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9C4A3B6-363C-94FC-209C-B175FBD8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3678554-D93D-FA53-117C-2577BA843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5DAECEF-854B-6940-667D-AF5D9051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953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A5633-AD68-EE39-FDA1-F9BBD609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30F6B48-C5E5-3C18-504E-CF54AE51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3AF835F-FDBB-5E9C-0882-ACDFE5A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618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E31C8-4678-ED5B-67EA-D6AA5BF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FFE1AE2-67D5-3BC9-FC07-151B1DF0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235BBC-88D9-08D8-6873-9C6DAF84B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1475C2E-4E7F-8830-DACC-926386A7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040E41A-C6CF-9561-9B76-6D6FDC078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B394003-7BA0-BC2E-ECD9-B037BF8AA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85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2E07E-8068-E47D-279D-0420F7CE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80DCE83-CC71-E9CC-BC1F-A8DD8FFA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0C439D-2EDB-70B1-EDF1-06CA7D69B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649DBF3-B7BB-9068-91ED-03B9ED6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9EEA5E8-7C1A-9DD1-EB56-4C8D8E4F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398429C-2D05-4CCE-EE87-98B5F4289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4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8AF1BF-188E-DFA2-D054-09F7DD7D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434913-EBEE-559D-3839-6776A02E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44F351-8286-C883-4FBF-C49FDEB4C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3B80A-18F8-41CF-B782-306013C2E149}" type="datetimeFigureOut">
              <a:rPr lang="uk-UA" smtClean="0"/>
              <a:t>19.12.2023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82E0F98-ABB5-DF22-FEDA-E4F5F395D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8B266F-0335-16C1-9D38-29B50427E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D5B3B-2B20-4444-BBF1-6FFFB1CF118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7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jpe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https://youtu.be/p9Oc2Kgo_ak" TargetMode="External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p9Oc2Kgo_a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3.jpg"/><Relationship Id="rId5" Type="http://schemas.openxmlformats.org/officeDocument/2006/relationships/image" Target="../media/image10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hyperlink" Target="https://www.youtube.com/channel/UCYtu9EnlIk3Nph-Yj_nHd6A" TargetMode="External"/><Relationship Id="rId12" Type="http://schemas.openxmlformats.org/officeDocument/2006/relationships/hyperlink" Target="https://youtu.be/p9Oc2Kgo_a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11" Type="http://schemas.openxmlformats.org/officeDocument/2006/relationships/image" Target="../media/image15.jpg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1.gif"/><Relationship Id="rId9" Type="http://schemas.openxmlformats.org/officeDocument/2006/relationships/hyperlink" Target="https://youtu.be/p9Oc2Kgo_a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hdphoto" Target="../media/hdphoto1.wdp"/><Relationship Id="rId7" Type="http://schemas.microsoft.com/office/2007/relationships/hdphoto" Target="../media/hdphoto6.wdp"/><Relationship Id="rId12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hyperlink" Target="https://youtu.be/p9Oc2Kgo_ak" TargetMode="External"/><Relationship Id="rId5" Type="http://schemas.microsoft.com/office/2007/relationships/hdphoto" Target="../media/hdphoto5.wdp"/><Relationship Id="rId10" Type="http://schemas.openxmlformats.org/officeDocument/2006/relationships/image" Target="../media/image6.jpg"/><Relationship Id="rId4" Type="http://schemas.openxmlformats.org/officeDocument/2006/relationships/image" Target="../media/image18.png"/><Relationship Id="rId9" Type="http://schemas.openxmlformats.org/officeDocument/2006/relationships/hyperlink" Target="https://www.youtube.com/channel/UCYtu9EnlIk3Nph-Yj_nHd6A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hyperlink" Target="https://youtu.be/p9Oc2Kgo_a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microsoft.com/office/2007/relationships/hdphoto" Target="../media/hdphoto8.wdp"/><Relationship Id="rId5" Type="http://schemas.openxmlformats.org/officeDocument/2006/relationships/hyperlink" Target="https://www.youtube.com/channel/UCYtu9EnlIk3Nph-Yj_nHd6A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1.gif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Ytu9EnlIk3Nph-Yj_nHd6A" TargetMode="External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hyperlink" Target="https://youtu.be/p9Oc2Kgo_a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4966309" y="-6771"/>
            <a:ext cx="957173" cy="106025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sp>
        <p:nvSpPr>
          <p:cNvPr id="24" name="Прямоугольник 12">
            <a:extLst>
              <a:ext uri="{FF2B5EF4-FFF2-40B4-BE49-F238E27FC236}">
                <a16:creationId xmlns:a16="http://schemas.microsoft.com/office/drawing/2014/main" id="{C5F4BD2D-3D11-B47B-85BA-001EF9EBA860}"/>
              </a:ext>
            </a:extLst>
          </p:cNvPr>
          <p:cNvSpPr/>
          <p:nvPr/>
        </p:nvSpPr>
        <p:spPr>
          <a:xfrm>
            <a:off x="8643486" y="-3827"/>
            <a:ext cx="339912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Урок </a:t>
            </a:r>
            <a:r>
              <a:rPr lang="ru-RU" sz="6600" b="1" i="1" cap="none" spc="50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16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A40CCA30-7D0D-3B1E-CE18-E0E81882AD5E}"/>
              </a:ext>
            </a:extLst>
          </p:cNvPr>
          <p:cNvGrpSpPr/>
          <p:nvPr/>
        </p:nvGrpSpPr>
        <p:grpSpPr>
          <a:xfrm>
            <a:off x="1413760" y="4370304"/>
            <a:ext cx="2249183" cy="2249183"/>
            <a:chOff x="2209664" y="3808717"/>
            <a:chExt cx="2249183" cy="224918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5AAF99F-DF26-37E1-21A6-850855DC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664" y="3808717"/>
              <a:ext cx="2249183" cy="2249183"/>
            </a:xfrm>
            <a:prstGeom prst="rect">
              <a:avLst/>
            </a:prstGeom>
          </p:spPr>
        </p:pic>
        <p:pic>
          <p:nvPicPr>
            <p:cNvPr id="25" name="Рисунок 24">
              <a:hlinkClick r:id="rId7"/>
              <a:extLst>
                <a:ext uri="{FF2B5EF4-FFF2-40B4-BE49-F238E27FC236}">
                  <a16:creationId xmlns:a16="http://schemas.microsoft.com/office/drawing/2014/main" id="{1127D1D3-7E7D-F136-07AB-53A7FA9A0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2869034" y="4505603"/>
              <a:ext cx="930442" cy="857013"/>
            </a:xfrm>
            <a:prstGeom prst="rect">
              <a:avLst/>
            </a:prstGeom>
          </p:spPr>
        </p:pic>
      </p:grpSp>
      <p:sp>
        <p:nvSpPr>
          <p:cNvPr id="29" name="Прямоугольник 5">
            <a:extLst>
              <a:ext uri="{FF2B5EF4-FFF2-40B4-BE49-F238E27FC236}">
                <a16:creationId xmlns:a16="http://schemas.microsoft.com/office/drawing/2014/main" id="{EF9BD8D0-9885-4773-26BA-641DDA687CB9}"/>
              </a:ext>
            </a:extLst>
          </p:cNvPr>
          <p:cNvSpPr/>
          <p:nvPr/>
        </p:nvSpPr>
        <p:spPr>
          <a:xfrm>
            <a:off x="3662943" y="1667629"/>
            <a:ext cx="8529057" cy="2800767"/>
          </a:xfrm>
          <a:prstGeom prst="rect">
            <a:avLst/>
          </a:prstGeom>
          <a:solidFill>
            <a:srgbClr val="EEDDEF">
              <a:alpha val="45000"/>
            </a:srgb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3333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ntique Olive" panose="020B0803020204030204" pitchFamily="34" charset="0"/>
              </a:rPr>
              <a:t>ПРОГРАМИ ДЛЯ ОПРАЦЮВАННЯ ГРАФІЧНИХ ЗОБРАЖЕНЬ. СТВОРЕННЯ І РЕДАГУВАННЯ ЗОБРАЖЕНЬ</a:t>
            </a:r>
            <a:endParaRPr lang="uk-UA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3333FF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ntique Olive" panose="020B0803020204030204" pitchFamily="34" charset="0"/>
            </a:endParaRP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6179419" y="6024791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7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0D05AB-430E-E367-B1E9-A8C6598827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136" t="20826" r="36085" b="62999"/>
          <a:stretch/>
        </p:blipFill>
        <p:spPr>
          <a:xfrm>
            <a:off x="-5512" y="-46764"/>
            <a:ext cx="4971821" cy="1109280"/>
          </a:xfrm>
          <a:prstGeom prst="rect">
            <a:avLst/>
          </a:prstGeom>
        </p:spPr>
      </p:pic>
      <p:pic>
        <p:nvPicPr>
          <p:cNvPr id="18" name="Рисунок 17">
            <a:hlinkClick r:id="rId11"/>
            <a:extLst>
              <a:ext uri="{FF2B5EF4-FFF2-40B4-BE49-F238E27FC236}">
                <a16:creationId xmlns:a16="http://schemas.microsoft.com/office/drawing/2014/main" id="{B4C9C692-2BE8-1017-CF67-5B418D1E59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72" y="4693760"/>
            <a:ext cx="3577192" cy="139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29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4" grpId="0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AD8851-6720-6B8E-15D6-580687D200A7}"/>
              </a:ext>
            </a:extLst>
          </p:cNvPr>
          <p:cNvSpPr txBox="1"/>
          <p:nvPr/>
        </p:nvSpPr>
        <p:spPr>
          <a:xfrm>
            <a:off x="3502324" y="382508"/>
            <a:ext cx="3350863" cy="70788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i="1" dirty="0"/>
              <a:t>Поміркуйте</a:t>
            </a:r>
            <a:endParaRPr lang="ru-RU" sz="4000" b="1" i="1" dirty="0"/>
          </a:p>
        </p:txBody>
      </p:sp>
      <p:pic>
        <p:nvPicPr>
          <p:cNvPr id="9" name="Picture 2" descr="Школа Дети Поднимая Руки В Современный Классе — стоковые фотографии и  другие картинки Белый - iStock">
            <a:extLst>
              <a:ext uri="{FF2B5EF4-FFF2-40B4-BE49-F238E27FC236}">
                <a16:creationId xmlns:a16="http://schemas.microsoft.com/office/drawing/2014/main" id="{BE0928EC-A461-77D0-72BB-184D7D8F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/>
        </p:blipFill>
        <p:spPr bwMode="auto">
          <a:xfrm>
            <a:off x="0" y="-44725"/>
            <a:ext cx="3502325" cy="17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D712B7-8D83-1F12-DA24-8C0360FD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BDC83D-B63E-2997-0EB0-D5495B33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8326D939-2B08-84DF-5BEB-7BF04389A8CE}"/>
              </a:ext>
            </a:extLst>
          </p:cNvPr>
          <p:cNvGrpSpPr/>
          <p:nvPr/>
        </p:nvGrpSpPr>
        <p:grpSpPr>
          <a:xfrm>
            <a:off x="1174283" y="1972024"/>
            <a:ext cx="9580803" cy="707886"/>
            <a:chOff x="1135782" y="1897632"/>
            <a:chExt cx="10812378" cy="755477"/>
          </a:xfrm>
        </p:grpSpPr>
        <p:grpSp>
          <p:nvGrpSpPr>
            <p:cNvPr id="10" name="Группа 5">
              <a:extLst>
                <a:ext uri="{FF2B5EF4-FFF2-40B4-BE49-F238E27FC236}">
                  <a16:creationId xmlns:a16="http://schemas.microsoft.com/office/drawing/2014/main" id="{AC804165-3B62-D9EF-7500-B1026EBEF707}"/>
                </a:ext>
              </a:extLst>
            </p:cNvPr>
            <p:cNvGrpSpPr/>
            <p:nvPr/>
          </p:nvGrpSpPr>
          <p:grpSpPr>
            <a:xfrm>
              <a:off x="1135782" y="1897632"/>
              <a:ext cx="10812378" cy="755477"/>
              <a:chOff x="241538" y="1910284"/>
              <a:chExt cx="11671787" cy="802609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1" name="Прямоугольник 2">
                <a:extLst>
                  <a:ext uri="{FF2B5EF4-FFF2-40B4-BE49-F238E27FC236}">
                    <a16:creationId xmlns:a16="http://schemas.microsoft.com/office/drawing/2014/main" id="{BDBC9B1E-C17C-82CB-1534-9F11F13EF2AE}"/>
                  </a:ext>
                </a:extLst>
              </p:cNvPr>
              <p:cNvSpPr/>
              <p:nvPr/>
            </p:nvSpPr>
            <p:spPr>
              <a:xfrm>
                <a:off x="241538" y="1910284"/>
                <a:ext cx="11671787" cy="80260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E9CD25-284B-C5A7-8ECF-0D25B2CD94BC}"/>
                  </a:ext>
                </a:extLst>
              </p:cNvPr>
              <p:cNvSpPr txBox="1"/>
              <p:nvPr/>
            </p:nvSpPr>
            <p:spPr>
              <a:xfrm>
                <a:off x="698741" y="1951600"/>
                <a:ext cx="11085043" cy="593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err="1"/>
                  <a:t>Що</a:t>
                </a:r>
                <a:r>
                  <a:rPr lang="ru-RU" sz="2800" dirty="0"/>
                  <a:t> </a:t>
                </a:r>
                <a:r>
                  <a:rPr lang="ru-RU" sz="2800" dirty="0" err="1"/>
                  <a:t>таке</a:t>
                </a:r>
                <a:r>
                  <a:rPr lang="ru-RU" sz="2800" dirty="0"/>
                  <a:t> </a:t>
                </a:r>
                <a:r>
                  <a:rPr lang="ru-RU" sz="2800" dirty="0" err="1"/>
                  <a:t>графічний</a:t>
                </a:r>
                <a:r>
                  <a:rPr lang="ru-RU" sz="2800" dirty="0"/>
                  <a:t> редактор? Для </a:t>
                </a:r>
                <a:r>
                  <a:rPr lang="ru-RU" sz="2800" dirty="0" err="1"/>
                  <a:t>чого</a:t>
                </a:r>
                <a:r>
                  <a:rPr lang="ru-RU" sz="2800" dirty="0"/>
                  <a:t> </a:t>
                </a:r>
                <a:r>
                  <a:rPr lang="ru-RU" sz="2800" dirty="0" err="1"/>
                  <a:t>він</a:t>
                </a:r>
                <a:r>
                  <a:rPr lang="ru-RU" sz="2800" dirty="0"/>
                  <a:t> </a:t>
                </a:r>
                <a:r>
                  <a:rPr lang="ru-RU" sz="2800" dirty="0" err="1"/>
                  <a:t>призначений</a:t>
                </a:r>
                <a:r>
                  <a:rPr lang="ru-RU" sz="2800" dirty="0"/>
                  <a:t>?</a:t>
                </a:r>
                <a:endParaRPr lang="uk-UA" sz="2800" dirty="0"/>
              </a:p>
            </p:txBody>
          </p:sp>
        </p:grp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F1DFADFC-CE01-C3BA-3DC7-38720F653726}"/>
                </a:ext>
              </a:extLst>
            </p:cNvPr>
            <p:cNvSpPr/>
            <p:nvPr/>
          </p:nvSpPr>
          <p:spPr>
            <a:xfrm>
              <a:off x="1290131" y="2130622"/>
              <a:ext cx="188612" cy="176664"/>
            </a:xfrm>
            <a:prstGeom prst="ellipse">
              <a:avLst/>
            </a:prstGeom>
            <a:solidFill>
              <a:srgbClr val="E50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89FFE9-9B46-466A-1CBF-7F52AF945B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5" y="1846141"/>
            <a:ext cx="959652" cy="959652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CB9540E-5903-DAC8-670F-EF74F8416256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102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103595A8-AF35-E11B-68F6-543B745F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hlinkClick r:id="rId7"/>
              <a:extLst>
                <a:ext uri="{FF2B5EF4-FFF2-40B4-BE49-F238E27FC236}">
                  <a16:creationId xmlns:a16="http://schemas.microsoft.com/office/drawing/2014/main" id="{781C44AD-8A49-D889-8055-665151DE1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1175F5-0679-D7EB-552F-747D381867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725" y="2728456"/>
            <a:ext cx="6201275" cy="41528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ED1FC6-579F-B40D-932D-A7320E062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346"/>
            <a:ext cx="5715000" cy="3810000"/>
          </a:xfrm>
          <a:prstGeom prst="rect">
            <a:avLst/>
          </a:prstGeom>
        </p:spPr>
      </p:pic>
      <p:pic>
        <p:nvPicPr>
          <p:cNvPr id="21" name="Рисунок 20">
            <a:hlinkClick r:id="rId12"/>
            <a:extLst>
              <a:ext uri="{FF2B5EF4-FFF2-40B4-BE49-F238E27FC236}">
                <a16:creationId xmlns:a16="http://schemas.microsoft.com/office/drawing/2014/main" id="{4F145D31-4212-FE60-A223-1649BD80AC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8" y="5779900"/>
            <a:ext cx="2763983" cy="10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CAD8851-6720-6B8E-15D6-580687D200A7}"/>
              </a:ext>
            </a:extLst>
          </p:cNvPr>
          <p:cNvSpPr txBox="1"/>
          <p:nvPr/>
        </p:nvSpPr>
        <p:spPr>
          <a:xfrm>
            <a:off x="3502324" y="382508"/>
            <a:ext cx="3350863" cy="707886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4000" b="1" i="1" dirty="0"/>
              <a:t>Поміркуйте</a:t>
            </a:r>
            <a:endParaRPr lang="ru-RU" sz="4000" b="1" i="1" dirty="0"/>
          </a:p>
        </p:txBody>
      </p:sp>
      <p:pic>
        <p:nvPicPr>
          <p:cNvPr id="9" name="Picture 2" descr="Школа Дети Поднимая Руки В Современный Классе — стоковые фотографии и  другие картинки Белый - iStock">
            <a:extLst>
              <a:ext uri="{FF2B5EF4-FFF2-40B4-BE49-F238E27FC236}">
                <a16:creationId xmlns:a16="http://schemas.microsoft.com/office/drawing/2014/main" id="{BE0928EC-A461-77D0-72BB-184D7D8F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5"/>
          <a:stretch/>
        </p:blipFill>
        <p:spPr bwMode="auto">
          <a:xfrm>
            <a:off x="0" y="-44725"/>
            <a:ext cx="3502325" cy="176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D712B7-8D83-1F12-DA24-8C0360FD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BDC83D-B63E-2997-0EB0-D5495B33C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18" name="Группа 5">
            <a:extLst>
              <a:ext uri="{FF2B5EF4-FFF2-40B4-BE49-F238E27FC236}">
                <a16:creationId xmlns:a16="http://schemas.microsoft.com/office/drawing/2014/main" id="{333A6A0D-BD09-501A-E336-BCD457CD53BE}"/>
              </a:ext>
            </a:extLst>
          </p:cNvPr>
          <p:cNvGrpSpPr/>
          <p:nvPr/>
        </p:nvGrpSpPr>
        <p:grpSpPr>
          <a:xfrm>
            <a:off x="1153198" y="1897629"/>
            <a:ext cx="9114208" cy="707886"/>
            <a:chOff x="241538" y="1910284"/>
            <a:chExt cx="11671787" cy="7520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9" name="Прямоугольник 2">
              <a:extLst>
                <a:ext uri="{FF2B5EF4-FFF2-40B4-BE49-F238E27FC236}">
                  <a16:creationId xmlns:a16="http://schemas.microsoft.com/office/drawing/2014/main" id="{C9853E92-CC29-A26E-51CB-50FCA8ACBE54}"/>
                </a:ext>
              </a:extLst>
            </p:cNvPr>
            <p:cNvSpPr/>
            <p:nvPr/>
          </p:nvSpPr>
          <p:spPr>
            <a:xfrm>
              <a:off x="241538" y="1910284"/>
              <a:ext cx="11671787" cy="7520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12248345-ACEE-E33F-EAF8-A066BA56F628}"/>
                </a:ext>
              </a:extLst>
            </p:cNvPr>
            <p:cNvSpPr/>
            <p:nvPr/>
          </p:nvSpPr>
          <p:spPr>
            <a:xfrm>
              <a:off x="416896" y="2157812"/>
              <a:ext cx="241539" cy="187686"/>
            </a:xfrm>
            <a:prstGeom prst="ellipse">
              <a:avLst/>
            </a:prstGeom>
            <a:solidFill>
              <a:srgbClr val="E50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F05DF1-0238-4F62-9D64-7A9844513BDE}"/>
                </a:ext>
              </a:extLst>
            </p:cNvPr>
            <p:cNvSpPr txBox="1"/>
            <p:nvPr/>
          </p:nvSpPr>
          <p:spPr>
            <a:xfrm>
              <a:off x="698740" y="1951600"/>
              <a:ext cx="11085043" cy="55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err="1"/>
                <a:t>Які</a:t>
              </a:r>
              <a:r>
                <a:rPr lang="ru-RU" sz="2800" dirty="0"/>
                <a:t> </a:t>
              </a:r>
              <a:r>
                <a:rPr lang="ru-RU" sz="2800" dirty="0" err="1"/>
                <a:t>графічні</a:t>
              </a:r>
              <a:r>
                <a:rPr lang="ru-RU" sz="2800" dirty="0"/>
                <a:t> </a:t>
              </a:r>
              <a:r>
                <a:rPr lang="ru-RU" sz="2800" dirty="0" err="1"/>
                <a:t>редактори</a:t>
              </a:r>
              <a:r>
                <a:rPr lang="ru-RU" sz="2800" dirty="0"/>
                <a:t> </a:t>
              </a:r>
              <a:r>
                <a:rPr lang="ru-RU" sz="2800" dirty="0" err="1"/>
                <a:t>ви</a:t>
              </a:r>
              <a:r>
                <a:rPr lang="ru-RU" sz="2800" dirty="0"/>
                <a:t> </a:t>
              </a:r>
              <a:r>
                <a:rPr lang="ru-RU" sz="2800" dirty="0" err="1"/>
                <a:t>вже</a:t>
              </a:r>
              <a:r>
                <a:rPr lang="ru-RU" sz="2800" dirty="0"/>
                <a:t> </a:t>
              </a:r>
              <a:r>
                <a:rPr lang="ru-RU" sz="2800" dirty="0" err="1"/>
                <a:t>використовували</a:t>
              </a:r>
              <a:r>
                <a:rPr lang="ru-RU" sz="2800" dirty="0"/>
                <a:t>?</a:t>
              </a:r>
              <a:endParaRPr lang="uk-UA" sz="2800" dirty="0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145C30A-4AFF-EA45-3AC5-C5A1FC41DF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5" y="1846141"/>
            <a:ext cx="959652" cy="959652"/>
          </a:xfrm>
          <a:prstGeom prst="rect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3CB9540E-5903-DAC8-670F-EF74F8416256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1026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103595A8-AF35-E11B-68F6-543B745F3F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Рисунок 16">
              <a:hlinkClick r:id="rId7"/>
              <a:extLst>
                <a:ext uri="{FF2B5EF4-FFF2-40B4-BE49-F238E27FC236}">
                  <a16:creationId xmlns:a16="http://schemas.microsoft.com/office/drawing/2014/main" id="{781C44AD-8A49-D889-8055-665151DE1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2" descr="Графічний редактор Tux Paint - Сайт kotyash-vadim!">
            <a:extLst>
              <a:ext uri="{FF2B5EF4-FFF2-40B4-BE49-F238E27FC236}">
                <a16:creationId xmlns:a16="http://schemas.microsoft.com/office/drawing/2014/main" id="{0F842B7E-0EEC-DC5C-938A-E49658476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028">
            <a:off x="221716" y="2917761"/>
            <a:ext cx="4286250" cy="32194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5FA7A5-BF2D-794D-6511-4BE7C0966A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876">
            <a:off x="4729669" y="3147370"/>
            <a:ext cx="5043793" cy="33625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hlinkClick r:id="rId12"/>
            <a:extLst>
              <a:ext uri="{FF2B5EF4-FFF2-40B4-BE49-F238E27FC236}">
                <a16:creationId xmlns:a16="http://schemas.microsoft.com/office/drawing/2014/main" id="{BB2309BC-233D-C295-A29E-5A4E237656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8" y="5779900"/>
            <a:ext cx="2763983" cy="10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/>
              <a:t>У </a:t>
            </a:r>
            <a:r>
              <a:rPr lang="ru-RU" sz="2400" b="1" dirty="0" err="1"/>
              <a:t>попередніх</a:t>
            </a:r>
            <a:r>
              <a:rPr lang="ru-RU" sz="2400" b="1" dirty="0"/>
              <a:t> </a:t>
            </a:r>
            <a:r>
              <a:rPr lang="ru-RU" sz="2400" b="1" dirty="0" err="1"/>
              <a:t>класах</a:t>
            </a:r>
            <a:r>
              <a:rPr lang="ru-RU" sz="2400" b="1" dirty="0"/>
              <a:t> </a:t>
            </a:r>
            <a:r>
              <a:rPr lang="ru-RU" sz="2400" b="1" dirty="0" err="1"/>
              <a:t>вивчались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є </a:t>
            </a:r>
            <a:r>
              <a:rPr lang="ru-RU" sz="2400" b="1" dirty="0" err="1">
                <a:solidFill>
                  <a:srgbClr val="FF0000"/>
                </a:solidFill>
              </a:rPr>
              <a:t>растровими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графічними</a:t>
            </a:r>
            <a:r>
              <a:rPr lang="ru-RU" sz="2400" b="1" dirty="0">
                <a:solidFill>
                  <a:srgbClr val="FF0000"/>
                </a:solidFill>
              </a:rPr>
              <a:t> редакторами</a:t>
            </a:r>
            <a:r>
              <a:rPr lang="ru-RU" sz="2400" b="1" dirty="0"/>
              <a:t>. До </a:t>
            </a:r>
            <a:r>
              <a:rPr lang="ru-RU" sz="2400" b="1" dirty="0" err="1"/>
              <a:t>растрових</a:t>
            </a:r>
            <a:r>
              <a:rPr lang="ru-RU" sz="2400" b="1" dirty="0"/>
              <a:t> </a:t>
            </a:r>
            <a:r>
              <a:rPr lang="ru-RU" sz="2400" b="1" dirty="0" err="1"/>
              <a:t>графічних</a:t>
            </a:r>
            <a:r>
              <a:rPr lang="ru-RU" sz="2400" b="1" dirty="0"/>
              <a:t> </a:t>
            </a:r>
            <a:r>
              <a:rPr lang="ru-RU" sz="2400" b="1" dirty="0" err="1"/>
              <a:t>редакто­рів</a:t>
            </a:r>
            <a:r>
              <a:rPr lang="ru-RU" sz="2400" b="1" dirty="0"/>
              <a:t> </a:t>
            </a:r>
            <a:r>
              <a:rPr lang="ru-RU" sz="2400" b="1" dirty="0" err="1"/>
              <a:t>відносять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Paint</a:t>
            </a:r>
            <a:r>
              <a:rPr lang="ru-RU" sz="2400" b="1" dirty="0"/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Tux</a:t>
            </a:r>
            <a:r>
              <a:rPr lang="ru-RU" sz="2400" b="1" dirty="0">
                <a:solidFill>
                  <a:srgbClr val="FF0000"/>
                </a:solidFill>
              </a:rPr>
              <a:t> Paint</a:t>
            </a:r>
            <a:r>
              <a:rPr lang="ru-RU" sz="2400" b="1" dirty="0"/>
              <a:t>, </a:t>
            </a:r>
            <a:r>
              <a:rPr lang="ru-RU" sz="2400" b="1" dirty="0">
                <a:solidFill>
                  <a:srgbClr val="FF0000"/>
                </a:solidFill>
              </a:rPr>
              <a:t>Paint.net </a:t>
            </a:r>
            <a:r>
              <a:rPr lang="ru-RU" sz="2400" b="1" dirty="0" err="1"/>
              <a:t>або</a:t>
            </a:r>
            <a:r>
              <a:rPr lang="ru-RU" sz="2400" b="1" dirty="0"/>
              <a:t> </a:t>
            </a:r>
            <a:r>
              <a:rPr lang="ru-RU" sz="2400" b="1" dirty="0" err="1"/>
              <a:t>растрову</a:t>
            </a:r>
            <a:r>
              <a:rPr lang="ru-RU" sz="2400" b="1" dirty="0"/>
              <a:t> </a:t>
            </a:r>
            <a:r>
              <a:rPr lang="ru-RU" sz="2400" b="1" dirty="0" err="1"/>
              <a:t>скла­дову</a:t>
            </a:r>
            <a:r>
              <a:rPr lang="ru-RU" sz="2400" b="1" dirty="0"/>
              <a:t> </a:t>
            </a:r>
            <a:r>
              <a:rPr lang="ru-RU" sz="2400" b="1" dirty="0" err="1"/>
              <a:t>графічного</a:t>
            </a:r>
            <a:r>
              <a:rPr lang="ru-RU" sz="2400" b="1" dirty="0"/>
              <a:t> редактора </a:t>
            </a:r>
            <a:r>
              <a:rPr lang="ru-RU" sz="2400" b="1" dirty="0" err="1"/>
              <a:t>середовища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Скретч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2052" name="Picture 4" descr="Tux Paint - Проект GNU - Фонд вільного програмного забезпечення">
            <a:extLst>
              <a:ext uri="{FF2B5EF4-FFF2-40B4-BE49-F238E27FC236}">
                <a16:creationId xmlns:a16="http://schemas.microsoft.com/office/drawing/2014/main" id="{1DE73D7E-0850-1FF8-0EB6-CB52BC64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24">
            <a:off x="6140437" y="2463381"/>
            <a:ext cx="5830374" cy="35040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E113B-39CF-D003-6853-9F01CDBD6C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427">
            <a:off x="1087374" y="1669340"/>
            <a:ext cx="5130670" cy="3519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>
            <a:hlinkClick r:id="rId9"/>
            <a:extLst>
              <a:ext uri="{FF2B5EF4-FFF2-40B4-BE49-F238E27FC236}">
                <a16:creationId xmlns:a16="http://schemas.microsoft.com/office/drawing/2014/main" id="{5CEE48CE-5476-0383-1D23-D076A878A4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8" y="5779900"/>
            <a:ext cx="2763983" cy="10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Під</a:t>
            </a:r>
            <a:r>
              <a:rPr lang="ru-RU" sz="2400" b="1" dirty="0"/>
              <a:t> час </a:t>
            </a:r>
            <a:r>
              <a:rPr lang="ru-RU" sz="2400" b="1" dirty="0" err="1"/>
              <a:t>роботи</a:t>
            </a:r>
            <a:r>
              <a:rPr lang="ru-RU" sz="2400" b="1" dirty="0"/>
              <a:t> з </a:t>
            </a:r>
            <a:r>
              <a:rPr lang="ru-RU" sz="2400" b="1" dirty="0" err="1"/>
              <a:t>графічними</a:t>
            </a:r>
            <a:r>
              <a:rPr lang="ru-RU" sz="2400" b="1" dirty="0"/>
              <a:t> </a:t>
            </a:r>
            <a:r>
              <a:rPr lang="ru-RU" sz="2400" b="1" dirty="0" err="1"/>
              <a:t>об’єктами</a:t>
            </a:r>
            <a:r>
              <a:rPr lang="ru-RU" sz="2400" b="1" dirty="0"/>
              <a:t> в текстовому </a:t>
            </a:r>
            <a:r>
              <a:rPr lang="ru-RU" sz="2400" b="1" dirty="0" err="1"/>
              <a:t>про­цесорі</a:t>
            </a:r>
            <a:r>
              <a:rPr lang="ru-RU" sz="2400" b="1" dirty="0"/>
              <a:t> та </a:t>
            </a:r>
            <a:r>
              <a:rPr lang="ru-RU" sz="2400" b="1" dirty="0" err="1"/>
              <a:t>редакторі</a:t>
            </a:r>
            <a:r>
              <a:rPr lang="ru-RU" sz="2400" b="1" dirty="0"/>
              <a:t> </a:t>
            </a:r>
            <a:r>
              <a:rPr lang="ru-RU" sz="2400" b="1" dirty="0" err="1"/>
              <a:t>презентацій</a:t>
            </a:r>
            <a:r>
              <a:rPr lang="ru-RU" sz="2400" b="1" dirty="0"/>
              <a:t> </a:t>
            </a:r>
            <a:r>
              <a:rPr lang="ru-RU" sz="2400" b="1" dirty="0" err="1"/>
              <a:t>можна</a:t>
            </a:r>
            <a:r>
              <a:rPr lang="ru-RU" sz="2400" b="1" dirty="0"/>
              <a:t> </a:t>
            </a:r>
            <a:r>
              <a:rPr lang="ru-RU" sz="2400" b="1" dirty="0" err="1"/>
              <a:t>було</a:t>
            </a:r>
            <a:r>
              <a:rPr lang="ru-RU" sz="2400" b="1" dirty="0"/>
              <a:t> </a:t>
            </a:r>
            <a:r>
              <a:rPr lang="ru-RU" sz="2400" b="1" dirty="0" err="1"/>
              <a:t>ознайомитись</a:t>
            </a:r>
            <a:r>
              <a:rPr lang="ru-RU" sz="2400" b="1" dirty="0"/>
              <a:t> з </a:t>
            </a:r>
            <a:r>
              <a:rPr lang="ru-RU" sz="2400" b="1" dirty="0" err="1"/>
              <a:t>опрацюванням</a:t>
            </a:r>
            <a:r>
              <a:rPr lang="ru-RU" sz="2400" b="1" dirty="0"/>
              <a:t> </a:t>
            </a:r>
            <a:r>
              <a:rPr lang="ru-RU" sz="2400" b="1" dirty="0" err="1"/>
              <a:t>векторних</a:t>
            </a:r>
            <a:r>
              <a:rPr lang="ru-RU" sz="2400" b="1" dirty="0"/>
              <a:t> </a:t>
            </a:r>
            <a:r>
              <a:rPr lang="ru-RU" sz="2400" b="1" dirty="0" err="1"/>
              <a:t>об’єктів</a:t>
            </a:r>
            <a:r>
              <a:rPr lang="ru-RU" sz="2400" b="1" dirty="0"/>
              <a:t>. </a:t>
            </a:r>
            <a:r>
              <a:rPr lang="ru-RU" sz="2400" b="1" dirty="0" err="1"/>
              <a:t>Ці</a:t>
            </a:r>
            <a:r>
              <a:rPr lang="ru-RU" sz="2400" b="1" dirty="0"/>
              <a:t> </a:t>
            </a:r>
            <a:r>
              <a:rPr lang="ru-RU" sz="2400" b="1" dirty="0" err="1"/>
              <a:t>програми</a:t>
            </a:r>
            <a:r>
              <a:rPr lang="ru-RU" sz="2400" b="1" dirty="0"/>
              <a:t> </a:t>
            </a:r>
            <a:r>
              <a:rPr lang="ru-RU" sz="2400" b="1" dirty="0" err="1"/>
              <a:t>мають</a:t>
            </a:r>
            <a:r>
              <a:rPr lang="ru-RU" sz="2400" b="1" dirty="0"/>
              <a:t> </a:t>
            </a:r>
            <a:r>
              <a:rPr lang="ru-RU" sz="2400" b="1" dirty="0" err="1"/>
              <a:t>вбудовані</a:t>
            </a:r>
            <a:r>
              <a:rPr lang="ru-RU" sz="2400" b="1" dirty="0"/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редактори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векторної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графіки</a:t>
            </a:r>
            <a:r>
              <a:rPr lang="ru-RU" sz="2400" b="1" dirty="0"/>
              <a:t>.</a:t>
            </a:r>
            <a:endParaRPr lang="uk-UA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C716B-A3B2-8DBD-62F7-A403D97DF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3860"/>
          <a:stretch/>
        </p:blipFill>
        <p:spPr>
          <a:xfrm>
            <a:off x="201816" y="3163097"/>
            <a:ext cx="5733118" cy="3523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4DA68C-B94E-2479-3611-ADD53BAFD4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281"/>
          <a:stretch/>
        </p:blipFill>
        <p:spPr>
          <a:xfrm>
            <a:off x="6091824" y="1509851"/>
            <a:ext cx="5979010" cy="352326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9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4" name="Бульбашка прямої мови: прямокутна з округленими кутами 13">
            <a:extLst>
              <a:ext uri="{FF2B5EF4-FFF2-40B4-BE49-F238E27FC236}">
                <a16:creationId xmlns:a16="http://schemas.microsoft.com/office/drawing/2014/main" id="{CA413D88-EB88-F3DC-8AE1-6F696F32067D}"/>
              </a:ext>
            </a:extLst>
          </p:cNvPr>
          <p:cNvSpPr/>
          <p:nvPr/>
        </p:nvSpPr>
        <p:spPr>
          <a:xfrm>
            <a:off x="1184164" y="2550695"/>
            <a:ext cx="1684164" cy="448773"/>
          </a:xfrm>
          <a:prstGeom prst="wedgeRoundRectCallout">
            <a:avLst>
              <a:gd name="adj1" fmla="val 48493"/>
              <a:gd name="adj2" fmla="val 145213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u="none" strike="noStrike" dirty="0">
                <a:solidFill>
                  <a:schemeClr val="bg1"/>
                </a:solidFill>
                <a:effectLst/>
                <a:latin typeface="-apple-system"/>
              </a:rPr>
              <a:t>MS Word</a:t>
            </a:r>
            <a:endParaRPr lang="uk-UA" b="1" dirty="0">
              <a:solidFill>
                <a:schemeClr val="bg1"/>
              </a:solidFill>
            </a:endParaRPr>
          </a:p>
        </p:txBody>
      </p:sp>
      <p:sp>
        <p:nvSpPr>
          <p:cNvPr id="16" name="Бульбашка прямої мови: прямокутна з округленими кутами 15">
            <a:extLst>
              <a:ext uri="{FF2B5EF4-FFF2-40B4-BE49-F238E27FC236}">
                <a16:creationId xmlns:a16="http://schemas.microsoft.com/office/drawing/2014/main" id="{E044B863-569A-7A31-2C35-AB599434FE4E}"/>
              </a:ext>
            </a:extLst>
          </p:cNvPr>
          <p:cNvSpPr/>
          <p:nvPr/>
        </p:nvSpPr>
        <p:spPr>
          <a:xfrm>
            <a:off x="7001760" y="5260927"/>
            <a:ext cx="1853482" cy="448773"/>
          </a:xfrm>
          <a:prstGeom prst="wedgeRoundRectCallout">
            <a:avLst>
              <a:gd name="adj1" fmla="val 49636"/>
              <a:gd name="adj2" fmla="val -152914"/>
              <a:gd name="adj3" fmla="val 16667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u="none" strike="noStrike" dirty="0">
                <a:solidFill>
                  <a:schemeClr val="bg1"/>
                </a:solidFill>
                <a:effectLst/>
                <a:latin typeface="-apple-system"/>
              </a:rPr>
              <a:t>MS PowerPoint</a:t>
            </a:r>
            <a:endParaRPr lang="uk-UA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>
            <a:hlinkClick r:id="rId11"/>
            <a:extLst>
              <a:ext uri="{FF2B5EF4-FFF2-40B4-BE49-F238E27FC236}">
                <a16:creationId xmlns:a16="http://schemas.microsoft.com/office/drawing/2014/main" id="{211A9C9A-EF1E-372A-90FD-D4BBD52E55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8" y="5779900"/>
            <a:ext cx="2763983" cy="10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6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E3B7D9-6204-5027-A5C9-4C3C1BE9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235" y="-26184"/>
            <a:ext cx="930442" cy="9304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24C65C5-0245-610C-ACC5-0ECBAD9A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347" y="0"/>
            <a:ext cx="587141" cy="587141"/>
          </a:xfrm>
          <a:prstGeom prst="rect">
            <a:avLst/>
          </a:prstGeom>
        </p:spPr>
      </p:pic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3F6C9574-C9D9-9BC6-48C0-9A3C7D0CDAD4}"/>
              </a:ext>
            </a:extLst>
          </p:cNvPr>
          <p:cNvGrpSpPr/>
          <p:nvPr/>
        </p:nvGrpSpPr>
        <p:grpSpPr>
          <a:xfrm>
            <a:off x="10990432" y="5937515"/>
            <a:ext cx="1559929" cy="1169947"/>
            <a:chOff x="10990432" y="5937515"/>
            <a:chExt cx="1559929" cy="1169947"/>
          </a:xfrm>
        </p:grpSpPr>
        <p:pic>
          <p:nvPicPr>
            <p:cNvPr id="7" name="Picture 2" descr="LunaPic Edit | Emo gif, Aesthetic gif, Chinese new year background">
              <a:extLst>
                <a:ext uri="{FF2B5EF4-FFF2-40B4-BE49-F238E27FC236}">
                  <a16:creationId xmlns:a16="http://schemas.microsoft.com/office/drawing/2014/main" id="{52180D8C-1364-D8C8-1036-09DBA80BB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432" y="5937515"/>
              <a:ext cx="1559929" cy="116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>
              <a:hlinkClick r:id="rId5"/>
              <a:extLst>
                <a:ext uri="{FF2B5EF4-FFF2-40B4-BE49-F238E27FC236}">
                  <a16:creationId xmlns:a16="http://schemas.microsoft.com/office/drawing/2014/main" id="{5EDF5098-5EB6-A038-DC0C-CDFDCF6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11469961" y="6139448"/>
              <a:ext cx="600873" cy="55345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FF15EA-E50A-D90F-BF87-4E6836257A9E}"/>
              </a:ext>
            </a:extLst>
          </p:cNvPr>
          <p:cNvSpPr txBox="1"/>
          <p:nvPr/>
        </p:nvSpPr>
        <p:spPr>
          <a:xfrm>
            <a:off x="201816" y="171642"/>
            <a:ext cx="10674531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400" b="1" dirty="0" err="1"/>
              <a:t>Існують</a:t>
            </a:r>
            <a:r>
              <a:rPr lang="ru-RU" sz="2400" b="1" dirty="0"/>
              <a:t> й </a:t>
            </a:r>
            <a:r>
              <a:rPr lang="ru-RU" sz="2400" b="1" dirty="0" err="1"/>
              <a:t>інші</a:t>
            </a:r>
            <a:r>
              <a:rPr lang="ru-RU" sz="2400" b="1" dirty="0"/>
              <a:t> </a:t>
            </a:r>
            <a:r>
              <a:rPr lang="ru-RU" sz="2400" b="1" dirty="0" err="1"/>
              <a:t>графічні</a:t>
            </a:r>
            <a:r>
              <a:rPr lang="ru-RU" sz="2400" b="1" dirty="0"/>
              <a:t> </a:t>
            </a:r>
            <a:r>
              <a:rPr lang="ru-RU" sz="2400" b="1" dirty="0" err="1"/>
              <a:t>редактори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призначені</a:t>
            </a:r>
            <a:r>
              <a:rPr lang="ru-RU" sz="2400" b="1" dirty="0"/>
              <a:t> як для </a:t>
            </a:r>
            <a:r>
              <a:rPr lang="ru-RU" sz="2400" b="1" dirty="0" err="1"/>
              <a:t>незначної</a:t>
            </a:r>
            <a:r>
              <a:rPr lang="ru-RU" sz="2400" b="1" dirty="0"/>
              <a:t> </a:t>
            </a:r>
            <a:r>
              <a:rPr lang="ru-RU" sz="2400" b="1" dirty="0" err="1"/>
              <a:t>корекції</a:t>
            </a:r>
            <a:r>
              <a:rPr lang="ru-RU" sz="2400" b="1" dirty="0"/>
              <a:t> </a:t>
            </a:r>
            <a:r>
              <a:rPr lang="ru-RU" sz="2400" b="1" dirty="0" err="1"/>
              <a:t>зображень</a:t>
            </a:r>
            <a:r>
              <a:rPr lang="ru-RU" sz="2400" b="1" dirty="0"/>
              <a:t> (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ru-RU" sz="2400" b="1" dirty="0" err="1"/>
              <a:t>програма</a:t>
            </a:r>
            <a:r>
              <a:rPr lang="ru-RU" sz="2400" b="1" dirty="0"/>
              <a:t> </a:t>
            </a:r>
            <a:r>
              <a:rPr lang="ru-RU" sz="2400" b="1" dirty="0" err="1"/>
              <a:t>Фотографії</a:t>
            </a:r>
            <a:r>
              <a:rPr lang="ru-RU" sz="2400" b="1" dirty="0"/>
              <a:t> ОС </a:t>
            </a:r>
            <a:r>
              <a:rPr lang="en-US" sz="2400" b="1" dirty="0"/>
              <a:t>Windows), </a:t>
            </a:r>
            <a:r>
              <a:rPr lang="ru-RU" sz="2400" b="1" dirty="0"/>
              <a:t>так і для </a:t>
            </a:r>
            <a:r>
              <a:rPr lang="ru-RU" sz="2400" b="1" dirty="0" err="1"/>
              <a:t>професійного</a:t>
            </a:r>
            <a:r>
              <a:rPr lang="ru-RU" sz="2400" b="1" dirty="0"/>
              <a:t> </a:t>
            </a:r>
            <a:r>
              <a:rPr lang="ru-RU" sz="2400" b="1" dirty="0" err="1"/>
              <a:t>використан­ня</a:t>
            </a:r>
            <a:r>
              <a:rPr lang="ru-RU" sz="2400" b="1" dirty="0"/>
              <a:t> в </a:t>
            </a:r>
            <a:r>
              <a:rPr lang="ru-RU" sz="2400" b="1" dirty="0" err="1"/>
              <a:t>різних</a:t>
            </a:r>
            <a:r>
              <a:rPr lang="ru-RU" sz="2400" b="1" dirty="0"/>
              <a:t> </a:t>
            </a:r>
            <a:r>
              <a:rPr lang="ru-RU" sz="2400" b="1" dirty="0" err="1"/>
              <a:t>галузях</a:t>
            </a:r>
            <a:r>
              <a:rPr lang="ru-RU" sz="2400" b="1" dirty="0"/>
              <a:t> (</a:t>
            </a:r>
            <a:r>
              <a:rPr lang="ru-RU" sz="2400" b="1" dirty="0" err="1"/>
              <a:t>наприклад</a:t>
            </a:r>
            <a:r>
              <a:rPr lang="ru-RU" sz="2400" b="1" dirty="0"/>
              <a:t>, </a:t>
            </a:r>
            <a:r>
              <a:rPr lang="en-US" sz="2400" b="1" dirty="0"/>
              <a:t>Adobe Photoshop, Adobe</a:t>
            </a:r>
            <a:r>
              <a:rPr lang="uk-UA" sz="2400" b="1" dirty="0"/>
              <a:t> </a:t>
            </a:r>
            <a:r>
              <a:rPr lang="en-US" sz="2400" b="1" dirty="0"/>
              <a:t>Illustrator, Gimp, Corel</a:t>
            </a:r>
            <a:r>
              <a:rPr lang="uk-UA" sz="2400" b="1" dirty="0"/>
              <a:t> </a:t>
            </a:r>
            <a:r>
              <a:rPr lang="en-US" sz="2400" b="1" dirty="0"/>
              <a:t>Draw, AutoCAD, Piranesi, ArchiCAD).</a:t>
            </a:r>
            <a:endParaRPr lang="uk-UA" sz="24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CA1AD1-37F1-3608-953E-CAC0F36EE4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472">
            <a:off x="1506320" y="2039062"/>
            <a:ext cx="3729641" cy="46620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1143F5-D6B1-29AF-3760-F739A1742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56" y="1864451"/>
            <a:ext cx="5037699" cy="33571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6A3D5C-7997-3A13-05FB-5FA1E7101D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51" y="2732796"/>
            <a:ext cx="2381794" cy="357269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>
            <a:hlinkClick r:id="rId12"/>
            <a:extLst>
              <a:ext uri="{FF2B5EF4-FFF2-40B4-BE49-F238E27FC236}">
                <a16:creationId xmlns:a16="http://schemas.microsoft.com/office/drawing/2014/main" id="{D0238418-522A-02FC-5899-F633BFC316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28" y="5779900"/>
            <a:ext cx="2763983" cy="10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hlinkClick r:id="rId2"/>
            <a:extLst>
              <a:ext uri="{FF2B5EF4-FFF2-40B4-BE49-F238E27FC236}">
                <a16:creationId xmlns:a16="http://schemas.microsoft.com/office/drawing/2014/main" id="{297D2CBB-AEDF-6426-18E6-8B23CC992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943" y="2276244"/>
            <a:ext cx="4783482" cy="1865811"/>
          </a:xfrm>
          <a:prstGeom prst="rect">
            <a:avLst/>
          </a:prstGeom>
        </p:spPr>
      </p:pic>
      <p:pic>
        <p:nvPicPr>
          <p:cNvPr id="14" name="Picture 16" descr="Нова українська школа — все про НУШ у 2022 році">
            <a:extLst>
              <a:ext uri="{FF2B5EF4-FFF2-40B4-BE49-F238E27FC236}">
                <a16:creationId xmlns:a16="http://schemas.microsoft.com/office/drawing/2014/main" id="{61D02583-63B9-4127-F596-C10E6E5EA4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r="27361" b="50000"/>
          <a:stretch/>
        </p:blipFill>
        <p:spPr bwMode="auto">
          <a:xfrm>
            <a:off x="0" y="-3828"/>
            <a:ext cx="1728216" cy="1914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конка шестерёнка - Png картинки и иконки без фона">
            <a:extLst>
              <a:ext uri="{FF2B5EF4-FFF2-40B4-BE49-F238E27FC236}">
                <a16:creationId xmlns:a16="http://schemas.microsoft.com/office/drawing/2014/main" id="{B873EC40-13CC-DD0C-7711-81EA0F5A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4" y="1910506"/>
            <a:ext cx="3036988" cy="303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3">
            <a:extLst>
              <a:ext uri="{FF2B5EF4-FFF2-40B4-BE49-F238E27FC236}">
                <a16:creationId xmlns:a16="http://schemas.microsoft.com/office/drawing/2014/main" id="{65885A23-84B0-3B9F-249B-FB83FAE865C6}"/>
              </a:ext>
            </a:extLst>
          </p:cNvPr>
          <p:cNvSpPr/>
          <p:nvPr/>
        </p:nvSpPr>
        <p:spPr>
          <a:xfrm>
            <a:off x="1504144" y="2613392"/>
            <a:ext cx="5289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0" b="1" cap="none" spc="50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Zeppelin" pitchFamily="2" charset="0"/>
              </a:rPr>
              <a:t>6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320EBE8-0A68-D756-41E8-A22EFCBDD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1923"/>
            <a:ext cx="1839881" cy="18398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AAF99F-DF26-37E1-21A6-850855DC5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60" y="4370304"/>
            <a:ext cx="2249183" cy="2249183"/>
          </a:xfrm>
          <a:prstGeom prst="rect">
            <a:avLst/>
          </a:prstGeom>
        </p:spPr>
      </p:pic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C21D8BF-097F-6515-DE23-6AAC8F0716D7}"/>
              </a:ext>
            </a:extLst>
          </p:cNvPr>
          <p:cNvSpPr/>
          <p:nvPr/>
        </p:nvSpPr>
        <p:spPr>
          <a:xfrm>
            <a:off x="683021" y="2298979"/>
            <a:ext cx="2171192" cy="16312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183086"/>
              </a:avLst>
            </a:prstTxWarp>
            <a:spAutoFit/>
          </a:bodyPr>
          <a:lstStyle/>
          <a:p>
            <a:pPr algn="ctr"/>
            <a:r>
              <a:rPr lang="uk-UA" sz="6000" b="1" cap="none" spc="50" dirty="0">
                <a:ln w="9525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інформатика</a:t>
            </a:r>
          </a:p>
        </p:txBody>
      </p: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EA3C94CF-7399-4059-A701-C22AA5C6E1AB}"/>
              </a:ext>
            </a:extLst>
          </p:cNvPr>
          <p:cNvGrpSpPr/>
          <p:nvPr/>
        </p:nvGrpSpPr>
        <p:grpSpPr>
          <a:xfrm>
            <a:off x="3896192" y="5924203"/>
            <a:ext cx="6012581" cy="857013"/>
            <a:chOff x="6179419" y="6024791"/>
            <a:chExt cx="6012581" cy="8570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44E02A0-EE80-F47F-43B3-48B2150BDF9B}"/>
                </a:ext>
              </a:extLst>
            </p:cNvPr>
            <p:cNvSpPr txBox="1"/>
            <p:nvPr/>
          </p:nvSpPr>
          <p:spPr>
            <a:xfrm>
              <a:off x="7026442" y="6250155"/>
              <a:ext cx="5165558" cy="36933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rgbClr val="FF0000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Перейти на </a:t>
              </a:r>
              <a:r>
                <a:rPr lang="uk-UA" b="1" dirty="0" err="1">
                  <a:solidFill>
                    <a:srgbClr val="FF0000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Ютуб</a:t>
              </a:r>
              <a:r>
                <a:rPr lang="uk-UA" b="1" dirty="0">
                  <a:solidFill>
                    <a:srgbClr val="FF0000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-канал «Дистанційне навчання»</a:t>
              </a:r>
              <a:endParaRPr lang="uk-UA" b="1" dirty="0">
                <a:solidFill>
                  <a:srgbClr val="FF0000"/>
                </a:solidFill>
              </a:endParaRPr>
            </a:p>
          </p:txBody>
        </p:sp>
        <p:pic>
          <p:nvPicPr>
            <p:cNvPr id="33" name="Рисунок 32">
              <a:hlinkClick r:id="rId8"/>
              <a:extLst>
                <a:ext uri="{FF2B5EF4-FFF2-40B4-BE49-F238E27FC236}">
                  <a16:creationId xmlns:a16="http://schemas.microsoft.com/office/drawing/2014/main" id="{40B129B1-12D7-BC2D-C591-69F0333B0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63"/>
            <a:stretch/>
          </p:blipFill>
          <p:spPr>
            <a:xfrm>
              <a:off x="6179419" y="6024791"/>
              <a:ext cx="930442" cy="857013"/>
            </a:xfrm>
            <a:prstGeom prst="rect">
              <a:avLst/>
            </a:prstGeom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</p:pic>
      </p:grpSp>
      <p:sp>
        <p:nvSpPr>
          <p:cNvPr id="18" name="Прямоугольник: скругленные углы 2">
            <a:extLst>
              <a:ext uri="{FF2B5EF4-FFF2-40B4-BE49-F238E27FC236}">
                <a16:creationId xmlns:a16="http://schemas.microsoft.com/office/drawing/2014/main" id="{DFDCAAAB-A490-6171-D019-9698F7F80A10}"/>
              </a:ext>
            </a:extLst>
          </p:cNvPr>
          <p:cNvSpPr/>
          <p:nvPr/>
        </p:nvSpPr>
        <p:spPr>
          <a:xfrm>
            <a:off x="1839881" y="116670"/>
            <a:ext cx="10151822" cy="1296198"/>
          </a:xfrm>
          <a:prstGeom prst="roundRect">
            <a:avLst/>
          </a:prstGeom>
          <a:solidFill>
            <a:srgbClr val="3333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Повну презентацію дивіться у </a:t>
            </a:r>
            <a:r>
              <a:rPr lang="uk-UA" sz="4000" b="1" dirty="0" err="1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відеоуроці</a:t>
            </a:r>
            <a:endParaRPr lang="ru-RU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EFE872F-0342-D115-C3C5-4997D7D8A2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1196" y="1267572"/>
            <a:ext cx="4790804" cy="57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0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6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 animBg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176</Words>
  <Application>Microsoft Office PowerPoint</Application>
  <PresentationFormat>Широкий екран</PresentationFormat>
  <Paragraphs>18</Paragraphs>
  <Slides>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5" baseType="lpstr">
      <vt:lpstr>AGZeppelin</vt:lpstr>
      <vt:lpstr>Antique Olive</vt:lpstr>
      <vt:lpstr>-apple-system</vt:lpstr>
      <vt:lpstr>Arial</vt:lpstr>
      <vt:lpstr>Arial Black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229</cp:revision>
  <dcterms:created xsi:type="dcterms:W3CDTF">2023-03-17T21:15:50Z</dcterms:created>
  <dcterms:modified xsi:type="dcterms:W3CDTF">2023-12-19T17:52:57Z</dcterms:modified>
</cp:coreProperties>
</file>