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428" r:id="rId4"/>
    <p:sldId id="369" r:id="rId5"/>
    <p:sldId id="389" r:id="rId6"/>
    <p:sldId id="280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8C30"/>
    <a:srgbClr val="0000FF"/>
    <a:srgbClr val="A66BD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35B03-2F6C-D852-272C-1E340F9D2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12CB430-BB48-AF9C-B4DA-2943A5052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20175B-DFD0-178B-1FE0-892D7D4A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9201D9-9CDB-C888-C214-1005E7D2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4CF13F-3593-CFFB-C37A-B72BC9E6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98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F3721-5FFE-FC9F-F427-1835BA23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567208-F4C7-3A42-41BB-3EC45E174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8F1071-285E-43C8-4F7C-F3F66530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EE84C9-3500-1E5B-622B-CCD66231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B7DF47-F74E-0857-5D94-0E699724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81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A688FED-32BC-4119-AC33-D585009DD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C072B22-6F06-DBF9-EECD-6339243FA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3C5EF-83E7-FE67-B956-FA1C0C47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DC78D2-A850-90CD-6DC6-B9C52753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14B274-06CF-EB2B-641D-2BDC7AC8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7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7E488-4806-F875-D7EA-5F629EB0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528F8F-3D4F-BB84-16FA-EC0779C2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BEBA7-DAE0-1E3F-73D8-C4C88978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04DCC4-F10A-AA07-7A9F-5491EB11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77062B-D8B7-5DC9-842F-A61BC421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53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6D17E-B0F4-78C3-E127-D5360AAB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42E86E-7FCD-F32D-A328-B4C1B226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7B233D-A29B-4D3A-8EC2-1F3D9312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AB9E8-0F3E-7133-F623-E70793B5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C3D87E-44BA-0392-0867-EABD9DD7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5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36819-92D7-F6AD-B540-B0198D9B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7F87B0-07E7-025C-1E83-F36756AFA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8B8CF5-BFD9-A69D-A67E-1D4D727F4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498F5AE-99B7-F2BE-9372-E87F4F76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E0A3D2-C3BE-5EE6-E44A-8D6E9E98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9B6E38-A77F-E76F-DECA-8DBBB798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519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05F71-C3D7-28D1-BD03-BB8F8DA1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906080-20C6-73B6-6361-BF3E9AA9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FE0AC26-E544-76EF-B3DC-857905CAA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47A1D86-E1F3-4D42-A221-042CD71D3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7D3ED4A-8611-731B-C33E-6283ECF14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231CCC7-BB6D-CD17-B6BE-6929CAE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07CF7C-CF07-8E1B-B11C-DD3F0ED1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A017DDE-4290-1CD9-886B-E36AD5EB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84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783A0-C607-994B-96FB-E38429A2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31E3987-DF99-0A90-26E7-F22254F4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5F28B1E-811E-5B53-5822-48052F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C0A8D5F-9345-A547-51FA-496253DA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81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D03E619-E6CA-7F9F-40BD-EA022D56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AB5C401-FBBD-66EB-94D9-AB76D2A0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0F7E569-B2DA-129D-BC7E-C8DC82AD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97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E6BC1-E770-C672-AA9C-E59B5E00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946ACB-DFB2-6911-376C-383351E6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D6A43C-2C83-BF91-C3A8-90F388B45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29479B-9204-9894-AF34-B3F132BF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B6B22AA-CB4F-DD69-C68B-893676E2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EA2DA5-B17C-8E3B-6904-0B66381B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34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49ACD-8409-17C9-BD03-B321F3F4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CAE2C32-7E15-9B14-3F61-BA9BD6177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49030B-DC8D-7D3F-A21D-4D0C38A27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8417BA-A2CE-858B-775B-A72163E0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462B30-A7EC-4AB5-3DA0-8CF57881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45D162E-890D-093E-7A65-CE590A9C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73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1A793F-D104-95B1-6104-01C9D154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5F0366-B496-B903-9101-CF8B7407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0A38F9-39EC-A485-DE4A-1509F9E5F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622E-ED67-4265-BF88-BDBE0BCC5984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4693D6-DBCC-AD69-F555-B8CABD060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85114A-E032-61A6-2582-25405FF6A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99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idow-L6qzDA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@user-dw6wy3nf8n/featur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youtu.be/idow-L6qzDA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idow-L6qzDA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idow-L6qzDA" TargetMode="Externa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youtu.be/idow-L6qzD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youtu.be/idow-L6qz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CA028-2355-CE13-9FA3-81521C1D4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800E899-16F3-D4A7-1C9D-79C5B23B2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A5299E-64B4-B82A-89AD-0B1001EA2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аралелограм 7">
            <a:extLst>
              <a:ext uri="{FF2B5EF4-FFF2-40B4-BE49-F238E27FC236}">
                <a16:creationId xmlns:a16="http://schemas.microsoft.com/office/drawing/2014/main" id="{F2F215C9-76AB-7E70-9908-3E26E5433FA1}"/>
              </a:ext>
            </a:extLst>
          </p:cNvPr>
          <p:cNvSpPr/>
          <p:nvPr/>
        </p:nvSpPr>
        <p:spPr>
          <a:xfrm>
            <a:off x="-276733" y="5726"/>
            <a:ext cx="8009184" cy="825271"/>
          </a:xfrm>
          <a:prstGeom prst="parallelogram">
            <a:avLst>
              <a:gd name="adj" fmla="val 10728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A895E4A-AA53-BFCB-A576-F73509EDEF55}"/>
              </a:ext>
            </a:extLst>
          </p:cNvPr>
          <p:cNvSpPr/>
          <p:nvPr/>
        </p:nvSpPr>
        <p:spPr>
          <a:xfrm>
            <a:off x="1078558" y="-5727"/>
            <a:ext cx="55915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nisC" panose="02000803070000090003" pitchFamily="50" charset="-52"/>
              </a:rPr>
              <a:t>Пізнаємо природу</a:t>
            </a:r>
          </a:p>
        </p:txBody>
      </p:sp>
      <p:pic>
        <p:nvPicPr>
          <p:cNvPr id="7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4C7D3EA7-1BAD-EA95-5C7E-2E0A3E7EC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5725"/>
            <a:ext cx="985421" cy="9606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FC9F04DB-C5D5-47FA-F9CA-4E34A4DB9151}"/>
              </a:ext>
            </a:extLst>
          </p:cNvPr>
          <p:cNvSpPr/>
          <p:nvPr/>
        </p:nvSpPr>
        <p:spPr>
          <a:xfrm>
            <a:off x="7732450" y="-1"/>
            <a:ext cx="4459550" cy="825271"/>
          </a:xfrm>
          <a:custGeom>
            <a:avLst/>
            <a:gdLst>
              <a:gd name="connsiteX0" fmla="*/ 885400 w 4781006"/>
              <a:gd name="connsiteY0" fmla="*/ 0 h 825271"/>
              <a:gd name="connsiteX1" fmla="*/ 3804462 w 4781006"/>
              <a:gd name="connsiteY1" fmla="*/ 0 h 825271"/>
              <a:gd name="connsiteX2" fmla="*/ 4714618 w 4781006"/>
              <a:gd name="connsiteY2" fmla="*/ 0 h 825271"/>
              <a:gd name="connsiteX3" fmla="*/ 4781006 w 4781006"/>
              <a:gd name="connsiteY3" fmla="*/ 0 h 825271"/>
              <a:gd name="connsiteX4" fmla="*/ 4781006 w 4781006"/>
              <a:gd name="connsiteY4" fmla="*/ 825271 h 825271"/>
              <a:gd name="connsiteX5" fmla="*/ 3829218 w 4781006"/>
              <a:gd name="connsiteY5" fmla="*/ 825271 h 825271"/>
              <a:gd name="connsiteX6" fmla="*/ 3804462 w 4781006"/>
              <a:gd name="connsiteY6" fmla="*/ 825271 h 825271"/>
              <a:gd name="connsiteX7" fmla="*/ 0 w 4781006"/>
              <a:gd name="connsiteY7" fmla="*/ 825271 h 82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1006" h="825271">
                <a:moveTo>
                  <a:pt x="885400" y="0"/>
                </a:moveTo>
                <a:lnTo>
                  <a:pt x="3804462" y="0"/>
                </a:lnTo>
                <a:lnTo>
                  <a:pt x="4714618" y="0"/>
                </a:lnTo>
                <a:lnTo>
                  <a:pt x="4781006" y="0"/>
                </a:lnTo>
                <a:lnTo>
                  <a:pt x="4781006" y="825271"/>
                </a:lnTo>
                <a:lnTo>
                  <a:pt x="3829218" y="825271"/>
                </a:lnTo>
                <a:lnTo>
                  <a:pt x="3804462" y="825271"/>
                </a:lnTo>
                <a:lnTo>
                  <a:pt x="0" y="8252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D7CF5F02-CC26-A7A2-E0C7-B275FD034AC6}"/>
              </a:ext>
            </a:extLst>
          </p:cNvPr>
          <p:cNvSpPr/>
          <p:nvPr/>
        </p:nvSpPr>
        <p:spPr>
          <a:xfrm>
            <a:off x="8701611" y="-14354"/>
            <a:ext cx="28907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50" dirty="0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anose="020B0803020204030204" pitchFamily="34" charset="0"/>
              </a:rPr>
              <a:t>5 </a:t>
            </a:r>
            <a:r>
              <a:rPr lang="ru-RU" sz="4800" b="1" i="1" cap="none" spc="50" dirty="0" err="1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anose="020B0803020204030204" pitchFamily="34" charset="0"/>
              </a:rPr>
              <a:t>клас</a:t>
            </a:r>
            <a:endParaRPr lang="ru-RU" sz="4800" b="1" i="1" cap="none" spc="50" dirty="0">
              <a:ln w="28575" cmpd="sng">
                <a:solidFill>
                  <a:srgbClr val="FFFF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DD3D1B6-E921-7AF7-387F-D183CD8FE17B}"/>
              </a:ext>
            </a:extLst>
          </p:cNvPr>
          <p:cNvSpPr/>
          <p:nvPr/>
        </p:nvSpPr>
        <p:spPr>
          <a:xfrm>
            <a:off x="3554861" y="1977424"/>
            <a:ext cx="54021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spc="50" dirty="0">
                <a:ln w="9525" cmpd="sng">
                  <a:solidFill>
                    <a:srgbClr val="FFFF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будову має</a:t>
            </a:r>
          </a:p>
          <a:p>
            <a:pPr algn="ctr"/>
            <a:r>
              <a:rPr lang="uk-UA" sz="6000" b="1" spc="50" dirty="0">
                <a:ln w="9525" cmpd="sng">
                  <a:solidFill>
                    <a:srgbClr val="FFFF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Земля</a:t>
            </a:r>
            <a:endParaRPr lang="uk-UA" sz="6000" b="1" cap="none" spc="50" dirty="0">
              <a:ln w="9525" cmpd="sng">
                <a:solidFill>
                  <a:srgbClr val="FFFF0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2651EED-D242-F927-807F-B30A33E278ED}"/>
              </a:ext>
            </a:extLst>
          </p:cNvPr>
          <p:cNvSpPr/>
          <p:nvPr/>
        </p:nvSpPr>
        <p:spPr>
          <a:xfrm>
            <a:off x="4843093" y="1146427"/>
            <a:ext cx="25058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50" dirty="0">
                <a:ln w="9525" cmpd="sng">
                  <a:noFill/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nisC" panose="02000803070000090003" pitchFamily="50" charset="-52"/>
              </a:rPr>
              <a:t>Урок 29</a:t>
            </a:r>
          </a:p>
        </p:txBody>
      </p:sp>
      <p:pic>
        <p:nvPicPr>
          <p:cNvPr id="20" name="Рисунок 19">
            <a:hlinkClick r:id="rId4"/>
            <a:extLst>
              <a:ext uri="{FF2B5EF4-FFF2-40B4-BE49-F238E27FC236}">
                <a16:creationId xmlns:a16="http://schemas.microsoft.com/office/drawing/2014/main" id="{11EACFB7-68D0-983F-F2D9-1954E6DB9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22" y="5660571"/>
            <a:ext cx="1086155" cy="1086155"/>
          </a:xfrm>
          <a:prstGeom prst="rect">
            <a:avLst/>
          </a:prstGeom>
        </p:spPr>
      </p:pic>
      <p:pic>
        <p:nvPicPr>
          <p:cNvPr id="15" name="Рисунок 14">
            <a:hlinkClick r:id="rId6"/>
            <a:extLst>
              <a:ext uri="{FF2B5EF4-FFF2-40B4-BE49-F238E27FC236}">
                <a16:creationId xmlns:a16="http://schemas.microsoft.com/office/drawing/2014/main" id="{CD98AA98-30BB-FC72-B267-B1304A2491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74" y="5083218"/>
            <a:ext cx="3864065" cy="150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2" grpId="0" animBg="1"/>
      <p:bldP spid="9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25F7-7C68-1E29-3286-34B78D79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3333" r="17214" b="19492"/>
          <a:stretch/>
        </p:blipFill>
        <p:spPr>
          <a:xfrm>
            <a:off x="165462" y="1225731"/>
            <a:ext cx="9790045" cy="5448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165463" y="183607"/>
            <a:ext cx="11861074" cy="954107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Земля </a:t>
            </a:r>
            <a:r>
              <a:rPr lang="ru-RU" sz="2800" b="1" dirty="0" err="1">
                <a:solidFill>
                  <a:schemeClr val="tx1"/>
                </a:solidFill>
              </a:rPr>
              <a:t>має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кулясту</a:t>
            </a:r>
            <a:r>
              <a:rPr lang="ru-RU" sz="2800" b="1" dirty="0">
                <a:solidFill>
                  <a:srgbClr val="FF0000"/>
                </a:solidFill>
              </a:rPr>
              <a:t> форму</a:t>
            </a:r>
            <a:r>
              <a:rPr lang="ru-RU" sz="2800" b="1" dirty="0">
                <a:solidFill>
                  <a:schemeClr val="tx1"/>
                </a:solidFill>
              </a:rPr>
              <a:t>. Та перш </a:t>
            </a:r>
            <a:r>
              <a:rPr lang="ru-RU" sz="2800" b="1" dirty="0" err="1">
                <a:solidFill>
                  <a:schemeClr val="tx1"/>
                </a:solidFill>
              </a:rPr>
              <a:t>ніж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науковці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дослідили</a:t>
            </a:r>
            <a:r>
              <a:rPr lang="ru-RU" sz="2800" b="1" dirty="0">
                <a:solidFill>
                  <a:schemeClr val="tx1"/>
                </a:solidFill>
              </a:rPr>
              <a:t> та </a:t>
            </a:r>
            <a:r>
              <a:rPr lang="ru-RU" sz="2800" b="1" dirty="0" err="1">
                <a:solidFill>
                  <a:schemeClr val="tx1"/>
                </a:solidFill>
              </a:rPr>
              <a:t>з’ясували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це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багато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століть</a:t>
            </a:r>
            <a:r>
              <a:rPr lang="ru-RU" sz="2800" b="1" dirty="0">
                <a:solidFill>
                  <a:schemeClr val="tx1"/>
                </a:solidFill>
              </a:rPr>
              <a:t> люди </a:t>
            </a:r>
            <a:r>
              <a:rPr lang="ru-RU" sz="2800" b="1" dirty="0" err="1">
                <a:solidFill>
                  <a:schemeClr val="tx1"/>
                </a:solidFill>
              </a:rPr>
              <a:t>по-різному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уявляли</a:t>
            </a:r>
            <a:r>
              <a:rPr lang="ru-RU" sz="2800" b="1" dirty="0">
                <a:solidFill>
                  <a:schemeClr val="tx1"/>
                </a:solidFill>
              </a:rPr>
              <a:t> форму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Древние люди Изображения – скачать бесплатно на Freepik">
            <a:extLst>
              <a:ext uri="{FF2B5EF4-FFF2-40B4-BE49-F238E27FC236}">
                <a16:creationId xmlns:a16="http://schemas.microsoft.com/office/drawing/2014/main" id="{263C6016-C9EF-4AD3-A43C-1F632EA5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60" y="3614265"/>
            <a:ext cx="6587613" cy="35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Значення найвідоміших символів та їх походження">
            <a:extLst>
              <a:ext uri="{FF2B5EF4-FFF2-40B4-BE49-F238E27FC236}">
                <a16:creationId xmlns:a16="http://schemas.microsoft.com/office/drawing/2014/main" id="{CFE57E04-675C-462C-B992-E24B2354E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r="29871"/>
          <a:stretch/>
        </p:blipFill>
        <p:spPr bwMode="auto">
          <a:xfrm>
            <a:off x="10953135" y="2837084"/>
            <a:ext cx="540775" cy="8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Значення найвідоміших символів та їх походження">
            <a:extLst>
              <a:ext uri="{FF2B5EF4-FFF2-40B4-BE49-F238E27FC236}">
                <a16:creationId xmlns:a16="http://schemas.microsoft.com/office/drawing/2014/main" id="{CA82468A-88B8-4234-AFCF-978200B31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r="29871"/>
          <a:stretch/>
        </p:blipFill>
        <p:spPr bwMode="auto">
          <a:xfrm>
            <a:off x="9674942" y="3429000"/>
            <a:ext cx="540775" cy="8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Значення найвідоміших символів та їх походження">
            <a:extLst>
              <a:ext uri="{FF2B5EF4-FFF2-40B4-BE49-F238E27FC236}">
                <a16:creationId xmlns:a16="http://schemas.microsoft.com/office/drawing/2014/main" id="{F20E802F-14AE-46FF-ABF5-E56D0708A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r="29871"/>
          <a:stretch/>
        </p:blipFill>
        <p:spPr bwMode="auto">
          <a:xfrm>
            <a:off x="8593391" y="3243734"/>
            <a:ext cx="540775" cy="8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Значення найвідоміших символів та їх походження">
            <a:extLst>
              <a:ext uri="{FF2B5EF4-FFF2-40B4-BE49-F238E27FC236}">
                <a16:creationId xmlns:a16="http://schemas.microsoft.com/office/drawing/2014/main" id="{3B6C25DD-C921-4BEF-8628-0F4466B79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r="29871"/>
          <a:stretch/>
        </p:blipFill>
        <p:spPr bwMode="auto">
          <a:xfrm>
            <a:off x="7059559" y="3088101"/>
            <a:ext cx="540775" cy="8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id="{C534191D-C6E2-1113-AD20-91587BA03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45" y="5795993"/>
            <a:ext cx="3158095" cy="12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рма та розміри Землі | Тест з природознавства – «На Урок»">
            <a:extLst>
              <a:ext uri="{FF2B5EF4-FFF2-40B4-BE49-F238E27FC236}">
                <a16:creationId xmlns:a16="http://schemas.microsoft.com/office/drawing/2014/main" id="{4856F021-BFEC-8694-672E-FB609244A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6" t="6140" r="6912" b="7965"/>
          <a:stretch/>
        </p:blipFill>
        <p:spPr bwMode="auto">
          <a:xfrm rot="21381225">
            <a:off x="166490" y="134054"/>
            <a:ext cx="5178867" cy="38753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A8F1260-C8C0-C46F-865D-03ADB0E4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73">
            <a:off x="3685973" y="3010135"/>
            <a:ext cx="4820051" cy="36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к в древней греции представляли землю. Как представляли землю древние люди">
            <a:extLst>
              <a:ext uri="{FF2B5EF4-FFF2-40B4-BE49-F238E27FC236}">
                <a16:creationId xmlns:a16="http://schemas.microsoft.com/office/drawing/2014/main" id="{C5B471F3-C8BF-6201-2C3C-062CBC57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2" y="132770"/>
            <a:ext cx="4085016" cy="4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8"/>
            <a:extLst>
              <a:ext uri="{FF2B5EF4-FFF2-40B4-BE49-F238E27FC236}">
                <a16:creationId xmlns:a16="http://schemas.microsoft.com/office/drawing/2014/main" id="{9B7B375C-E49F-DE80-2C17-6A49135AA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45" y="5795993"/>
            <a:ext cx="3158095" cy="12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165463" y="183607"/>
            <a:ext cx="11861074" cy="954107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Під</a:t>
            </a:r>
            <a:r>
              <a:rPr lang="ru-RU" sz="2800" b="1" dirty="0">
                <a:solidFill>
                  <a:schemeClr val="tx1"/>
                </a:solidFill>
              </a:rPr>
              <a:t> час </a:t>
            </a:r>
            <a:r>
              <a:rPr lang="ru-RU" sz="2800" b="1" dirty="0" err="1">
                <a:solidFill>
                  <a:schemeClr val="tx1"/>
                </a:solidFill>
              </a:rPr>
              <a:t>спостереження</a:t>
            </a:r>
            <a:r>
              <a:rPr lang="ru-RU" sz="2800" b="1" dirty="0">
                <a:solidFill>
                  <a:schemeClr val="tx1"/>
                </a:solidFill>
              </a:rPr>
              <a:t> за кораблем, </a:t>
            </a:r>
            <a:r>
              <a:rPr lang="ru-RU" sz="2800" b="1" dirty="0" err="1">
                <a:solidFill>
                  <a:schemeClr val="tx1"/>
                </a:solidFill>
              </a:rPr>
              <a:t>що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поступово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з’являється</a:t>
            </a:r>
            <a:r>
              <a:rPr lang="ru-RU" sz="2800" b="1" dirty="0">
                <a:solidFill>
                  <a:schemeClr val="tx1"/>
                </a:solidFill>
              </a:rPr>
              <a:t> на </a:t>
            </a:r>
            <a:r>
              <a:rPr lang="ru-RU" sz="2800" b="1" dirty="0" err="1">
                <a:solidFill>
                  <a:schemeClr val="tx1"/>
                </a:solidFill>
              </a:rPr>
              <a:t>горизон-ті</a:t>
            </a:r>
            <a:r>
              <a:rPr lang="ru-RU" sz="2800" b="1" dirty="0">
                <a:solidFill>
                  <a:schemeClr val="tx1"/>
                </a:solidFill>
              </a:rPr>
              <a:t>, ми </a:t>
            </a:r>
            <a:r>
              <a:rPr lang="ru-RU" sz="2800" b="1" dirty="0" err="1">
                <a:solidFill>
                  <a:schemeClr val="tx1"/>
                </a:solidFill>
              </a:rPr>
              <a:t>бачимо</a:t>
            </a:r>
            <a:r>
              <a:rPr lang="ru-RU" sz="2800" b="1" dirty="0">
                <a:solidFill>
                  <a:schemeClr val="tx1"/>
                </a:solidFill>
              </a:rPr>
              <a:t> не весь </a:t>
            </a:r>
            <a:r>
              <a:rPr lang="ru-RU" sz="2800" b="1" dirty="0" err="1">
                <a:solidFill>
                  <a:schemeClr val="tx1"/>
                </a:solidFill>
              </a:rPr>
              <a:t>корабель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відразу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806391-338A-4DC3-990F-6D119746D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86" t="19936" r="30500" b="21905"/>
          <a:stretch/>
        </p:blipFill>
        <p:spPr>
          <a:xfrm>
            <a:off x="165464" y="1300669"/>
            <a:ext cx="6038692" cy="3747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98" name="Picture 2" descr="ГЕОГРАФОЧКА - авторский блог Лилии Павловны Казанцевой: Доказательства  шарообразности Земли: с древних времён до современности">
            <a:extLst>
              <a:ext uri="{FF2B5EF4-FFF2-40B4-BE49-F238E27FC236}">
                <a16:creationId xmlns:a16="http://schemas.microsoft.com/office/drawing/2014/main" id="{2133E041-CDBC-4B19-8B6C-A07E4804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3205316"/>
            <a:ext cx="5493074" cy="33215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6"/>
            <a:extLst>
              <a:ext uri="{FF2B5EF4-FFF2-40B4-BE49-F238E27FC236}">
                <a16:creationId xmlns:a16="http://schemas.microsoft.com/office/drawing/2014/main" id="{C0C4B9C3-FEB0-2FBA-0692-C20A55A9F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45" y="5795993"/>
            <a:ext cx="3158095" cy="12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230819" y="183607"/>
            <a:ext cx="11795717" cy="2246769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Різні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методи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досліджень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допомогли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науковцям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з’ясувати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внутрішню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бу-дову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. В </a:t>
            </a:r>
            <a:r>
              <a:rPr lang="ru-RU" sz="2800" b="1" dirty="0" err="1">
                <a:solidFill>
                  <a:schemeClr val="tx1"/>
                </a:solidFill>
              </a:rPr>
              <a:t>центрі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розміщується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ядро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Зовнішній</a:t>
            </a:r>
            <a:r>
              <a:rPr lang="ru-RU" sz="2800" b="1" dirty="0">
                <a:solidFill>
                  <a:schemeClr val="tx1"/>
                </a:solidFill>
              </a:rPr>
              <a:t> шар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нази-вається</a:t>
            </a:r>
            <a:r>
              <a:rPr lang="ru-RU" sz="2800" b="1" dirty="0">
                <a:solidFill>
                  <a:schemeClr val="tx1"/>
                </a:solidFill>
              </a:rPr>
              <a:t> земною </a:t>
            </a:r>
            <a:r>
              <a:rPr lang="ru-RU" sz="2800" b="1" dirty="0" err="1">
                <a:solidFill>
                  <a:schemeClr val="tx1"/>
                </a:solidFill>
              </a:rPr>
              <a:t>корою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Між</a:t>
            </a:r>
            <a:r>
              <a:rPr lang="ru-RU" sz="2800" b="1" dirty="0">
                <a:solidFill>
                  <a:schemeClr val="tx1"/>
                </a:solidFill>
              </a:rPr>
              <a:t> ядром і земною </a:t>
            </a:r>
            <a:r>
              <a:rPr lang="ru-RU" sz="2800" b="1" dirty="0" err="1">
                <a:solidFill>
                  <a:schemeClr val="tx1"/>
                </a:solidFill>
              </a:rPr>
              <a:t>корою</a:t>
            </a:r>
            <a:r>
              <a:rPr lang="ru-RU" sz="2800" b="1" dirty="0">
                <a:solidFill>
                  <a:schemeClr val="tx1"/>
                </a:solidFill>
              </a:rPr>
              <a:t> є </a:t>
            </a:r>
            <a:r>
              <a:rPr lang="ru-RU" sz="2800" b="1" dirty="0" err="1">
                <a:solidFill>
                  <a:srgbClr val="FF0000"/>
                </a:solidFill>
              </a:rPr>
              <a:t>мантія</a:t>
            </a:r>
            <a:r>
              <a:rPr lang="ru-RU" sz="2800" b="1" dirty="0">
                <a:solidFill>
                  <a:schemeClr val="tx1"/>
                </a:solidFill>
              </a:rPr>
              <a:t>. Ядро, </a:t>
            </a:r>
            <a:r>
              <a:rPr lang="ru-RU" sz="2800" b="1" dirty="0" err="1">
                <a:solidFill>
                  <a:schemeClr val="tx1"/>
                </a:solidFill>
              </a:rPr>
              <a:t>мантія</a:t>
            </a:r>
            <a:r>
              <a:rPr lang="ru-RU" sz="2800" b="1" dirty="0">
                <a:solidFill>
                  <a:schemeClr val="tx1"/>
                </a:solidFill>
              </a:rPr>
              <a:t> і земна кора </a:t>
            </a:r>
            <a:r>
              <a:rPr lang="ru-RU" sz="2800" b="1" dirty="0" err="1">
                <a:solidFill>
                  <a:schemeClr val="tx1"/>
                </a:solidFill>
              </a:rPr>
              <a:t>відрізняються</a:t>
            </a:r>
            <a:r>
              <a:rPr lang="ru-RU" sz="2800" b="1" dirty="0">
                <a:solidFill>
                  <a:schemeClr val="tx1"/>
                </a:solidFill>
              </a:rPr>
              <a:t> температурою і </a:t>
            </a:r>
            <a:r>
              <a:rPr lang="ru-RU" sz="2800" b="1" dirty="0" err="1">
                <a:solidFill>
                  <a:schemeClr val="tx1"/>
                </a:solidFill>
              </a:rPr>
              <a:t>речовинами</a:t>
            </a:r>
            <a:r>
              <a:rPr lang="ru-RU" sz="2800" b="1" dirty="0">
                <a:solidFill>
                  <a:schemeClr val="tx1"/>
                </a:solidFill>
              </a:rPr>
              <a:t>, з </a:t>
            </a:r>
            <a:r>
              <a:rPr lang="ru-RU" sz="2800" b="1" dirty="0" err="1">
                <a:solidFill>
                  <a:schemeClr val="tx1"/>
                </a:solidFill>
              </a:rPr>
              <a:t>яких</a:t>
            </a:r>
            <a:r>
              <a:rPr lang="ru-RU" sz="2800" b="1" dirty="0">
                <a:solidFill>
                  <a:schemeClr val="tx1"/>
                </a:solidFill>
              </a:rPr>
              <a:t> вони </a:t>
            </a:r>
            <a:r>
              <a:rPr lang="ru-RU" sz="2800" b="1" dirty="0" err="1">
                <a:solidFill>
                  <a:schemeClr val="tx1"/>
                </a:solidFill>
              </a:rPr>
              <a:t>складаються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21A70A-E3C0-4169-9A2F-4503798F6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572" t="15619" r="26071" b="35439"/>
          <a:stretch/>
        </p:blipFill>
        <p:spPr>
          <a:xfrm>
            <a:off x="1494503" y="2430376"/>
            <a:ext cx="8320057" cy="4427624"/>
          </a:xfrm>
          <a:prstGeom prst="rect">
            <a:avLst/>
          </a:prstGeom>
        </p:spPr>
      </p:pic>
      <p:pic>
        <p:nvPicPr>
          <p:cNvPr id="5" name="Рисунок 4">
            <a:hlinkClick r:id="rId4"/>
            <a:extLst>
              <a:ext uri="{FF2B5EF4-FFF2-40B4-BE49-F238E27FC236}">
                <a16:creationId xmlns:a16="http://schemas.microsoft.com/office/drawing/2014/main" id="{FC526362-0E5F-EC2B-8505-1EDFDE44E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45" y="5795993"/>
            <a:ext cx="3158095" cy="12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31A947-8C37-7CF9-0591-FFF6E7115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47" y="3182255"/>
            <a:ext cx="2008564" cy="36757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9D5359-EE92-0A30-31F2-059263B11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E700E5AD-D448-C7C2-B64E-ECFFAA89E09B}"/>
              </a:ext>
            </a:extLst>
          </p:cNvPr>
          <p:cNvSpPr/>
          <p:nvPr/>
        </p:nvSpPr>
        <p:spPr>
          <a:xfrm>
            <a:off x="1848262" y="998230"/>
            <a:ext cx="8845864" cy="1083119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endParaRPr lang="ru-RU" sz="3600" b="1" dirty="0"/>
          </a:p>
        </p:txBody>
      </p:sp>
      <p:pic>
        <p:nvPicPr>
          <p:cNvPr id="8" name="Рисунок 7">
            <a:hlinkClick r:id="rId4"/>
            <a:extLst>
              <a:ext uri="{FF2B5EF4-FFF2-40B4-BE49-F238E27FC236}">
                <a16:creationId xmlns:a16="http://schemas.microsoft.com/office/drawing/2014/main" id="{7484F88F-DC79-6901-AA39-21D3FAECB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91" y="2357846"/>
            <a:ext cx="4783482" cy="18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104</Words>
  <Application>Microsoft Office PowerPoint</Application>
  <PresentationFormat>Широкий екран</PresentationFormat>
  <Paragraphs>9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AdonisC</vt:lpstr>
      <vt:lpstr>Antique Olive</vt:lpstr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399</cp:revision>
  <dcterms:created xsi:type="dcterms:W3CDTF">2023-02-01T11:00:58Z</dcterms:created>
  <dcterms:modified xsi:type="dcterms:W3CDTF">2023-12-20T08:01:38Z</dcterms:modified>
</cp:coreProperties>
</file>