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heguardian.com/technology/2022/mar/21/tiktok-algorithm-directs-users-to-fake-news-about-ukraine-war-study-say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heguardian.com/technology/2023/sep/26/eu-warns-elon-musk-that-twitter-x-must-comply-with-fake-news-la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9345" y="1558344"/>
            <a:ext cx="8689976" cy="1259981"/>
          </a:xfrm>
        </p:spPr>
        <p:txBody>
          <a:bodyPr>
            <a:normAutofit fontScale="90000"/>
          </a:bodyPr>
          <a:lstStyle/>
          <a:p>
            <a:r>
              <a:rPr lang="uk-UA" dirty="0"/>
              <a:t>Безпека роботи в інтернеті.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516194" y="3512713"/>
            <a:ext cx="5242217" cy="265626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uk-UA" sz="3300" dirty="0" smtClean="0">
                <a:solidFill>
                  <a:schemeClr val="tx1"/>
                </a:solidFill>
              </a:rPr>
              <a:t>Підготувала</a:t>
            </a:r>
          </a:p>
          <a:p>
            <a:pPr algn="l"/>
            <a:r>
              <a:rPr lang="uk-UA" sz="3300" dirty="0" smtClean="0">
                <a:solidFill>
                  <a:schemeClr val="tx1"/>
                </a:solidFill>
              </a:rPr>
              <a:t>Викладач </a:t>
            </a:r>
            <a:r>
              <a:rPr lang="ru-RU" sz="3300" dirty="0" err="1" smtClean="0">
                <a:solidFill>
                  <a:schemeClr val="tx1"/>
                </a:solidFill>
              </a:rPr>
              <a:t>Івано-Франківського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фахового</a:t>
            </a:r>
            <a:endParaRPr lang="ru-RU" sz="3300" dirty="0">
              <a:solidFill>
                <a:schemeClr val="tx1"/>
              </a:solidFill>
            </a:endParaRPr>
          </a:p>
          <a:p>
            <a:pPr algn="l"/>
            <a:r>
              <a:rPr lang="ru-RU" sz="3300" dirty="0" err="1" smtClean="0">
                <a:solidFill>
                  <a:schemeClr val="tx1"/>
                </a:solidFill>
              </a:rPr>
              <a:t>коледжу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фізичного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виховання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3300" dirty="0" err="1" smtClean="0">
                <a:solidFill>
                  <a:schemeClr val="tx1"/>
                </a:solidFill>
              </a:rPr>
              <a:t>Національного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університету</a:t>
            </a:r>
            <a:endParaRPr lang="ru-RU" sz="3300" dirty="0" smtClean="0">
              <a:solidFill>
                <a:schemeClr val="tx1"/>
              </a:solidFill>
            </a:endParaRPr>
          </a:p>
          <a:p>
            <a:pPr algn="l"/>
            <a:r>
              <a:rPr lang="ru-RU" sz="3300" dirty="0" err="1" smtClean="0">
                <a:solidFill>
                  <a:schemeClr val="tx1"/>
                </a:solidFill>
              </a:rPr>
              <a:t>фізичного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>
                <a:solidFill>
                  <a:schemeClr val="tx1"/>
                </a:solidFill>
              </a:rPr>
              <a:t>виховання</a:t>
            </a:r>
            <a:r>
              <a:rPr lang="ru-RU" sz="3300" dirty="0">
                <a:solidFill>
                  <a:schemeClr val="tx1"/>
                </a:solidFill>
              </a:rPr>
              <a:t> і спорту </a:t>
            </a:r>
            <a:r>
              <a:rPr lang="ru-RU" sz="3300" dirty="0" err="1" smtClean="0">
                <a:solidFill>
                  <a:schemeClr val="tx1"/>
                </a:solidFill>
              </a:rPr>
              <a:t>України</a:t>
            </a:r>
            <a:endParaRPr lang="ru-RU" sz="3300" dirty="0" smtClean="0">
              <a:solidFill>
                <a:schemeClr val="tx1"/>
              </a:solidFill>
            </a:endParaRPr>
          </a:p>
          <a:p>
            <a:pPr algn="l"/>
            <a:r>
              <a:rPr lang="ru-RU" sz="3300" dirty="0" err="1" smtClean="0">
                <a:solidFill>
                  <a:schemeClr val="tx1"/>
                </a:solidFill>
              </a:rPr>
              <a:t>Клиса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Іванна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err="1" smtClean="0">
                <a:solidFill>
                  <a:schemeClr val="tx1"/>
                </a:solidFill>
              </a:rPr>
              <a:t>Іванівна</a:t>
            </a:r>
            <a:endParaRPr lang="ru-RU" sz="3300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881" y="3512713"/>
            <a:ext cx="2937268" cy="25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09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56823"/>
            <a:ext cx="10364451" cy="1184384"/>
          </a:xfrm>
        </p:spPr>
        <p:txBody>
          <a:bodyPr/>
          <a:lstStyle/>
          <a:p>
            <a:pPr lvl="0"/>
            <a:r>
              <a:rPr lang="uk-UA" b="1" dirty="0"/>
              <a:t>Як відрізнити </a:t>
            </a:r>
            <a:r>
              <a:rPr lang="uk-UA" b="1" dirty="0" err="1"/>
              <a:t>фейк</a:t>
            </a:r>
            <a:r>
              <a:rPr lang="uk-UA" b="1" dirty="0"/>
              <a:t> від правди.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4401" y="1568602"/>
            <a:ext cx="7431110" cy="4780683"/>
          </a:xfrm>
        </p:spPr>
        <p:txBody>
          <a:bodyPr/>
          <a:lstStyle/>
          <a:p>
            <a:r>
              <a:rPr lang="uk-UA" dirty="0"/>
              <a:t>У </a:t>
            </a:r>
            <a:r>
              <a:rPr lang="uk-UA" dirty="0" err="1"/>
              <a:t>фейковій</a:t>
            </a:r>
            <a:r>
              <a:rPr lang="uk-UA" dirty="0"/>
              <a:t> новині чи статті у більшості випадків заголовок не співпадає зі змістом, тому варто уважно перечитувати весь текст до кінця.</a:t>
            </a:r>
          </a:p>
          <a:p>
            <a:r>
              <a:rPr lang="uk-UA" dirty="0"/>
              <a:t>Необхідно перевіряти надійність і репутацію джерела, де викладено інформацію.</a:t>
            </a:r>
          </a:p>
          <a:p>
            <a:r>
              <a:rPr lang="uk-UA" dirty="0"/>
              <a:t>Потрібно дивитися на дату та час публікації. Часто старі публікації можуть видаватися за нові, тому інформація може бути застарілою.</a:t>
            </a:r>
          </a:p>
          <a:p>
            <a:r>
              <a:rPr lang="uk-UA" dirty="0"/>
              <a:t>Важливо ознайомитися з попередніми роботами автора, щоб мати уявлення про його репутацію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508" y="2392851"/>
            <a:ext cx="3269266" cy="20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4396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464416" y="463640"/>
            <a:ext cx="7813183" cy="5327560"/>
          </a:xfrm>
        </p:spPr>
        <p:txBody>
          <a:bodyPr/>
          <a:lstStyle/>
          <a:p>
            <a:r>
              <a:rPr lang="uk-UA" dirty="0"/>
              <a:t>Варто перевірити наявність посилань на джерела. Якщо такі посилання відсутні, в більшості випадків інформація буде неправдивою.</a:t>
            </a:r>
          </a:p>
          <a:p>
            <a:r>
              <a:rPr lang="uk-UA" dirty="0"/>
              <a:t>Варто перевіряти підозрілі шокувальні цитати та фотографії з місця подій.</a:t>
            </a:r>
          </a:p>
          <a:p>
            <a:r>
              <a:rPr lang="uk-UA" dirty="0"/>
              <a:t>З’ясувати, що про цю новину пишуть на інших сайтах. Якщо жоден ресурс не пише про цю саму подію, отже, інформація </a:t>
            </a:r>
            <a:r>
              <a:rPr lang="uk-UA" dirty="0" err="1"/>
              <a:t>фейкова</a:t>
            </a:r>
            <a:r>
              <a:rPr lang="uk-UA" dirty="0"/>
              <a:t>.</a:t>
            </a:r>
          </a:p>
          <a:p>
            <a:r>
              <a:rPr lang="uk-UA" dirty="0"/>
              <a:t>Не варто поширювати новину чи інформацію, якщо ви не впевнені, що це правда, оскільки ті ресурси, які поширюють </a:t>
            </a:r>
            <a:r>
              <a:rPr lang="uk-UA" dirty="0" err="1"/>
              <a:t>фейки</a:t>
            </a:r>
            <a:r>
              <a:rPr lang="uk-UA" dirty="0"/>
              <a:t>, розраховують саме на поширення дезінформації серед населення.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2" y="2061790"/>
            <a:ext cx="2823171" cy="31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700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29684" y="782990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Освіта та медіа-грамотність тісно взаємопов’язані. Якщо студенти знатимуть все необхідне про </a:t>
            </a:r>
            <a:r>
              <a:rPr lang="uk-UA" dirty="0" err="1"/>
              <a:t>фейки</a:t>
            </a:r>
            <a:r>
              <a:rPr lang="uk-UA" dirty="0"/>
              <a:t>, то вони обов’язково поділяться своїми знаннями з друзями та родичами, а це сприятиме підвищенню освіченості населення в галузі медіа-грамотності. Саме тому на першому курсі ми маємо практичне заняття «Безпека роботи в інтернеті».</a:t>
            </a:r>
          </a:p>
          <a:p>
            <a:r>
              <a:rPr lang="uk-UA" dirty="0"/>
              <a:t>Під час війни особливо важливо відрізняти </a:t>
            </a:r>
            <a:r>
              <a:rPr lang="uk-UA" dirty="0" err="1"/>
              <a:t>фейки</a:t>
            </a:r>
            <a:r>
              <a:rPr lang="uk-UA" dirty="0"/>
              <a:t> від правди. Це позбавляє ворога можливості сіяти </a:t>
            </a:r>
            <a:r>
              <a:rPr lang="uk-UA" dirty="0" err="1"/>
              <a:t>демотивацію</a:t>
            </a:r>
            <a:r>
              <a:rPr lang="uk-UA" dirty="0"/>
              <a:t> та розбрат у суспільстві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59" y="3839514"/>
            <a:ext cx="4412356" cy="2470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32" y="3839514"/>
            <a:ext cx="3571607" cy="1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62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b="1" dirty="0"/>
              <a:t>Використовуйте надійний пароль та не розголошуйте свої особисті дані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73051" y="2202588"/>
            <a:ext cx="5190812" cy="435305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Звичайно</a:t>
            </a:r>
            <a:r>
              <a:rPr lang="ru-RU" dirty="0"/>
              <a:t> ми </a:t>
            </a:r>
            <a:r>
              <a:rPr lang="ru-RU" dirty="0" err="1"/>
              <a:t>знаємо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конфіденційні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(</a:t>
            </a:r>
            <a:r>
              <a:rPr lang="ru-RU" dirty="0" err="1"/>
              <a:t>логін</a:t>
            </a:r>
            <a:r>
              <a:rPr lang="ru-RU" dirty="0"/>
              <a:t>, пароль), </a:t>
            </a:r>
            <a:r>
              <a:rPr lang="ru-RU" dirty="0" err="1"/>
              <a:t>свідоцтво</a:t>
            </a:r>
            <a:r>
              <a:rPr lang="ru-RU" dirty="0"/>
              <a:t> про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паспортні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адреса і прописка. Але </a:t>
            </a:r>
            <a:r>
              <a:rPr lang="ru-RU" dirty="0" err="1"/>
              <a:t>дуже</a:t>
            </a:r>
            <a:r>
              <a:rPr lang="ru-RU" dirty="0"/>
              <a:t> часто у </a:t>
            </a:r>
            <a:r>
              <a:rPr lang="ru-RU" dirty="0" err="1"/>
              <a:t>фейсбуці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вказуєте</a:t>
            </a:r>
            <a:r>
              <a:rPr lang="ru-RU" dirty="0"/>
              <a:t> дату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виставляєте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фото та фото </a:t>
            </a:r>
            <a:r>
              <a:rPr lang="ru-RU" dirty="0" err="1"/>
              <a:t>родичів</a:t>
            </a:r>
            <a:r>
              <a:rPr lang="ru-RU" dirty="0"/>
              <a:t>. До </a:t>
            </a:r>
            <a:r>
              <a:rPr lang="ru-RU" dirty="0" err="1"/>
              <a:t>речі</a:t>
            </a:r>
            <a:r>
              <a:rPr lang="ru-RU" dirty="0"/>
              <a:t> я </a:t>
            </a:r>
            <a:r>
              <a:rPr lang="ru-RU" dirty="0" err="1"/>
              <a:t>теж</a:t>
            </a:r>
            <a:r>
              <a:rPr lang="ru-RU" dirty="0"/>
              <a:t> так </a:t>
            </a:r>
            <a:r>
              <a:rPr lang="ru-RU" dirty="0" err="1"/>
              <a:t>роблю</a:t>
            </a:r>
            <a:r>
              <a:rPr lang="ru-RU" dirty="0"/>
              <a:t>, і ось вам </a:t>
            </a:r>
            <a:r>
              <a:rPr lang="ru-RU" dirty="0" err="1"/>
              <a:t>скрін</a:t>
            </a:r>
            <a:r>
              <a:rPr lang="ru-RU" dirty="0"/>
              <a:t> листа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dirty="0" err="1"/>
              <a:t>добродійки</a:t>
            </a:r>
            <a:r>
              <a:rPr lang="ru-RU" dirty="0"/>
              <a:t>». На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не знала,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 то не </a:t>
            </a:r>
            <a:r>
              <a:rPr lang="ru-RU" dirty="0" err="1"/>
              <a:t>прізвище</a:t>
            </a:r>
            <a:r>
              <a:rPr lang="ru-RU" dirty="0"/>
              <a:t>.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листи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ігнорувати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430" y="2009104"/>
            <a:ext cx="2380981" cy="4761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994" y="2009104"/>
            <a:ext cx="2370015" cy="47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44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65289" y="1066326"/>
            <a:ext cx="10363826" cy="2307939"/>
          </a:xfrm>
        </p:spPr>
        <p:txBody>
          <a:bodyPr/>
          <a:lstStyle/>
          <a:p>
            <a:r>
              <a:rPr lang="ru-RU" dirty="0"/>
              <a:t>Перше і головне правило </a:t>
            </a:r>
            <a:r>
              <a:rPr lang="ru-RU" dirty="0" err="1"/>
              <a:t>збереження</a:t>
            </a:r>
            <a:r>
              <a:rPr lang="ru-RU" dirty="0"/>
              <a:t> Ваших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,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відправлень</a:t>
            </a:r>
            <a:r>
              <a:rPr lang="ru-RU" dirty="0"/>
              <a:t> – </a:t>
            </a:r>
            <a:r>
              <a:rPr lang="ru-RU" dirty="0" err="1"/>
              <a:t>надійний</a:t>
            </a:r>
            <a:r>
              <a:rPr lang="ru-RU" dirty="0"/>
              <a:t> пароль! </a:t>
            </a:r>
            <a:r>
              <a:rPr lang="ru-RU" dirty="0" err="1"/>
              <a:t>Виключіть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паролів</a:t>
            </a:r>
            <a:r>
              <a:rPr lang="ru-RU" dirty="0"/>
              <a:t> за </a:t>
            </a:r>
            <a:r>
              <a:rPr lang="ru-RU" dirty="0" err="1"/>
              <a:t>замовчуванням</a:t>
            </a:r>
            <a:r>
              <a:rPr lang="ru-RU" dirty="0"/>
              <a:t>, не </a:t>
            </a:r>
            <a:r>
              <a:rPr lang="ru-RU" dirty="0" err="1"/>
              <a:t>зберігайте</a:t>
            </a:r>
            <a:r>
              <a:rPr lang="ru-RU" dirty="0"/>
              <a:t> </a:t>
            </a:r>
            <a:r>
              <a:rPr lang="ru-RU" dirty="0" err="1"/>
              <a:t>паролі</a:t>
            </a:r>
            <a:r>
              <a:rPr lang="ru-RU" dirty="0"/>
              <a:t> в Ваших гаджетах і браузерах. Для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комп’ютера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антивірус</a:t>
            </a:r>
            <a:r>
              <a:rPr lang="ru-RU" dirty="0"/>
              <a:t>. Не </a:t>
            </a:r>
            <a:r>
              <a:rPr lang="ru-RU" dirty="0" err="1"/>
              <a:t>зберігайте</a:t>
            </a:r>
            <a:r>
              <a:rPr lang="ru-RU" dirty="0"/>
              <a:t> </a:t>
            </a:r>
            <a:r>
              <a:rPr lang="ru-RU" dirty="0" err="1"/>
              <a:t>програмні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з </a:t>
            </a:r>
            <a:r>
              <a:rPr lang="ru-RU" dirty="0" err="1"/>
              <a:t>сумнівних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599" y="3374265"/>
            <a:ext cx="3770224" cy="3058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005" y="3374265"/>
            <a:ext cx="3844277" cy="22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300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117" y="296214"/>
            <a:ext cx="10364451" cy="1029842"/>
          </a:xfrm>
        </p:spPr>
        <p:txBody>
          <a:bodyPr/>
          <a:lstStyle/>
          <a:p>
            <a:pPr lvl="0"/>
            <a:r>
              <a:rPr lang="uk-UA" dirty="0" err="1"/>
              <a:t>Фішинг</a:t>
            </a:r>
            <a:r>
              <a:rPr lang="uk-UA" dirty="0"/>
              <a:t> – виловлювання </a:t>
            </a:r>
            <a:r>
              <a:rPr lang="uk-UA" dirty="0" smtClean="0"/>
              <a:t>інформації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708338" y="991673"/>
            <a:ext cx="10869769" cy="543488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Зазвичай </a:t>
            </a:r>
            <a:r>
              <a:rPr lang="uk-UA" dirty="0" err="1"/>
              <a:t>фішингові</a:t>
            </a:r>
            <a:r>
              <a:rPr lang="uk-UA" dirty="0"/>
              <a:t> повідомлення приходять на електронну </a:t>
            </a:r>
            <a:r>
              <a:rPr lang="uk-UA" smtClean="0"/>
              <a:t>пошту або меседжер</a:t>
            </a:r>
            <a:r>
              <a:rPr lang="uk-UA" dirty="0" smtClean="0"/>
              <a:t> </a:t>
            </a:r>
            <a:r>
              <a:rPr lang="uk-UA" dirty="0"/>
              <a:t>і  спонукають до негайних дій, це для того, щоб не залишити часу на роздуми. Це може бути повідомлення від знайомих, друзів або банків, вони спрямовані впливати на наш емоційний стан. </a:t>
            </a:r>
            <a:r>
              <a:rPr lang="uk-UA" dirty="0" err="1"/>
              <a:t>Фішинг</a:t>
            </a:r>
            <a:r>
              <a:rPr lang="uk-UA" dirty="0"/>
              <a:t> може використовувати розсилку листів на електронні адреси, онлайн-оголошення, впливати на результати пошукових систем, імітувати «</a:t>
            </a:r>
            <a:r>
              <a:rPr lang="uk-UA" dirty="0" err="1"/>
              <a:t>випливаючі</a:t>
            </a:r>
            <a:r>
              <a:rPr lang="uk-UA" dirty="0"/>
              <a:t>» вікна із системними повідомленнями або </a:t>
            </a:r>
            <a:r>
              <a:rPr lang="uk-UA" dirty="0" err="1"/>
              <a:t>смс</a:t>
            </a:r>
            <a:r>
              <a:rPr lang="uk-UA" dirty="0"/>
              <a:t>-повідомленнями.</a:t>
            </a:r>
          </a:p>
          <a:p>
            <a:r>
              <a:rPr lang="uk-UA" dirty="0"/>
              <a:t>Найчастіше шахраї полюбляють використовувати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інформацію </a:t>
            </a:r>
            <a:r>
              <a:rPr lang="uk-UA" dirty="0"/>
              <a:t>з банківських карток. Вводити ж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інформацію </a:t>
            </a:r>
            <a:r>
              <a:rPr lang="uk-UA" dirty="0"/>
              <a:t>з платіжних карток чи паролі від них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можна </a:t>
            </a:r>
            <a:r>
              <a:rPr lang="uk-UA" dirty="0"/>
              <a:t>лише на сайтах зі значком «замочка»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в </a:t>
            </a:r>
            <a:r>
              <a:rPr lang="uk-UA" dirty="0"/>
              <a:t>адресному рядку.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28" y="3451538"/>
            <a:ext cx="3857480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9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10743" y="834506"/>
            <a:ext cx="10690092" cy="537311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ваші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і </a:t>
            </a:r>
            <a:r>
              <a:rPr lang="ru-RU" dirty="0" err="1" smtClean="0"/>
              <a:t>надалі</a:t>
            </a:r>
            <a:r>
              <a:rPr lang="ru-RU" dirty="0" smtClean="0"/>
              <a:t> належали вам. </a:t>
            </a:r>
            <a:r>
              <a:rPr lang="ru-RU" dirty="0" err="1" smtClean="0"/>
              <a:t>Припустимо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бачите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віконечко</a:t>
            </a:r>
            <a:r>
              <a:rPr lang="ru-RU" dirty="0" smtClean="0"/>
              <a:t> в </a:t>
            </a:r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 err="1" smtClean="0"/>
              <a:t>магазині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	</a:t>
            </a:r>
            <a:r>
              <a:rPr lang="uk-UA" dirty="0" smtClean="0"/>
              <a:t>Що </a:t>
            </a:r>
            <a:r>
              <a:rPr lang="uk-UA" dirty="0"/>
              <a:t>з ним не так? В першу чергу </a:t>
            </a:r>
            <a:r>
              <a:rPr lang="uk-UA" dirty="0" smtClean="0"/>
              <a:t>							виникає </a:t>
            </a:r>
            <a:r>
              <a:rPr lang="uk-UA" dirty="0"/>
              <a:t>запитання: Чому Іванна </a:t>
            </a:r>
            <a:r>
              <a:rPr lang="uk-UA" dirty="0" smtClean="0"/>
              <a:t>						</a:t>
            </a:r>
            <a:r>
              <a:rPr lang="uk-UA" dirty="0" smtClean="0"/>
              <a:t>	Іванівна </a:t>
            </a:r>
            <a:r>
              <a:rPr lang="uk-UA" dirty="0"/>
              <a:t>використала російське </a:t>
            </a:r>
            <a:r>
              <a:rPr lang="uk-UA" dirty="0" smtClean="0"/>
              <a:t>						</a:t>
            </a:r>
            <a:r>
              <a:rPr lang="uk-UA" dirty="0" smtClean="0"/>
              <a:t>	фото</a:t>
            </a:r>
            <a:r>
              <a:rPr lang="uk-UA" dirty="0"/>
              <a:t>. То коли викладач на парі </a:t>
            </a:r>
            <a:r>
              <a:rPr lang="uk-UA" dirty="0" smtClean="0"/>
              <a:t>							використовує </a:t>
            </a:r>
            <a:r>
              <a:rPr lang="uk-UA" dirty="0"/>
              <a:t>щось російське, то </a:t>
            </a:r>
            <a:r>
              <a:rPr lang="uk-UA" dirty="0" smtClean="0"/>
              <a:t>					</a:t>
            </a:r>
            <a:r>
              <a:rPr lang="uk-UA" dirty="0" smtClean="0"/>
              <a:t>	не </a:t>
            </a:r>
            <a:r>
              <a:rPr lang="uk-UA" dirty="0"/>
              <a:t>нормально. А чому </a:t>
            </a:r>
            <a:r>
              <a:rPr lang="uk-UA" dirty="0" smtClean="0"/>
              <a:t>								</a:t>
            </a:r>
            <a:r>
              <a:rPr lang="uk-UA" dirty="0" smtClean="0"/>
              <a:t>нормальним </a:t>
            </a:r>
            <a:r>
              <a:rPr lang="uk-UA" dirty="0"/>
              <a:t>є використання </a:t>
            </a:r>
            <a:r>
              <a:rPr lang="uk-UA" dirty="0" smtClean="0"/>
              <a:t>							</a:t>
            </a:r>
            <a:r>
              <a:rPr lang="uk-UA" dirty="0" smtClean="0"/>
              <a:t>такого </a:t>
            </a:r>
            <a:r>
              <a:rPr lang="uk-UA" dirty="0"/>
              <a:t>віконечка в інтернет </a:t>
            </a:r>
            <a:r>
              <a:rPr lang="uk-UA" dirty="0" smtClean="0"/>
              <a:t>							</a:t>
            </a:r>
            <a:r>
              <a:rPr lang="uk-UA" dirty="0" smtClean="0"/>
              <a:t>магазині</a:t>
            </a:r>
            <a:r>
              <a:rPr lang="uk-UA" dirty="0"/>
              <a:t>? На такі речі необхідно </a:t>
            </a:r>
            <a:r>
              <a:rPr lang="uk-UA" dirty="0" smtClean="0"/>
              <a:t>						</a:t>
            </a:r>
            <a:r>
              <a:rPr lang="uk-UA" dirty="0" smtClean="0"/>
              <a:t>	зважати</a:t>
            </a:r>
            <a:r>
              <a:rPr lang="uk-UA" dirty="0"/>
              <a:t>, це має бути для вас </a:t>
            </a:r>
            <a:r>
              <a:rPr lang="uk-UA" dirty="0" smtClean="0"/>
              <a:t>							</a:t>
            </a:r>
            <a:r>
              <a:rPr lang="uk-UA" dirty="0" smtClean="0"/>
              <a:t>підказкою</a:t>
            </a:r>
            <a:r>
              <a:rPr lang="uk-UA" dirty="0"/>
              <a:t>, наші вітчизняні </a:t>
            </a:r>
            <a:r>
              <a:rPr lang="uk-UA" dirty="0" smtClean="0"/>
              <a:t>							</a:t>
            </a:r>
            <a:r>
              <a:rPr lang="uk-UA" dirty="0" smtClean="0"/>
              <a:t>магазини </a:t>
            </a:r>
            <a:r>
              <a:rPr lang="uk-UA" dirty="0"/>
              <a:t>перейшли на українську мову, надаючи дані за подібним посиланням ви ризикуєте нічого не купити і втратити свої </a:t>
            </a:r>
            <a:r>
              <a:rPr lang="uk-UA" dirty="0" smtClean="0"/>
              <a:t>кошти.</a:t>
            </a:r>
            <a:r>
              <a:rPr lang="ru-RU" dirty="0" smtClean="0"/>
              <a:t>                           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90" y="1860332"/>
            <a:ext cx="4929351" cy="30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5546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079" y="618518"/>
            <a:ext cx="10084783" cy="759522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Як боротися з </a:t>
            </a:r>
            <a:r>
              <a:rPr lang="uk-UA" b="1" dirty="0" err="1"/>
              <a:t>фейковою</a:t>
            </a:r>
            <a:r>
              <a:rPr lang="uk-UA" b="1" dirty="0"/>
              <a:t> інформацією</a:t>
            </a:r>
            <a:r>
              <a:rPr lang="uk-UA" b="1" dirty="0" smtClean="0"/>
              <a:t>?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566045" y="1738649"/>
            <a:ext cx="4958992" cy="491972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Для виявлення дезінформації відомості збирають з різних джерел, а потім аналізують, поділився директор з експертизи з </a:t>
            </a:r>
            <a:r>
              <a:rPr lang="uk-UA" dirty="0" err="1"/>
              <a:t>Mantis</a:t>
            </a:r>
            <a:r>
              <a:rPr lang="uk-UA" dirty="0"/>
              <a:t> </a:t>
            </a:r>
            <a:r>
              <a:rPr lang="uk-UA" dirty="0" err="1"/>
              <a:t>Analytics</a:t>
            </a:r>
            <a:r>
              <a:rPr lang="uk-UA" dirty="0"/>
              <a:t> Антон </a:t>
            </a:r>
            <a:r>
              <a:rPr lang="uk-UA" dirty="0" smtClean="0"/>
              <a:t>Тарасюк.</a:t>
            </a:r>
          </a:p>
          <a:p>
            <a:r>
              <a:rPr lang="uk-UA" dirty="0"/>
              <a:t>"Початковою метою було допомогти уряду України з інструментами штучного інтелекту для боротьби з російською дезінформацією. Ми продовжуємо цю роботу і сьогодні", - додав Тарасюк</a:t>
            </a:r>
            <a:r>
              <a:rPr lang="uk-UA" dirty="0" smtClean="0"/>
              <a:t>.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33" y="1738649"/>
            <a:ext cx="6120914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696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437255" y="965915"/>
            <a:ext cx="11178213" cy="508286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Співзасновник </a:t>
            </a:r>
            <a:r>
              <a:rPr lang="en-US" dirty="0"/>
              <a:t>Mantis Analytics </a:t>
            </a:r>
            <a:r>
              <a:rPr lang="uk-UA" dirty="0"/>
              <a:t>зазначив, що для виявлення дезінформації відомості збирають з різних джерел, у тому числі з </a:t>
            </a:r>
            <a:r>
              <a:rPr lang="uk-UA" dirty="0" err="1"/>
              <a:t>соцмереж</a:t>
            </a:r>
            <a:r>
              <a:rPr lang="uk-UA" dirty="0"/>
              <a:t>, а потім аналізують.(8)</a:t>
            </a:r>
          </a:p>
          <a:p>
            <a:r>
              <a:rPr lang="uk-UA" dirty="0"/>
              <a:t>У світі почав набирати популярності </a:t>
            </a:r>
            <a:r>
              <a:rPr lang="uk-UA" dirty="0" err="1"/>
              <a:t>штучнии</a:t>
            </a:r>
            <a:r>
              <a:rPr lang="uk-UA" dirty="0"/>
              <a:t>̆ інтелект, </a:t>
            </a:r>
            <a:r>
              <a:rPr lang="uk-UA" dirty="0" err="1"/>
              <a:t>якии</a:t>
            </a:r>
            <a:r>
              <a:rPr lang="uk-UA" dirty="0"/>
              <a:t>̆ міг би допомогти автоматизувати процеси виявлення та видалення </a:t>
            </a:r>
            <a:r>
              <a:rPr lang="uk-UA" dirty="0" err="1"/>
              <a:t>фейковоі</a:t>
            </a:r>
            <a:r>
              <a:rPr lang="uk-UA" dirty="0"/>
              <a:t>̈ </a:t>
            </a:r>
            <a:r>
              <a:rPr lang="uk-UA" dirty="0" err="1"/>
              <a:t>інформаціі</a:t>
            </a:r>
            <a:r>
              <a:rPr lang="uk-UA" dirty="0"/>
              <a:t>̈.</a:t>
            </a:r>
          </a:p>
          <a:p>
            <a:r>
              <a:rPr lang="uk-UA" dirty="0"/>
              <a:t>Проте я вважаю, що цього недостатньо, освітяни повинні доєднатися і проводити  </a:t>
            </a:r>
            <a:r>
              <a:rPr lang="uk-UA" dirty="0" err="1"/>
              <a:t>інформаційні</a:t>
            </a:r>
            <a:r>
              <a:rPr lang="uk-UA" dirty="0"/>
              <a:t> заходи, які допоможуть підвищити обізнаність населення та </a:t>
            </a:r>
            <a:r>
              <a:rPr lang="uk-UA" dirty="0" err="1"/>
              <a:t>вирішать</a:t>
            </a:r>
            <a:r>
              <a:rPr lang="uk-UA" dirty="0"/>
              <a:t> проблему </a:t>
            </a:r>
            <a:r>
              <a:rPr lang="uk-UA" dirty="0" err="1"/>
              <a:t>фейкових</a:t>
            </a:r>
            <a:r>
              <a:rPr lang="uk-UA" dirty="0"/>
              <a:t> новин та інформаційної неграмотності серед молоді. Широке обговорення </a:t>
            </a:r>
            <a:r>
              <a:rPr lang="uk-UA" dirty="0" err="1"/>
              <a:t>цієї</a:t>
            </a:r>
            <a:r>
              <a:rPr lang="uk-UA" dirty="0"/>
              <a:t> проблеми в закладах освіти допоможе молоді розвинути критичне мислення і більш усвідомлено ставитися до </a:t>
            </a:r>
            <a:r>
              <a:rPr lang="uk-UA" dirty="0" err="1"/>
              <a:t>інформації</a:t>
            </a: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dirty="0" smtClean="0"/>
              <a:t>в </a:t>
            </a:r>
            <a:r>
              <a:rPr lang="uk-UA" dirty="0"/>
              <a:t>соціальних мережах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Адже </a:t>
            </a:r>
            <a:r>
              <a:rPr lang="uk-UA" dirty="0" err="1"/>
              <a:t>фейкові</a:t>
            </a:r>
            <a:r>
              <a:rPr lang="uk-UA" dirty="0"/>
              <a:t> новини становлять </a:t>
            </a:r>
            <a:r>
              <a:rPr lang="uk-UA" dirty="0" err="1"/>
              <a:t>серйозну</a:t>
            </a:r>
            <a:r>
              <a:rPr lang="uk-UA" dirty="0"/>
              <a:t> проблему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в </a:t>
            </a:r>
            <a:r>
              <a:rPr lang="uk-UA" dirty="0"/>
              <a:t>сучасному </a:t>
            </a:r>
            <a:r>
              <a:rPr lang="uk-UA" dirty="0" err="1"/>
              <a:t>інформаційному</a:t>
            </a:r>
            <a:r>
              <a:rPr lang="uk-UA" dirty="0"/>
              <a:t> суспільстві.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58" y="4158409"/>
            <a:ext cx="3364404" cy="189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210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361" y="515154"/>
            <a:ext cx="7019611" cy="1029838"/>
          </a:xfrm>
        </p:spPr>
        <p:txBody>
          <a:bodyPr/>
          <a:lstStyle/>
          <a:p>
            <a:pPr lvl="0"/>
            <a:r>
              <a:rPr lang="uk-UA" dirty="0" err="1"/>
              <a:t>Фейк</a:t>
            </a:r>
            <a:r>
              <a:rPr lang="uk-UA" dirty="0"/>
              <a:t> завжди </a:t>
            </a:r>
            <a:r>
              <a:rPr lang="uk-UA" dirty="0" smtClean="0"/>
              <a:t>солодший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1661376"/>
            <a:ext cx="6195364" cy="4129824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Згідно з дослідженням USAID-</a:t>
            </a:r>
            <a:r>
              <a:rPr lang="uk-UA" dirty="0" err="1"/>
              <a:t>Internews</a:t>
            </a:r>
            <a:r>
              <a:rPr lang="uk-UA" dirty="0"/>
              <a:t>, проведеним наприкінці 2022 року, лише 14% </a:t>
            </a:r>
            <a:r>
              <a:rPr lang="uk-UA" dirty="0" err="1"/>
              <a:t>українців</a:t>
            </a:r>
            <a:r>
              <a:rPr lang="uk-UA" dirty="0"/>
              <a:t> можуть повністю відрізнити правдиві повідомлення від неправдивих. Для вимірювання показників дослідники щороку дають респондентам на оцінку три тези: частина з них правдива, частина - ні. Таким чином, респонденти мають визначити, де правда, а де </a:t>
            </a:r>
            <a:r>
              <a:rPr lang="uk-UA" dirty="0" err="1"/>
              <a:t>фейк</a:t>
            </a:r>
            <a:r>
              <a:rPr lang="uk-UA" dirty="0"/>
              <a:t>. </a:t>
            </a:r>
          </a:p>
          <a:p>
            <a:r>
              <a:rPr lang="uk-UA" dirty="0"/>
              <a:t>Для порівняння, у 2021-му частка тих, хто правильно оцінив усі три повідомлення, була 24%, а у 2020-му лише 3%. У 2019 році 11% </a:t>
            </a:r>
            <a:r>
              <a:rPr lang="uk-UA" dirty="0" err="1"/>
              <a:t>українців</a:t>
            </a:r>
            <a:r>
              <a:rPr lang="uk-UA" dirty="0"/>
              <a:t>, напевно, відрізняли правду від </a:t>
            </a:r>
            <a:r>
              <a:rPr lang="uk-UA" dirty="0" err="1"/>
              <a:t>фейків</a:t>
            </a:r>
            <a:r>
              <a:rPr lang="uk-UA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612" y="2203896"/>
            <a:ext cx="4642720" cy="25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059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086" y="425335"/>
            <a:ext cx="8835532" cy="746644"/>
          </a:xfrm>
        </p:spPr>
        <p:txBody>
          <a:bodyPr/>
          <a:lstStyle/>
          <a:p>
            <a:pPr lvl="0"/>
            <a:r>
              <a:rPr lang="uk-UA" dirty="0"/>
              <a:t>Чому невтішні показники?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79939" y="1171980"/>
            <a:ext cx="10320895" cy="2588652"/>
          </a:xfrm>
        </p:spPr>
        <p:txBody>
          <a:bodyPr>
            <a:normAutofit lnSpcReduction="10000"/>
          </a:bodyPr>
          <a:lstStyle/>
          <a:p>
            <a:r>
              <a:rPr lang="uk-UA" dirty="0" err="1"/>
              <a:t>Фейкові</a:t>
            </a:r>
            <a:r>
              <a:rPr lang="uk-UA" dirty="0"/>
              <a:t> новини успішно поширюються в </a:t>
            </a:r>
            <a:r>
              <a:rPr lang="uk-UA" dirty="0" err="1"/>
              <a:t>Україні</a:t>
            </a:r>
            <a:r>
              <a:rPr lang="uk-UA" dirty="0"/>
              <a:t>, через соціальну напругу і, звісно ж, це пов’язано з </a:t>
            </a:r>
            <a:r>
              <a:rPr lang="uk-UA" dirty="0" err="1"/>
              <a:t>війною</a:t>
            </a:r>
            <a:r>
              <a:rPr lang="uk-UA" dirty="0"/>
              <a:t>, що триває в </a:t>
            </a:r>
            <a:r>
              <a:rPr lang="uk-UA" dirty="0" err="1"/>
              <a:t>країні</a:t>
            </a:r>
            <a:r>
              <a:rPr lang="uk-UA" dirty="0"/>
              <a:t>. </a:t>
            </a:r>
          </a:p>
          <a:p>
            <a:r>
              <a:rPr lang="uk-UA" dirty="0"/>
              <a:t>Наша </a:t>
            </a:r>
            <a:r>
              <a:rPr lang="uk-UA" dirty="0" err="1"/>
              <a:t>українська</a:t>
            </a:r>
            <a:r>
              <a:rPr lang="uk-UA" dirty="0"/>
              <a:t> влада намагається виправити </a:t>
            </a:r>
            <a:r>
              <a:rPr lang="uk-UA" dirty="0" err="1"/>
              <a:t>цеи</a:t>
            </a:r>
            <a:r>
              <a:rPr lang="uk-UA" dirty="0"/>
              <a:t>̆ показник. Ми, як освітяни просто зобов’язані допомогти студентам боротися з </a:t>
            </a:r>
            <a:r>
              <a:rPr lang="uk-UA" dirty="0" err="1"/>
              <a:t>фейками</a:t>
            </a:r>
            <a:r>
              <a:rPr lang="uk-UA" dirty="0"/>
              <a:t>, наші друзі мають черпати тільки </a:t>
            </a:r>
            <a:r>
              <a:rPr lang="uk-UA" dirty="0" err="1"/>
              <a:t>офіційну</a:t>
            </a:r>
            <a:r>
              <a:rPr lang="uk-UA" dirty="0"/>
              <a:t> і перевірену інформацію, а не думки неназваних експертів і різних сумнівних джерел.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91" y="3709209"/>
            <a:ext cx="3481925" cy="2317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22" y="3760632"/>
            <a:ext cx="3327378" cy="22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24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b="1" dirty="0" err="1"/>
              <a:t>TikTok</a:t>
            </a:r>
            <a:r>
              <a:rPr lang="uk-UA" b="1" dirty="0"/>
              <a:t> - сервіс для створення і перегляду коротких відео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96214" y="1880314"/>
            <a:ext cx="7753082" cy="4700789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На даний момент щомісячна кількість активних користувачів </a:t>
            </a:r>
            <a:r>
              <a:rPr lang="uk-UA" dirty="0" err="1"/>
              <a:t>TikTok</a:t>
            </a:r>
            <a:r>
              <a:rPr lang="uk-UA" dirty="0"/>
              <a:t> сягнула мільярда, треба врахувати, більша її частина – це студенти та молодь до 30 років. Вони заходять з метою розваги на сервіс і дізнаються новини про російсько-український конфлікт, але не завжди інформація є правдивою. </a:t>
            </a:r>
          </a:p>
          <a:p>
            <a:r>
              <a:rPr lang="uk-UA" dirty="0"/>
              <a:t>Згідно з дослідженням </a:t>
            </a:r>
            <a:r>
              <a:rPr lang="uk-UA" u="sng" dirty="0" err="1">
                <a:hlinkClick r:id="rId2"/>
              </a:rPr>
              <a:t>NewsGuard</a:t>
            </a:r>
            <a:r>
              <a:rPr lang="uk-UA" dirty="0"/>
              <a:t>, </a:t>
            </a:r>
            <a:r>
              <a:rPr lang="uk-UA" dirty="0" err="1"/>
              <a:t>вебсайту</a:t>
            </a:r>
            <a:r>
              <a:rPr lang="uk-UA" dirty="0"/>
              <a:t>, що відстежує дезінформацію в інтернеті, новим користувачам можуть рекомендувати неправдивий контент про Україну протягом 40 хвилин після приєднання до мережі. Тож сумнівний контент не потрібно навіть шукати.</a:t>
            </a:r>
          </a:p>
          <a:p>
            <a:r>
              <a:rPr lang="uk-UA" dirty="0"/>
              <a:t>Однак, якщо </a:t>
            </a:r>
            <a:r>
              <a:rPr lang="uk-UA" dirty="0" err="1"/>
              <a:t>Facebook</a:t>
            </a:r>
            <a:r>
              <a:rPr lang="uk-UA" dirty="0"/>
              <a:t>, </a:t>
            </a:r>
            <a:r>
              <a:rPr lang="uk-UA" dirty="0" err="1"/>
              <a:t>Instagram</a:t>
            </a:r>
            <a:r>
              <a:rPr lang="uk-UA" dirty="0"/>
              <a:t> і </a:t>
            </a:r>
            <a:r>
              <a:rPr lang="uk-UA" dirty="0" err="1"/>
              <a:t>Twitter</a:t>
            </a:r>
            <a:r>
              <a:rPr lang="uk-UA" dirty="0"/>
              <a:t> позначають </a:t>
            </a:r>
            <a:r>
              <a:rPr lang="uk-UA" dirty="0" err="1"/>
              <a:t>фейкові</a:t>
            </a:r>
            <a:r>
              <a:rPr lang="uk-UA" dirty="0"/>
              <a:t> відео про війну, то </a:t>
            </a:r>
            <a:r>
              <a:rPr lang="uk-UA" dirty="0" err="1"/>
              <a:t>TikTok</a:t>
            </a:r>
            <a:r>
              <a:rPr lang="uk-UA" dirty="0"/>
              <a:t>, схоже, не дуже за цим встигає.(2)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96" y="2562051"/>
            <a:ext cx="3761691" cy="23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100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5" y="525413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Здебільшого </a:t>
            </a:r>
            <a:r>
              <a:rPr lang="uk-UA" dirty="0" smtClean="0"/>
              <a:t>користувач</a:t>
            </a:r>
            <a:r>
              <a:rPr lang="uk-UA" dirty="0"/>
              <a:t>, що планує заробити, знаходить відео якихось військових навчань або старого конфлікту і додає </a:t>
            </a:r>
            <a:r>
              <a:rPr lang="uk-UA" dirty="0" err="1"/>
              <a:t>фейковий</a:t>
            </a:r>
            <a:r>
              <a:rPr lang="uk-UA" dirty="0"/>
              <a:t> звук інтенсивної перестрілки або потужного вибуху, запускає пряму трансляцію, а далі просить пожертвування на свій канал.</a:t>
            </a:r>
          </a:p>
          <a:p>
            <a:r>
              <a:rPr lang="uk-UA" dirty="0" err="1"/>
              <a:t>Фейкова</a:t>
            </a:r>
            <a:r>
              <a:rPr lang="uk-UA" dirty="0"/>
              <a:t> звукова доріжка пострілів стала настільки популярною, що з'явилася у більш ніж 13 тис. відеороликів.(2)</a:t>
            </a:r>
          </a:p>
          <a:p>
            <a:r>
              <a:rPr lang="uk-UA" dirty="0"/>
              <a:t>А щоб користувачі не писали в коментарях про </a:t>
            </a:r>
            <a:r>
              <a:rPr lang="uk-UA" dirty="0" err="1"/>
              <a:t>фейки</a:t>
            </a:r>
            <a:r>
              <a:rPr lang="uk-UA" dirty="0"/>
              <a:t>, власники таких </a:t>
            </a:r>
            <a:r>
              <a:rPr lang="uk-UA" dirty="0" err="1"/>
              <a:t>акаунтів</a:t>
            </a:r>
            <a:r>
              <a:rPr lang="uk-UA" dirty="0"/>
              <a:t> відключають коментарі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02" y="3498761"/>
            <a:ext cx="4961385" cy="27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27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65290" y="4808679"/>
            <a:ext cx="10363826" cy="1406418"/>
          </a:xfrm>
        </p:spPr>
        <p:txBody>
          <a:bodyPr/>
          <a:lstStyle/>
          <a:p>
            <a:r>
              <a:rPr lang="uk-UA" dirty="0"/>
              <a:t>Для прикладу візьмемо відео танка з українським прапором, що мчить житловим кварталом, його переглянули чотири мільйони разів. Насправді це відео знято у 2014 році.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13" y="412124"/>
            <a:ext cx="7809156" cy="43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3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9286293" cy="901190"/>
          </a:xfrm>
        </p:spPr>
        <p:txBody>
          <a:bodyPr/>
          <a:lstStyle/>
          <a:p>
            <a:pPr lvl="0"/>
            <a:r>
              <a:rPr lang="uk-UA" b="1" dirty="0" err="1"/>
              <a:t>Соцмережа</a:t>
            </a:r>
            <a:r>
              <a:rPr lang="uk-UA" b="1" dirty="0"/>
              <a:t> X (колишній </a:t>
            </a:r>
            <a:r>
              <a:rPr lang="uk-UA" b="1" dirty="0" err="1"/>
              <a:t>Twitter</a:t>
            </a:r>
            <a:r>
              <a:rPr lang="uk-UA" b="1" dirty="0" smtClean="0"/>
              <a:t>)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810743" y="1519709"/>
            <a:ext cx="4173381" cy="428866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 наш час </a:t>
            </a:r>
            <a:r>
              <a:rPr lang="uk-UA" dirty="0" err="1"/>
              <a:t>соцмережі</a:t>
            </a:r>
            <a:r>
              <a:rPr lang="uk-UA" dirty="0"/>
              <a:t> погодилися працювати з ЄС над добровільним кодексом поведінки спрямованої на встановлення галузевих стандартів, що використовуються для перевірки фактів. Проте </a:t>
            </a:r>
            <a:r>
              <a:rPr lang="uk-UA" dirty="0" err="1"/>
              <a:t>Маск</a:t>
            </a:r>
            <a:r>
              <a:rPr lang="uk-UA" dirty="0"/>
              <a:t> нічого не зробить, тому </a:t>
            </a:r>
            <a:r>
              <a:rPr lang="uk-UA" dirty="0" err="1"/>
              <a:t>соцмережі</a:t>
            </a:r>
            <a:r>
              <a:rPr lang="uk-UA" dirty="0"/>
              <a:t> Х загрожуватиме заборона в ЄС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921" y="1729795"/>
            <a:ext cx="6120914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240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720590" y="2073499"/>
            <a:ext cx="10690091" cy="413411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Євросоюз попередив Ілона Маска щодо необхідності дотримання нових законів про </a:t>
            </a:r>
            <a:r>
              <a:rPr lang="uk-UA" dirty="0" err="1"/>
              <a:t>фейкові</a:t>
            </a:r>
            <a:r>
              <a:rPr lang="uk-UA" dirty="0"/>
              <a:t> новини та російську пропаганду, оскільки його </a:t>
            </a:r>
            <a:r>
              <a:rPr lang="uk-UA" dirty="0" err="1"/>
              <a:t>соцмережа</a:t>
            </a:r>
            <a:r>
              <a:rPr lang="uk-UA" dirty="0"/>
              <a:t> </a:t>
            </a:r>
            <a:r>
              <a:rPr lang="en-US" dirty="0"/>
              <a:t>X (</a:t>
            </a:r>
            <a:r>
              <a:rPr lang="uk-UA" dirty="0"/>
              <a:t>колишній </a:t>
            </a:r>
            <a:r>
              <a:rPr lang="en-US" dirty="0"/>
              <a:t>Twitter) </a:t>
            </a:r>
            <a:r>
              <a:rPr lang="uk-UA" dirty="0"/>
              <a:t>показала найвищий рівень дезінформації з усіх популярних </a:t>
            </a:r>
            <a:r>
              <a:rPr lang="uk-UA" dirty="0" err="1"/>
              <a:t>соцмереж</a:t>
            </a:r>
            <a:r>
              <a:rPr lang="uk-UA" dirty="0"/>
              <a:t>.(3</a:t>
            </a:r>
            <a:r>
              <a:rPr lang="uk-UA" dirty="0" smtClean="0"/>
              <a:t>). </a:t>
            </a:r>
            <a:r>
              <a:rPr lang="uk-UA" dirty="0"/>
              <a:t>Інформація – це </a:t>
            </a:r>
            <a:r>
              <a:rPr lang="uk-UA" dirty="0" err="1"/>
              <a:t>маніпуляційна</a:t>
            </a:r>
            <a:r>
              <a:rPr lang="uk-UA" dirty="0"/>
              <a:t> зброя спрямована не тільки на українців і росіян, але й на решту світу. </a:t>
            </a:r>
            <a:r>
              <a:rPr lang="uk-UA" dirty="0" err="1">
                <a:hlinkClick r:id="rId2"/>
              </a:rPr>
              <a:t>The</a:t>
            </a:r>
            <a:r>
              <a:rPr lang="uk-UA" dirty="0">
                <a:hlinkClick r:id="rId2"/>
              </a:rPr>
              <a:t> </a:t>
            </a:r>
            <a:r>
              <a:rPr lang="uk-UA" dirty="0" err="1">
                <a:hlinkClick r:id="rId2"/>
              </a:rPr>
              <a:t>Gurdian</a:t>
            </a:r>
            <a:r>
              <a:rPr lang="uk-UA" dirty="0"/>
              <a:t> цитує віце-президента Європейської комісії Віру </a:t>
            </a:r>
            <a:r>
              <a:rPr lang="uk-UA" dirty="0" err="1"/>
              <a:t>Юрову</a:t>
            </a:r>
            <a:r>
              <a:rPr lang="uk-UA" dirty="0"/>
              <a:t> так: «Тим більше, що ми маємо очікувати, що Кремль та інші будуть активні перед нашими європейськими виборами. X, колишній </a:t>
            </a:r>
            <a:r>
              <a:rPr lang="uk-UA" dirty="0" err="1"/>
              <a:t>Twitter</a:t>
            </a:r>
            <a:r>
              <a:rPr lang="uk-UA" dirty="0"/>
              <a:t>, який більше не підпадає під дію кодексу, є платформою із найбільшою кількістю </a:t>
            </a:r>
            <a:r>
              <a:rPr lang="uk-UA" dirty="0" err="1"/>
              <a:t>дезінформаційних</a:t>
            </a:r>
            <a:r>
              <a:rPr lang="uk-UA" dirty="0"/>
              <a:t> постів... Є зобов’язання за жорстким законом. Тож моє повідомлення для </a:t>
            </a:r>
            <a:r>
              <a:rPr lang="uk-UA" dirty="0" err="1"/>
              <a:t>Twitter</a:t>
            </a:r>
            <a:r>
              <a:rPr lang="uk-UA" dirty="0"/>
              <a:t>/X полягає в тому, що ви повинні дотримуватися. Ми будемо спостерігати за тим, що ви робите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85" y="309093"/>
            <a:ext cx="2952750" cy="1552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630" y="309093"/>
            <a:ext cx="2415795" cy="15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80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016805" y="976174"/>
            <a:ext cx="10363826" cy="216627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В зв’язку з тим, що </a:t>
            </a:r>
            <a:r>
              <a:rPr lang="en-US" dirty="0"/>
              <a:t>Twitter </a:t>
            </a:r>
            <a:r>
              <a:rPr lang="uk-UA" dirty="0"/>
              <a:t>перестав боротися з російською та китайською пропагандою та зняв обмеження з </a:t>
            </a:r>
            <a:r>
              <a:rPr lang="uk-UA" dirty="0" err="1"/>
              <a:t>акаунтів</a:t>
            </a:r>
            <a:r>
              <a:rPr lang="uk-UA" dirty="0"/>
              <a:t> Кремля – ми просто зобов’язані просити своїх студентів бути більш прискіпливими при використанні даних сервісів, а якщо в них недостатньо навичок, щоб розрізнити </a:t>
            </a:r>
            <a:r>
              <a:rPr lang="uk-UA" dirty="0" err="1"/>
              <a:t>фейк</a:t>
            </a:r>
            <a:r>
              <a:rPr lang="uk-UA" dirty="0"/>
              <a:t>, то обмежитись переглядами більш захищених від дезінформації сервісів.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23" y="3029583"/>
            <a:ext cx="5545697" cy="31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783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235</TotalTime>
  <Words>1277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Краплинка</vt:lpstr>
      <vt:lpstr>Безпека роботи в інтернеті.</vt:lpstr>
      <vt:lpstr>Фейк завжди солодший</vt:lpstr>
      <vt:lpstr>Чому невтішні показники?</vt:lpstr>
      <vt:lpstr>TikTok - сервіс для створення і перегляду коротких відео </vt:lpstr>
      <vt:lpstr>Слайд 5</vt:lpstr>
      <vt:lpstr>Слайд 6</vt:lpstr>
      <vt:lpstr>Соцмережа X (колишній Twitter)</vt:lpstr>
      <vt:lpstr>Слайд 8</vt:lpstr>
      <vt:lpstr>Слайд 9</vt:lpstr>
      <vt:lpstr>Як відрізнити фейк від правди. </vt:lpstr>
      <vt:lpstr>Слайд 11</vt:lpstr>
      <vt:lpstr>Слайд 12</vt:lpstr>
      <vt:lpstr>Використовуйте надійний пароль та не розголошуйте свої особисті дані.</vt:lpstr>
      <vt:lpstr>Слайд 14</vt:lpstr>
      <vt:lpstr>Фішинг – виловлювання інформації</vt:lpstr>
      <vt:lpstr>Слайд 16</vt:lpstr>
      <vt:lpstr>Як боротися з фейковою інформацією?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dell</dc:creator>
  <cp:lastModifiedBy>Іванна Клиса</cp:lastModifiedBy>
  <cp:revision>30</cp:revision>
  <dcterms:created xsi:type="dcterms:W3CDTF">2023-12-18T08:27:02Z</dcterms:created>
  <dcterms:modified xsi:type="dcterms:W3CDTF">2023-12-21T19:39:54Z</dcterms:modified>
</cp:coreProperties>
</file>