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67" r:id="rId4"/>
    <p:sldId id="268" r:id="rId5"/>
    <p:sldId id="266" r:id="rId6"/>
    <p:sldId id="272" r:id="rId7"/>
    <p:sldId id="269" r:id="rId8"/>
    <p:sldId id="259" r:id="rId9"/>
    <p:sldId id="273" r:id="rId10"/>
    <p:sldId id="262" r:id="rId11"/>
    <p:sldId id="261" r:id="rId12"/>
    <p:sldId id="274" r:id="rId13"/>
    <p:sldId id="277" r:id="rId14"/>
    <p:sldId id="260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2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0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39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75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9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7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79F0-45E7-4B4B-BF77-2304D51E4276}" type="datetimeFigureOut">
              <a:rPr lang="ru-RU" smtClean="0"/>
              <a:t>24.12.2023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B45E-FA77-42E1-B96D-F14385E7A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4C7D8-DA6E-4BDF-993E-5B11DD7C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77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7F68-622D-4363-AACD-66B6D8711E9C}"/>
              </a:ext>
            </a:extLst>
          </p:cNvPr>
          <p:cNvSpPr txBox="1"/>
          <p:nvPr/>
        </p:nvSpPr>
        <p:spPr>
          <a:xfrm>
            <a:off x="4346711" y="1204916"/>
            <a:ext cx="6546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 речень за метою висловлювання: розповiднi, питальнi, спонукальнi </a:t>
            </a:r>
            <a:r>
              <a:rPr lang="uk-UA" sz="28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i="1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i="0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Окличнi речення.</a:t>
            </a:r>
            <a:r>
              <a:rPr lang="uk-UA" sz="2800" b="1" i="1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uk-UA" sz="2800" b="1" i="0" dirty="0">
                <a:solidFill>
                  <a:srgbClr val="99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Роздiловi знаки в кiнцi речень </a:t>
            </a:r>
            <a:endParaRPr lang="uk-UA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D6FB1-3C72-4F5C-9554-BE0E4A4B1938}"/>
              </a:ext>
            </a:extLst>
          </p:cNvPr>
          <p:cNvSpPr txBox="1"/>
          <p:nvPr/>
        </p:nvSpPr>
        <p:spPr>
          <a:xfrm>
            <a:off x="6294782" y="4745143"/>
            <a:ext cx="477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Ганін О.М.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української мови та літератури Миколаївської гімназії № 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78DA1-B07E-4B75-AA1D-1D6F8A4DB644}"/>
              </a:ext>
            </a:extLst>
          </p:cNvPr>
          <p:cNvSpPr txBox="1"/>
          <p:nvPr/>
        </p:nvSpPr>
        <p:spPr>
          <a:xfrm>
            <a:off x="6202017" y="3252428"/>
            <a:ext cx="345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 НУШ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4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1948DF-0E2F-4FBE-95D3-6A3D9CCE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6" y="788490"/>
            <a:ext cx="4581821" cy="1310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EEB02-5607-45FB-B568-F745D4B5B6F9}"/>
              </a:ext>
            </a:extLst>
          </p:cNvPr>
          <p:cNvSpPr txBox="1"/>
          <p:nvPr/>
        </p:nvSpPr>
        <p:spPr>
          <a:xfrm>
            <a:off x="1472623" y="1227320"/>
            <a:ext cx="426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Диктант із коментуванням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98AE0A-743C-4EF7-84A3-078044361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9" y="-631095"/>
            <a:ext cx="8680174" cy="7196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032A8A-EEFF-431A-987D-776B7D4F0FC2}"/>
              </a:ext>
            </a:extLst>
          </p:cNvPr>
          <p:cNvSpPr txBox="1"/>
          <p:nvPr/>
        </p:nvSpPr>
        <p:spPr>
          <a:xfrm>
            <a:off x="6584699" y="1537252"/>
            <a:ext cx="4242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ідкреслити граматичну основу, вказати вид речення за метою висловлювання та емоційним забарвленням.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Мамо, іде вже зима,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Снігом травицю вкриває. 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Мамо, чи кожна пташина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вирій на зиму літає?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швидко літо проминуло! (розповідне, окличне)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Росла в гаю конвалія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дубом високим . 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Спи ж ти , малесенький,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uk-UA" sz="1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 є час!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A4CA2F-FCA1-46CC-BF51-7991FBE0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1" t="76135"/>
          <a:stretch/>
        </p:blipFill>
        <p:spPr>
          <a:xfrm rot="2063012">
            <a:off x="1496795" y="2576026"/>
            <a:ext cx="4672938" cy="15929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9FEF38A-0C9B-43C8-96AA-77B9F6CB0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4" y="3684914"/>
            <a:ext cx="3665517" cy="36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A0DF05-9132-462A-950D-18B6E38C3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698" y="143497"/>
            <a:ext cx="9750353" cy="6349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82475-C8B7-4D2F-ABF6-78A339D851E3}"/>
              </a:ext>
            </a:extLst>
          </p:cNvPr>
          <p:cNvSpPr txBox="1"/>
          <p:nvPr/>
        </p:nvSpPr>
        <p:spPr>
          <a:xfrm>
            <a:off x="1502367" y="270255"/>
            <a:ext cx="315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Запишіть подані речення, використовуючи код.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1-розповідне. 2- питальне. </a:t>
            </a:r>
          </a:p>
          <a:p>
            <a:pPr algn="ctr">
              <a:spcAft>
                <a:spcPts val="0"/>
              </a:spcAft>
            </a:pPr>
            <a:r>
              <a:rPr lang="uk-U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 спонукальне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438EE-2577-41A4-B41F-A5B059C35049}"/>
              </a:ext>
            </a:extLst>
          </p:cNvPr>
          <p:cNvSpPr txBox="1"/>
          <p:nvPr/>
        </p:nvSpPr>
        <p:spPr>
          <a:xfrm>
            <a:off x="1184314" y="1470584"/>
            <a:ext cx="5458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Тішся, дитино, поки ще маленька.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Поблискують черешеньки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листі зелененькім.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Де ж я того розуму навчуся?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Був собі горобець.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Гетьте, думи, ви хмари осінні.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AutoNum type="arabicPeriod" startAt="6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 же вона не втіка?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AutoNum type="arabicPeriod" startAt="6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Нащо морозу чека?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Уже скотилось із неба сонце,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Заглянув місяць в моє віконце.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Берімось краще до роботи, змагаймось за нове життя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250DAB-AF54-4728-BEF5-9C2C60530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0771" y="143498"/>
            <a:ext cx="4687890" cy="67145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AED128-EC9B-44C8-84FB-93BAA621016D}"/>
              </a:ext>
            </a:extLst>
          </p:cNvPr>
          <p:cNvSpPr txBox="1"/>
          <p:nvPr/>
        </p:nvSpPr>
        <p:spPr>
          <a:xfrm>
            <a:off x="7562055" y="6395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Кодовий диктант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171F3-B4C1-4B39-B846-27625C1E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715" y="1746358"/>
            <a:ext cx="45719" cy="33652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0F48C7-E77D-4051-B4CF-0D1A615B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294861"/>
            <a:ext cx="10880033" cy="6563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5426B-07C9-4A38-99C5-B97FAD664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9"/>
          <a:stretch/>
        </p:blipFill>
        <p:spPr>
          <a:xfrm>
            <a:off x="398389" y="43070"/>
            <a:ext cx="7950481" cy="2412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3801A1-F242-4784-8365-DB2731A03358}"/>
              </a:ext>
            </a:extLst>
          </p:cNvPr>
          <p:cNvSpPr txBox="1"/>
          <p:nvPr/>
        </p:nvSpPr>
        <p:spPr>
          <a:xfrm>
            <a:off x="2226777" y="1100027"/>
            <a:ext cx="482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 питальне речення за малюнком. Визначте та підкресліть граматичну основу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2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00B789-B509-4FDC-A705-06E23AA5846A}"/>
              </a:ext>
            </a:extLst>
          </p:cNvPr>
          <p:cNvSpPr txBox="1"/>
          <p:nvPr/>
        </p:nvSpPr>
        <p:spPr>
          <a:xfrm>
            <a:off x="5711094" y="197346"/>
            <a:ext cx="6176105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1.пізнають Птицю по людину пір′ю,а по мові.(Пізнають птицю по пір′ю,а людину по мові.)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2.вилетить Слово – спіймаєш не горобець – не.(Слово - не горобець,вилетить – не спіймаєш)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3.словечко Гостре сердечко коле .(Гостре словечко коле сердечко)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4.Дурний не приятель язик – голові. (Дурний язик – голові не приятель)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5.Будь своєму господарем слову.(Будь своєму слову господарем)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6.і теплого розмерзає слова лід Від .(Від теплого слова і лід розмерзає)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7.тобі говори пишно вийшло щоб,на Не зле не(Не говори пишно,щоб тобі на зле не вийшло)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8.мови Без нема народу.(Без мови народу нема)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D2CA92-8BE8-433F-8042-8A48F654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2"/>
          <a:stretch/>
        </p:blipFill>
        <p:spPr>
          <a:xfrm>
            <a:off x="534551" y="471075"/>
            <a:ext cx="5154504" cy="16776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D9C41C-4EE9-4EEB-88C8-B17614109895}"/>
              </a:ext>
            </a:extLst>
          </p:cNvPr>
          <p:cNvSpPr txBox="1"/>
          <p:nvPr/>
        </p:nvSpPr>
        <p:spPr>
          <a:xfrm>
            <a:off x="1365739" y="711960"/>
            <a:ext cx="363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DD431E-3C8D-4D47-9B68-A07A57DF4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b="50000"/>
          <a:stretch/>
        </p:blipFill>
        <p:spPr>
          <a:xfrm rot="21086349">
            <a:off x="1288548" y="2115307"/>
            <a:ext cx="3646511" cy="38909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47C275-E52B-4700-9C5A-B50BBFD55D73}"/>
              </a:ext>
            </a:extLst>
          </p:cNvPr>
          <p:cNvSpPr txBox="1"/>
          <p:nvPr/>
        </p:nvSpPr>
        <p:spPr>
          <a:xfrm rot="20997794">
            <a:off x="1670850" y="3336113"/>
            <a:ext cx="3157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 поданих слів складіть та запишіть прислів′я</a:t>
            </a:r>
            <a:r>
              <a:rPr lang="ru-RU" sz="2400" b="1" dirty="0">
                <a:solidFill>
                  <a:srgbClr val="F19D19">
                    <a:lumMod val="50000"/>
                  </a:srgbClr>
                </a:solidFill>
                <a:latin typeface="Times New Roman" panose="02020603050405020304" pitchFamily="18" charset="0"/>
              </a:rPr>
              <a:t>,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приказки. Вкажіть види речень.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19D1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5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6FC795-6A16-473A-9DC0-C018FBD49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3" r="10301"/>
          <a:stretch/>
        </p:blipFill>
        <p:spPr>
          <a:xfrm>
            <a:off x="655244" y="-62948"/>
            <a:ext cx="11390975" cy="6983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FF58E-EEEB-4A6A-ADD5-F8A44AAD1BA9}"/>
              </a:ext>
            </a:extLst>
          </p:cNvPr>
          <p:cNvSpPr txBox="1"/>
          <p:nvPr/>
        </p:nvSpPr>
        <p:spPr>
          <a:xfrm>
            <a:off x="9501809" y="452544"/>
            <a:ext cx="231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Тож, які бувають речення за метою висловлювання 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A78D6-CD32-459F-A75F-98825473FF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2" b="36194"/>
          <a:stretch/>
        </p:blipFill>
        <p:spPr>
          <a:xfrm>
            <a:off x="469728" y="291906"/>
            <a:ext cx="4319025" cy="1656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E9BA-04F1-43F3-B2E4-966EB0F1C71D}"/>
              </a:ext>
            </a:extLst>
          </p:cNvPr>
          <p:cNvSpPr txBox="1"/>
          <p:nvPr/>
        </p:nvSpPr>
        <p:spPr>
          <a:xfrm>
            <a:off x="5649097" y="1034386"/>
            <a:ext cx="210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речення є окличними. Наведіть приклад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EAC78-7569-4987-83AF-3FC0B67BD610}"/>
              </a:ext>
            </a:extLst>
          </p:cNvPr>
          <p:cNvSpPr txBox="1"/>
          <p:nvPr/>
        </p:nvSpPr>
        <p:spPr>
          <a:xfrm>
            <a:off x="2708901" y="2675934"/>
            <a:ext cx="245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Які речення є неокличними. Наведіть приклад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0423B-E467-4D6C-AA33-F67F70585896}"/>
              </a:ext>
            </a:extLst>
          </p:cNvPr>
          <p:cNvSpPr txBox="1"/>
          <p:nvPr/>
        </p:nvSpPr>
        <p:spPr>
          <a:xfrm>
            <a:off x="1255260" y="637210"/>
            <a:ext cx="298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B23E0-9E04-4A1E-A2AB-17799B4BB98F}"/>
              </a:ext>
            </a:extLst>
          </p:cNvPr>
          <p:cNvSpPr txBox="1"/>
          <p:nvPr/>
        </p:nvSpPr>
        <p:spPr>
          <a:xfrm>
            <a:off x="2332383" y="4588135"/>
            <a:ext cx="257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граматичних основ має бути в простому реченні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3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6F8DC8-837A-49C8-AC70-81AB7B17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3" y="143860"/>
            <a:ext cx="4322439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6DE87-A01C-4EBA-B898-F64CDD70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15" t="3332" r="26283" b="33280"/>
          <a:stretch/>
        </p:blipFill>
        <p:spPr>
          <a:xfrm>
            <a:off x="8971721" y="2835965"/>
            <a:ext cx="2517914" cy="3127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D31C4-0A8B-47B7-944F-D631093988D6}"/>
              </a:ext>
            </a:extLst>
          </p:cNvPr>
          <p:cNvSpPr txBox="1"/>
          <p:nvPr/>
        </p:nvSpPr>
        <p:spPr>
          <a:xfrm>
            <a:off x="809496" y="485134"/>
            <a:ext cx="417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5BB71-2148-474F-A60F-612883F9D91B}"/>
              </a:ext>
            </a:extLst>
          </p:cNvPr>
          <p:cNvSpPr txBox="1"/>
          <p:nvPr/>
        </p:nvSpPr>
        <p:spPr>
          <a:xfrm>
            <a:off x="943134" y="2630006"/>
            <a:ext cx="79645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Уявіть, що ви зустрілися на відпочинку з групою дітей з різних країн і маєте розказати про себе, як представника України.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й запишіть розповідь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(5-7 речень) на тему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– українець (українка)».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Використайте різні за метою висловлення речення, а також окличні речення. 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2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DBECD6-20A6-4ADD-8BEB-8E08F0762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4" y="954157"/>
            <a:ext cx="8839199" cy="56719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673B58-98F9-4C19-8228-5851C89521D2}"/>
              </a:ext>
            </a:extLst>
          </p:cNvPr>
          <p:cNvSpPr txBox="1"/>
          <p:nvPr/>
        </p:nvSpPr>
        <p:spPr>
          <a:xfrm>
            <a:off x="5221356" y="4847555"/>
            <a:ext cx="266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Види речень за метою висловлювання: розповiднi, питальнi, спонукальнi </a:t>
            </a: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97CB6-2D7E-4E74-BA71-9CB8E6B43285}"/>
              </a:ext>
            </a:extLst>
          </p:cNvPr>
          <p:cNvSpPr txBox="1"/>
          <p:nvPr/>
        </p:nvSpPr>
        <p:spPr>
          <a:xfrm>
            <a:off x="8597347" y="5072846"/>
            <a:ext cx="232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Окличнi речення.</a:t>
            </a: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Роздiловi знаки в кiнцi речень 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9D5AAD-1914-4636-A5A5-FA80F2DA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5374" cy="54201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58A05E-2A6C-4B74-BE2C-8C94A5751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2" y="68997"/>
            <a:ext cx="5100314" cy="3797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A0EA69-7041-49F2-BB8F-3B29490F52CE}"/>
              </a:ext>
            </a:extLst>
          </p:cNvPr>
          <p:cNvSpPr txBox="1"/>
          <p:nvPr/>
        </p:nvSpPr>
        <p:spPr>
          <a:xfrm>
            <a:off x="4648083" y="721531"/>
            <a:ext cx="3838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Дякую за роботу!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Ми гарно попрацювали, тому завершимо наш урок одним словом, яке буде відображати ваше враження від уроку. Напишіть і презентуйте його.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У мене це </a:t>
            </a:r>
            <a:endParaRPr kumimoji="0" lang="ru-RU" sz="2400" b="0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B993F7-9AF2-46F8-8481-F5E816976D3A}"/>
              </a:ext>
            </a:extLst>
          </p:cNvPr>
          <p:cNvSpPr txBox="1"/>
          <p:nvPr/>
        </p:nvSpPr>
        <p:spPr>
          <a:xfrm>
            <a:off x="4648083" y="2883280"/>
            <a:ext cx="348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ЗАХОПЛИВО!!!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2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EFB6D-DC89-4DF5-B74C-89401213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7" y="2041381"/>
            <a:ext cx="11233512" cy="462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B1522-AA38-4174-A59A-F18810E0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3" y="218702"/>
            <a:ext cx="9223513" cy="1758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2856C-7CDD-4B03-A9A4-C6F7314D9756}"/>
              </a:ext>
            </a:extLst>
          </p:cNvPr>
          <p:cNvSpPr txBox="1"/>
          <p:nvPr/>
        </p:nvSpPr>
        <p:spPr>
          <a:xfrm>
            <a:off x="2146852" y="282523"/>
            <a:ext cx="80043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Вправа «До успіху»</a:t>
            </a:r>
            <a:br>
              <a:rPr kumimoji="0" lang="uk-UA" sz="28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Усміхніться один одному, подумки побажайте успіхів на цілий день.</a:t>
            </a:r>
            <a:br>
              <a:rPr kumimoji="0" lang="uk-UA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того, щоб впоратися на уроці з завданнями, будьте старанними і слухняними. </a:t>
            </a:r>
          </a:p>
          <a:p>
            <a:pPr algn="ctr"/>
            <a:r>
              <a:rPr lang="uk-UA" b="1" dirty="0">
                <a:ln w="317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r>
              <a:rPr kumimoji="0" lang="uk-UA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авдання наші такі:</a:t>
            </a:r>
            <a:br>
              <a:rPr kumimoji="0" lang="uk-UA" sz="1600" b="1" i="0" u="none" strike="noStrike" kern="1200" cap="none" spc="0" normalizeH="0" baseline="0" noProof="0" dirty="0">
                <a:ln w="3175"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5E6E5F-B2F5-4466-AD5D-89458AC90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4" y="2237646"/>
            <a:ext cx="2675877" cy="4223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D0BBDE-07D5-409C-94DD-7545135735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9" b="68417"/>
          <a:stretch/>
        </p:blipFill>
        <p:spPr>
          <a:xfrm>
            <a:off x="1247546" y="2369178"/>
            <a:ext cx="2440618" cy="21502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3DE022-7C08-4770-B14B-E36D44443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152" y="1844818"/>
            <a:ext cx="2484298" cy="2145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0E039C-A6D4-467B-8A94-F2955E5C7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862" y="4425202"/>
            <a:ext cx="2440618" cy="2150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B95086-1E67-4757-8D1B-2499B3059BA0}"/>
              </a:ext>
            </a:extLst>
          </p:cNvPr>
          <p:cNvSpPr txBox="1"/>
          <p:nvPr/>
        </p:nvSpPr>
        <p:spPr>
          <a:xfrm>
            <a:off x="1379897" y="2895594"/>
            <a:ext cx="213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відповідати,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міркува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433A6-7C9C-4F7B-8776-8B54672D39B3}"/>
              </a:ext>
            </a:extLst>
          </p:cNvPr>
          <p:cNvSpPr txBox="1"/>
          <p:nvPr/>
        </p:nvSpPr>
        <p:spPr>
          <a:xfrm>
            <a:off x="7145997" y="2317234"/>
            <a:ext cx="179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дивитися,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бачити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66499-C788-47CE-A2CF-F450FA90C377}"/>
              </a:ext>
            </a:extLst>
          </p:cNvPr>
          <p:cNvSpPr txBox="1"/>
          <p:nvPr/>
        </p:nvSpPr>
        <p:spPr>
          <a:xfrm>
            <a:off x="2845542" y="4992507"/>
            <a:ext cx="168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слухати,</a:t>
            </a: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чути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40BBF-6CE7-4FCA-83F7-CE2B1845B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541" y="459885"/>
            <a:ext cx="5022574" cy="6838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0FB21-103E-44B5-B429-E7C6B6C6E28B}"/>
              </a:ext>
            </a:extLst>
          </p:cNvPr>
          <p:cNvSpPr txBox="1"/>
          <p:nvPr/>
        </p:nvSpPr>
        <p:spPr>
          <a:xfrm>
            <a:off x="1911625" y="262423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Термiнологiчний диктант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E6616-15F5-44DF-B3F9-B89091E9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29" y="508794"/>
            <a:ext cx="8183217" cy="634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EBCB33-1DD2-4778-A9AE-63300014E010}"/>
              </a:ext>
            </a:extLst>
          </p:cNvPr>
          <p:cNvSpPr txBox="1"/>
          <p:nvPr/>
        </p:nvSpPr>
        <p:spPr>
          <a:xfrm>
            <a:off x="5842550" y="1541435"/>
            <a:ext cx="50225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Розділ науки про мову, який вивчає словосполучення і речення… 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Розділ науки про мову, який вивчає правила вживання розділових знаків … 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Найменша одиниця людського сп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лкування – це …  .</a:t>
            </a:r>
            <a:endParaRPr lang="ru-RU" sz="2000" b="1" i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Граматична основа речення – це … 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На питання х т о? що? в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дпов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дає … 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Член речення, що означає предмет, про який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деться в реченн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i, –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 …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Член речення, який в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дпов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дає на питання який є п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дмет? хто в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 такий? що він робить? – це …  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Двома л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ями п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дкреслюють …</a:t>
            </a:r>
            <a:endParaRPr lang="ru-RU" sz="2000" b="0" i="0" dirty="0">
              <a:solidFill>
                <a:srgbClr val="333333"/>
              </a:solidFill>
              <a:effectLst/>
              <a:latin typeface="Roboto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Найчаст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ше присудок виражається …</a:t>
            </a:r>
            <a:endParaRPr lang="ru-RU" sz="20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0067C-3BB9-4E3D-A852-986BE852A22F}"/>
              </a:ext>
            </a:extLst>
          </p:cNvPr>
          <p:cNvSpPr txBox="1"/>
          <p:nvPr/>
        </p:nvSpPr>
        <p:spPr>
          <a:xfrm>
            <a:off x="6096000" y="406461"/>
            <a:ext cx="2958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Назвіть термiни, якi вiдповiдають поданим визначенням.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B36E2-178A-4887-A5D7-63669F797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4" b="34383"/>
          <a:stretch/>
        </p:blipFill>
        <p:spPr>
          <a:xfrm>
            <a:off x="410814" y="119497"/>
            <a:ext cx="5022574" cy="1849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8D1168-2CFD-4C72-BC20-AC3A5064AB7E}"/>
              </a:ext>
            </a:extLst>
          </p:cNvPr>
          <p:cNvSpPr txBox="1"/>
          <p:nvPr/>
        </p:nvSpPr>
        <p:spPr>
          <a:xfrm>
            <a:off x="875513" y="478389"/>
            <a:ext cx="4093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Перевірка домашнього завдання.  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329EB-A499-49AF-A050-B5CACC82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1524" y="-766313"/>
            <a:ext cx="4620375" cy="8918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464FE-A064-4FB4-9F9F-33E285135DD0}"/>
              </a:ext>
            </a:extLst>
          </p:cNvPr>
          <p:cNvSpPr txBox="1"/>
          <p:nvPr/>
        </p:nvSpPr>
        <p:spPr>
          <a:xfrm>
            <a:off x="2584175" y="740253"/>
            <a:ext cx="234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біля дошки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E8171-CB1F-4DFF-8860-A8B0E14F3D26}"/>
              </a:ext>
            </a:extLst>
          </p:cNvPr>
          <p:cNvSpPr txBox="1"/>
          <p:nvPr/>
        </p:nvSpPr>
        <p:spPr>
          <a:xfrm>
            <a:off x="2007701" y="1694360"/>
            <a:ext cx="84880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Записати, у кожному реченні підкреслити граматичну основу. Вказати речення з двома головними членами та речення з одним головним членом.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Вечоріє. В полі пахне вогким осіннім зіллям.  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Адже кожна пора року розливає по землі  особливі пахощі. Ще вчора тут щебетали  ластівки. 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 немає жодної пташини. 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тихий вітер шелестить  жухлою травою. Нудьга.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О. Копиленком.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33977C-2074-4D36-9883-3308AF7E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14" y="1990219"/>
            <a:ext cx="48772" cy="28775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4C994E-7F55-49CE-ABEF-49B11F63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7141" y="-403818"/>
            <a:ext cx="3085261" cy="111732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C8AF57-329F-456D-9B28-FBD62ACDFFE2}"/>
              </a:ext>
            </a:extLst>
          </p:cNvPr>
          <p:cNvSpPr txBox="1"/>
          <p:nvPr/>
        </p:nvSpPr>
        <p:spPr>
          <a:xfrm flipH="1">
            <a:off x="5701507" y="5024658"/>
            <a:ext cx="246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Перше слово в реченні пишеться з великої букви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6C535-A731-45C9-9A18-6A5AE70AFD27}"/>
              </a:ext>
            </a:extLst>
          </p:cNvPr>
          <p:cNvSpPr txBox="1"/>
          <p:nvPr/>
        </p:nvSpPr>
        <p:spPr>
          <a:xfrm flipH="1">
            <a:off x="3969639" y="4530852"/>
            <a:ext cx="197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реченні пишуться окремо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424A06-D1FF-4394-91E6-7557CBCBA683}"/>
              </a:ext>
            </a:extLst>
          </p:cNvPr>
          <p:cNvSpPr txBox="1"/>
          <p:nvPr/>
        </p:nvSpPr>
        <p:spPr>
          <a:xfrm>
            <a:off x="8455539" y="5608831"/>
            <a:ext cx="280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кінці речення ставиться крапка, знак питання, знак оклику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B3739-5504-49D1-9D56-5470F1A5D237}"/>
              </a:ext>
            </a:extLst>
          </p:cNvPr>
          <p:cNvSpPr txBox="1"/>
          <p:nvPr/>
        </p:nvSpPr>
        <p:spPr>
          <a:xfrm>
            <a:off x="1590086" y="4097294"/>
            <a:ext cx="211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Речення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2BB0F4-9C70-4E0E-B913-0151E9FBCE2C}"/>
              </a:ext>
            </a:extLst>
          </p:cNvPr>
          <p:cNvSpPr txBox="1"/>
          <p:nvPr/>
        </p:nvSpPr>
        <p:spPr>
          <a:xfrm>
            <a:off x="5941552" y="2546566"/>
            <a:ext cx="6179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 група слів, що виражає закінчену думку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7CDAF8-FBDC-4029-8428-E0A009D7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4" y="309555"/>
            <a:ext cx="4790423" cy="17538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B8E83B7-4DFE-44D9-B323-4F0E8DE0EE8B}"/>
              </a:ext>
            </a:extLst>
          </p:cNvPr>
          <p:cNvSpPr txBox="1"/>
          <p:nvPr/>
        </p:nvSpPr>
        <p:spPr>
          <a:xfrm>
            <a:off x="1240021" y="398765"/>
            <a:ext cx="3307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374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Мандруємо разом!</a:t>
            </a:r>
          </a:p>
          <a:p>
            <a:pPr marL="0" marR="0" lvl="0" indent="2374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добру путь!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74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Цю землю </a:t>
            </a:r>
          </a:p>
          <a:p>
            <a:pPr marL="0" marR="0" lvl="0" indent="2374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Реченням зовуть!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9B5943-8EEA-4405-AE03-B638532B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1449" flipH="1">
            <a:off x="3051172" y="1475121"/>
            <a:ext cx="3087132" cy="36111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7D27A89-2626-433F-AA68-38CF604005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5" b="35111"/>
          <a:stretch/>
        </p:blipFill>
        <p:spPr>
          <a:xfrm>
            <a:off x="7806550" y="132551"/>
            <a:ext cx="4319025" cy="17538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BF9467C-BFDA-4215-9F5D-98FB04500F76}"/>
              </a:ext>
            </a:extLst>
          </p:cNvPr>
          <p:cNvSpPr txBox="1"/>
          <p:nvPr/>
        </p:nvSpPr>
        <p:spPr>
          <a:xfrm>
            <a:off x="8455539" y="434759"/>
            <a:ext cx="322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5F9841-DC62-40EE-A065-0726F10B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34" y="1084949"/>
            <a:ext cx="5634666" cy="4996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21A8D-7D49-400D-A1BE-C2272FED94DF}"/>
              </a:ext>
            </a:extLst>
          </p:cNvPr>
          <p:cNvSpPr txBox="1"/>
          <p:nvPr/>
        </p:nvSpPr>
        <p:spPr>
          <a:xfrm>
            <a:off x="7434469" y="4880690"/>
            <a:ext cx="254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Лінгвістична казка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26DB9-2178-4CE2-BAA6-264D81F3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035" y="254397"/>
            <a:ext cx="10283687" cy="6603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1BA968-D4AB-4B4D-A5F1-876D9258687D}"/>
              </a:ext>
            </a:extLst>
          </p:cNvPr>
          <p:cNvSpPr txBox="1"/>
          <p:nvPr/>
        </p:nvSpPr>
        <p:spPr>
          <a:xfrm>
            <a:off x="636104" y="341780"/>
            <a:ext cx="338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Лінгвістична казка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FBABE-9CB7-465F-90AE-D5F3D11D43F1}"/>
              </a:ext>
            </a:extLst>
          </p:cNvPr>
          <p:cNvSpPr txBox="1"/>
          <p:nvPr/>
        </p:nvSpPr>
        <p:spPr>
          <a:xfrm>
            <a:off x="757866" y="1109724"/>
            <a:ext cx="53381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разу зібрала Мати Мова своїх дітей, це були речення, і запитала: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Скажіть, діти мої, яку користь людям ви приносите?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Залежно від потреби -  промовили речення, що стояли справа. – Ми, наприклад, потрібні, коли людина хоче щось повідомити, розповісти.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ми допомагаємо людині запитати про все, що її цікавить – сказали ті, що стояли посередині.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без нас не обійтись – гукнули ті, що зліва. – Коли треба попросити про щось, а то й наказати.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Тепер я спокійна, - сказала Мати Мова.  – Ви вірно служите людям.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ви знаєте, як називаються ці речення?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602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9921E9-613E-406E-9F26-6C4AADD4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4"/>
          <a:stretch/>
        </p:blipFill>
        <p:spPr>
          <a:xfrm>
            <a:off x="159617" y="574812"/>
            <a:ext cx="5141251" cy="1651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0C5EF-D1DE-4BF5-B416-FD5C3C0FB401}"/>
              </a:ext>
            </a:extLst>
          </p:cNvPr>
          <p:cNvSpPr txBox="1"/>
          <p:nvPr/>
        </p:nvSpPr>
        <p:spPr>
          <a:xfrm>
            <a:off x="371650" y="998370"/>
            <a:ext cx="471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нового матеріалу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3ABC484-48E2-4CD2-B410-D352C52C2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36484"/>
              </p:ext>
            </p:extLst>
          </p:nvPr>
        </p:nvGraphicFramePr>
        <p:xfrm>
          <a:off x="3034748" y="2225101"/>
          <a:ext cx="8295859" cy="3896139"/>
        </p:xfrm>
        <a:graphic>
          <a:graphicData uri="http://schemas.openxmlformats.org/drawingml/2006/table">
            <a:tbl>
              <a:tblPr/>
              <a:tblGrid>
                <a:gridCol w="2703639">
                  <a:extLst>
                    <a:ext uri="{9D8B030D-6E8A-4147-A177-3AD203B41FA5}">
                      <a16:colId xmlns:a16="http://schemas.microsoft.com/office/drawing/2014/main" val="1776901182"/>
                    </a:ext>
                  </a:extLst>
                </a:gridCol>
                <a:gridCol w="2796110">
                  <a:extLst>
                    <a:ext uri="{9D8B030D-6E8A-4147-A177-3AD203B41FA5}">
                      <a16:colId xmlns:a16="http://schemas.microsoft.com/office/drawing/2014/main" val="1834505836"/>
                    </a:ext>
                  </a:extLst>
                </a:gridCol>
                <a:gridCol w="2796110">
                  <a:extLst>
                    <a:ext uri="{9D8B030D-6E8A-4147-A177-3AD203B41FA5}">
                      <a16:colId xmlns:a16="http://schemas.microsoft.com/office/drawing/2014/main" val="3263082020"/>
                    </a:ext>
                  </a:extLst>
                </a:gridCol>
              </a:tblGrid>
              <a:tr h="543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Розповідні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Питальні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Спонукальні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7622"/>
                  </a:ext>
                </a:extLst>
              </a:tr>
              <a:tr h="13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Містять повідомлення, розповідь про щось.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Містять запитання, на яке передбачається відповідь, або запитання, що не вимагає відповіді.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Містять наказ,  вимогу, заклик, прохання, побажання, пораду тощо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2284"/>
                  </a:ext>
                </a:extLst>
              </a:tr>
              <a:tr h="169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Легенький вітерець повіяв.</a:t>
                      </a:r>
                      <a:endParaRPr lang="uk-UA" sz="2400" b="1" i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Камінчук</a:t>
                      </a:r>
                      <a:endParaRPr lang="uk-UA" sz="2400" b="1" i="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Яка тобі найгарніша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цілім світі мова?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Є.Лещук.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Люби життя, люби людей, природу. (Б.Лепкий.) </a:t>
                      </a:r>
                      <a:endParaRPr lang="ru-RU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91786"/>
                  </a:ext>
                </a:extLst>
              </a:tr>
            </a:tbl>
          </a:graphicData>
        </a:graphic>
      </p:graphicFrame>
      <p:sp>
        <p:nvSpPr>
          <p:cNvPr id="12" name="Выноска: стрелка вниз 11">
            <a:extLst>
              <a:ext uri="{FF2B5EF4-FFF2-40B4-BE49-F238E27FC236}">
                <a16:creationId xmlns:a16="http://schemas.microsoft.com/office/drawing/2014/main" id="{AAF76C2E-AA4A-49CD-AD4B-E7D42A169D61}"/>
              </a:ext>
            </a:extLst>
          </p:cNvPr>
          <p:cNvSpPr/>
          <p:nvPr/>
        </p:nvSpPr>
        <p:spPr>
          <a:xfrm>
            <a:off x="5340625" y="574812"/>
            <a:ext cx="6109251" cy="1370336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 РЕЧЕНЬ ЗА МЕТОЮ ВИСЛОВЛЮВАННЯ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5E47EE-10F5-4EB1-87F7-65CD6040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75" y="2670313"/>
            <a:ext cx="5196475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: стрелка вниз 1">
            <a:extLst>
              <a:ext uri="{FF2B5EF4-FFF2-40B4-BE49-F238E27FC236}">
                <a16:creationId xmlns:a16="http://schemas.microsoft.com/office/drawing/2014/main" id="{7010D63C-0F47-4359-8E2D-89D14C07F688}"/>
              </a:ext>
            </a:extLst>
          </p:cNvPr>
          <p:cNvSpPr/>
          <p:nvPr/>
        </p:nvSpPr>
        <p:spPr>
          <a:xfrm>
            <a:off x="947529" y="503580"/>
            <a:ext cx="8077769" cy="152752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 РЕЧЕНЬ ЗА ЕМОЦІЙНИМ ЗАБАРВЛЕННЯМ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3A60892-2513-42AC-9082-08E114D53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1634"/>
              </p:ext>
            </p:extLst>
          </p:nvPr>
        </p:nvGraphicFramePr>
        <p:xfrm>
          <a:off x="692423" y="2312929"/>
          <a:ext cx="4121994" cy="4376745"/>
        </p:xfrm>
        <a:graphic>
          <a:graphicData uri="http://schemas.openxmlformats.org/drawingml/2006/table">
            <a:tbl>
              <a:tblPr/>
              <a:tblGrid>
                <a:gridCol w="4121994">
                  <a:extLst>
                    <a:ext uri="{9D8B030D-6E8A-4147-A177-3AD203B41FA5}">
                      <a16:colId xmlns:a16="http://schemas.microsoft.com/office/drawing/2014/main" val="3792183168"/>
                    </a:ext>
                  </a:extLst>
                </a:gridCol>
              </a:tblGrid>
              <a:tr h="5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Окличні</a:t>
                      </a:r>
                      <a:endParaRPr lang="uk-UA" sz="2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060318"/>
                  </a:ext>
                </a:extLst>
              </a:tr>
              <a:tr h="1919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Розповідні</a:t>
                      </a:r>
                      <a:r>
                        <a:rPr lang="uk-UA" sz="20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20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питальні</a:t>
                      </a:r>
                      <a:r>
                        <a:rPr lang="uk-UA" sz="2000" b="1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uk-UA" sz="2000" b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спонукальні</a:t>
                      </a:r>
                      <a:endParaRPr lang="uk-UA" sz="2000" b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є окличними, якщо виражають емоційні переживання мовця або його емоційне ставлення до того, про що в реченнях йдеться.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99243"/>
                  </a:ext>
                </a:extLst>
              </a:tr>
              <a:tr h="1919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i="1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Погляньте! Погляньте!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Яка благодать!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Дивіться! Метелики з неба летять!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Олександр Олесь.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7377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BAA0EC-32AD-44C7-962F-EAB34CD56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2247"/>
              </p:ext>
            </p:extLst>
          </p:nvPr>
        </p:nvGraphicFramePr>
        <p:xfrm>
          <a:off x="5141843" y="2312929"/>
          <a:ext cx="3618411" cy="4376744"/>
        </p:xfrm>
        <a:graphic>
          <a:graphicData uri="http://schemas.openxmlformats.org/drawingml/2006/table">
            <a:tbl>
              <a:tblPr/>
              <a:tblGrid>
                <a:gridCol w="3618411">
                  <a:extLst>
                    <a:ext uri="{9D8B030D-6E8A-4147-A177-3AD203B41FA5}">
                      <a16:colId xmlns:a16="http://schemas.microsoft.com/office/drawing/2014/main" val="3994294043"/>
                    </a:ext>
                  </a:extLst>
                </a:gridCol>
              </a:tblGrid>
              <a:tr h="523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Неокличні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59074"/>
                  </a:ext>
                </a:extLst>
              </a:tr>
              <a:tr h="1993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Розповідні</a:t>
                      </a: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питальні</a:t>
                      </a: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спонукальні</a:t>
                      </a:r>
                      <a:endParaRPr kumimoji="0" lang="uk-U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виражають особливих емоційних переживань мовця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0897"/>
                  </a:ext>
                </a:extLst>
              </a:tr>
              <a:tr h="185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Погляньте, погляньте, яка благодать: метелики з неба летять і летять.</a:t>
                      </a:r>
                      <a:endParaRPr lang="uk-UA" sz="18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Олександр Олесь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4982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362E78-A640-401B-8648-22D0F754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191" y="2312930"/>
            <a:ext cx="4929809" cy="45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0C174-82DF-478C-B330-EDAE6DC0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96"/>
          <a:stretch/>
        </p:blipFill>
        <p:spPr>
          <a:xfrm>
            <a:off x="8051879" y="5375945"/>
            <a:ext cx="4319025" cy="1637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41D92-6918-4EC6-A0B1-01572FAAA781}"/>
              </a:ext>
            </a:extLst>
          </p:cNvPr>
          <p:cNvSpPr txBox="1"/>
          <p:nvPr/>
        </p:nvSpPr>
        <p:spPr>
          <a:xfrm>
            <a:off x="8660294" y="5779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Виконання вправ на закріплення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7758A1-60C8-4972-AC4F-F0D36D581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496" y="-891219"/>
            <a:ext cx="12192000" cy="7195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D4D85-DD7B-44C2-9D4C-D157AEA32565}"/>
              </a:ext>
            </a:extLst>
          </p:cNvPr>
          <p:cNvSpPr txBox="1"/>
          <p:nvPr/>
        </p:nvSpPr>
        <p:spPr>
          <a:xfrm>
            <a:off x="1046919" y="663101"/>
            <a:ext cx="786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Подані розповідні речення реконструюйте на питальні і спонукальні, доповнюючи їх другорядними членами речення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F73FE-8B37-4F9F-A292-93CD0282196D}"/>
              </a:ext>
            </a:extLst>
          </p:cNvPr>
          <p:cNvSpPr txBox="1"/>
          <p:nvPr/>
        </p:nvSpPr>
        <p:spPr>
          <a:xfrm>
            <a:off x="957466" y="1503509"/>
            <a:ext cx="80440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Учні подякували за увагу.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Восьмикласники готуються до тематичного оцінювання.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Усі були задоволені Євро баченням і пишалися своєю країною.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Хлопці принесли найбільше макулатури.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 змагаються в навчанні.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уроків історії ми спостерігали за розвитком української держави.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Чорноморське узбережжя - одне з кращих в Україні.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 записалися для придбання путівки в табір.</a:t>
            </a:r>
          </a:p>
        </p:txBody>
      </p:sp>
    </p:spTree>
    <p:extLst>
      <p:ext uri="{BB962C8B-B14F-4D97-AF65-F5344CB8AC3E}">
        <p14:creationId xmlns:p14="http://schemas.microsoft.com/office/powerpoint/2010/main" val="368625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1211</Words>
  <Application>Microsoft Office PowerPoint</Application>
  <PresentationFormat>Широкоэкранный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5</cp:revision>
  <dcterms:created xsi:type="dcterms:W3CDTF">2023-12-23T19:01:34Z</dcterms:created>
  <dcterms:modified xsi:type="dcterms:W3CDTF">2023-12-24T19:05:50Z</dcterms:modified>
</cp:coreProperties>
</file>