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9" r:id="rId3"/>
    <p:sldId id="258" r:id="rId4"/>
    <p:sldId id="352" r:id="rId5"/>
    <p:sldId id="297" r:id="rId6"/>
    <p:sldId id="301" r:id="rId7"/>
    <p:sldId id="328" r:id="rId8"/>
    <p:sldId id="280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2B4"/>
    <a:srgbClr val="0000FF"/>
    <a:srgbClr val="FF99FF"/>
    <a:srgbClr val="A66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35B03-2F6C-D852-272C-1E340F9D2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2CB430-BB48-AF9C-B4DA-2943A5052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20175B-DFD0-178B-1FE0-892D7D4A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9201D9-9CDB-C888-C214-1005E7D2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4CF13F-3593-CFFB-C37A-B72BC9E6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98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F3721-5FFE-FC9F-F427-1835BA23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6567208-F4C7-3A42-41BB-3EC45E174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8F1071-285E-43C8-4F7C-F3F66530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EE84C9-3500-1E5B-622B-CCD66231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B7DF47-F74E-0857-5D94-0E699724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8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A688FED-32BC-4119-AC33-D585009DD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072B22-6F06-DBF9-EECD-6339243FA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73C5EF-83E7-FE67-B956-FA1C0C47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DC78D2-A850-90CD-6DC6-B9C52753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14B274-06CF-EB2B-641D-2BDC7AC8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7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7E488-4806-F875-D7EA-5F629EB0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528F8F-3D4F-BB84-16FA-EC0779C2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BEBA7-DAE0-1E3F-73D8-C4C88978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04DCC4-F10A-AA07-7A9F-5491EB11C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77062B-D8B7-5DC9-842F-A61BC421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553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6D17E-B0F4-78C3-E127-D5360AAB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42E86E-7FCD-F32D-A328-B4C1B226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7B233D-A29B-4D3A-8EC2-1F3D9312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8AB9E8-0F3E-7133-F623-E70793B5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3C3D87E-44BA-0392-0867-EABD9DD7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952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36819-92D7-F6AD-B540-B0198D9B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7F87B0-07E7-025C-1E83-F36756AF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8B8CF5-BFD9-A69D-A67E-1D4D727F4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98F5AE-99B7-F2BE-9372-E87F4F76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E0A3D2-C3BE-5EE6-E44A-8D6E9E98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9B6E38-A77F-E76F-DECA-8DBBB798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519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05F71-C3D7-28D1-BD03-BB8F8DA1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906080-20C6-73B6-6361-BF3E9AA9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FE0AC26-E544-76EF-B3DC-857905CAA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47A1D86-E1F3-4D42-A221-042CD71D3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7D3ED4A-8611-731B-C33E-6283ECF14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231CCC7-BB6D-CD17-B6BE-6929CAE3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07CF7C-CF07-8E1B-B11C-DD3F0ED1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A017DDE-4290-1CD9-886B-E36AD5EB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84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783A0-C607-994B-96FB-E38429A2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31E3987-DF99-0A90-26E7-F22254F4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5F28B1E-811E-5B53-5822-48052FF9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C0A8D5F-9345-A547-51FA-496253DA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81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D03E619-E6CA-7F9F-40BD-EA022D56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AB5C401-FBBD-66EB-94D9-AB76D2A0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0F7E569-B2DA-129D-BC7E-C8DC82AD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397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E6BC1-E770-C672-AA9C-E59B5E00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6ACB-DFB2-6911-376C-383351E6B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D6A43C-2C83-BF91-C3A8-90F388B45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929479B-9204-9894-AF34-B3F132BF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B6B22AA-CB4F-DD69-C68B-893676E2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DEA2DA5-B17C-8E3B-6904-0B66381B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34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49ACD-8409-17C9-BD03-B321F3F4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CAE2C32-7E15-9B14-3F61-BA9BD6177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49030B-DC8D-7D3F-A21D-4D0C38A27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8417BA-A2CE-858B-775B-A72163E0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2462B30-A7EC-4AB5-3DA0-8CF57881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5D162E-890D-093E-7A65-CE590A9C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734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1A793F-D104-95B1-6104-01C9D154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05F0366-B496-B903-9101-CF8B7407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0A38F9-39EC-A485-DE4A-1509F9E5F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2622E-ED67-4265-BF88-BDBE0BCC5984}" type="datetimeFigureOut">
              <a:rPr lang="uk-UA" smtClean="0"/>
              <a:t>05.01.2024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4693D6-DBCC-AD69-F555-B8CABD060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85114A-E032-61A6-2582-25405FF6A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99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fdIYER06sas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@user-dw6wy3nf8n/featured" TargetMode="Externa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jpg"/><Relationship Id="rId9" Type="http://schemas.openxmlformats.org/officeDocument/2006/relationships/hyperlink" Target="https://youtu.be/fdIYER06sa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openxmlformats.org/officeDocument/2006/relationships/hyperlink" Target="https://youtu.be/fdIYER06sas" TargetMode="External"/><Relationship Id="rId4" Type="http://schemas.openxmlformats.org/officeDocument/2006/relationships/image" Target="../media/image9.jp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7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6.png"/><Relationship Id="rId12" Type="http://schemas.openxmlformats.org/officeDocument/2006/relationships/hyperlink" Target="https://youtu.be/fdIYER06sas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9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fdIYER06sas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image" Target="../media/image9.jpg"/><Relationship Id="rId9" Type="http://schemas.openxmlformats.org/officeDocument/2006/relationships/hyperlink" Target="https://youtu.be/fdIYER06sa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1.jpe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hyperlink" Target="https://www.youtube.com/channel/UCYtu9EnlIk3Nph-Yj_nHd6A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8.gif"/><Relationship Id="rId9" Type="http://schemas.openxmlformats.org/officeDocument/2006/relationships/hyperlink" Target="https://youtu.be/fdIYER06sa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youtu.be/fdIYER06sa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F2F215C9-76AB-7E70-9908-3E26E5433FA1}"/>
              </a:ext>
            </a:extLst>
          </p:cNvPr>
          <p:cNvSpPr/>
          <p:nvPr/>
        </p:nvSpPr>
        <p:spPr>
          <a:xfrm>
            <a:off x="-276733" y="5726"/>
            <a:ext cx="8009184" cy="825271"/>
          </a:xfrm>
          <a:prstGeom prst="parallelogram">
            <a:avLst>
              <a:gd name="adj" fmla="val 10728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A895E4A-AA53-BFCB-A576-F73509EDEF55}"/>
              </a:ext>
            </a:extLst>
          </p:cNvPr>
          <p:cNvSpPr/>
          <p:nvPr/>
        </p:nvSpPr>
        <p:spPr>
          <a:xfrm>
            <a:off x="1078558" y="-5727"/>
            <a:ext cx="5591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nisC" panose="02000803070000090003" pitchFamily="50" charset="-52"/>
              </a:rPr>
              <a:t>Пізнаємо природу</a:t>
            </a:r>
          </a:p>
        </p:txBody>
      </p:sp>
      <p:pic>
        <p:nvPicPr>
          <p:cNvPr id="7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4C7D3EA7-1BAD-EA95-5C7E-2E0A3E7EC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5725"/>
            <a:ext cx="985421" cy="9606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ілінія: фігура 11">
            <a:extLst>
              <a:ext uri="{FF2B5EF4-FFF2-40B4-BE49-F238E27FC236}">
                <a16:creationId xmlns:a16="http://schemas.microsoft.com/office/drawing/2014/main" id="{FC9F04DB-C5D5-47FA-F9CA-4E34A4DB9151}"/>
              </a:ext>
            </a:extLst>
          </p:cNvPr>
          <p:cNvSpPr/>
          <p:nvPr/>
        </p:nvSpPr>
        <p:spPr>
          <a:xfrm>
            <a:off x="7732450" y="-1"/>
            <a:ext cx="4459550" cy="825271"/>
          </a:xfrm>
          <a:custGeom>
            <a:avLst/>
            <a:gdLst>
              <a:gd name="connsiteX0" fmla="*/ 885400 w 4781006"/>
              <a:gd name="connsiteY0" fmla="*/ 0 h 825271"/>
              <a:gd name="connsiteX1" fmla="*/ 3804462 w 4781006"/>
              <a:gd name="connsiteY1" fmla="*/ 0 h 825271"/>
              <a:gd name="connsiteX2" fmla="*/ 4714618 w 4781006"/>
              <a:gd name="connsiteY2" fmla="*/ 0 h 825271"/>
              <a:gd name="connsiteX3" fmla="*/ 4781006 w 4781006"/>
              <a:gd name="connsiteY3" fmla="*/ 0 h 825271"/>
              <a:gd name="connsiteX4" fmla="*/ 4781006 w 4781006"/>
              <a:gd name="connsiteY4" fmla="*/ 825271 h 825271"/>
              <a:gd name="connsiteX5" fmla="*/ 3829218 w 4781006"/>
              <a:gd name="connsiteY5" fmla="*/ 825271 h 825271"/>
              <a:gd name="connsiteX6" fmla="*/ 3804462 w 4781006"/>
              <a:gd name="connsiteY6" fmla="*/ 825271 h 825271"/>
              <a:gd name="connsiteX7" fmla="*/ 0 w 4781006"/>
              <a:gd name="connsiteY7" fmla="*/ 825271 h 8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1006" h="825271">
                <a:moveTo>
                  <a:pt x="885400" y="0"/>
                </a:moveTo>
                <a:lnTo>
                  <a:pt x="3804462" y="0"/>
                </a:lnTo>
                <a:lnTo>
                  <a:pt x="4714618" y="0"/>
                </a:lnTo>
                <a:lnTo>
                  <a:pt x="4781006" y="0"/>
                </a:lnTo>
                <a:lnTo>
                  <a:pt x="4781006" y="825271"/>
                </a:lnTo>
                <a:lnTo>
                  <a:pt x="3829218" y="825271"/>
                </a:lnTo>
                <a:lnTo>
                  <a:pt x="3804462" y="825271"/>
                </a:lnTo>
                <a:lnTo>
                  <a:pt x="0" y="82527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D7CF5F02-CC26-A7A2-E0C7-B275FD034AC6}"/>
              </a:ext>
            </a:extLst>
          </p:cNvPr>
          <p:cNvSpPr/>
          <p:nvPr/>
        </p:nvSpPr>
        <p:spPr>
          <a:xfrm>
            <a:off x="8701611" y="-14354"/>
            <a:ext cx="28907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</a:t>
            </a:r>
            <a:r>
              <a:rPr lang="ru-RU" sz="5400" b="1" i="1" cap="none" spc="50" dirty="0" err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</a:t>
            </a:r>
            <a:endParaRPr lang="ru-RU" sz="5400" b="1" i="1" cap="none" spc="50" dirty="0">
              <a:ln w="28575" cmpd="sng">
                <a:solidFill>
                  <a:srgbClr val="FFFF00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2651EED-D242-F927-807F-B30A33E278ED}"/>
              </a:ext>
            </a:extLst>
          </p:cNvPr>
          <p:cNvSpPr/>
          <p:nvPr/>
        </p:nvSpPr>
        <p:spPr>
          <a:xfrm>
            <a:off x="4321315" y="926384"/>
            <a:ext cx="354937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Урок 36</a:t>
            </a:r>
          </a:p>
        </p:txBody>
      </p:sp>
      <p:pic>
        <p:nvPicPr>
          <p:cNvPr id="20" name="Рисунок 19">
            <a:hlinkClick r:id="rId4"/>
            <a:extLst>
              <a:ext uri="{FF2B5EF4-FFF2-40B4-BE49-F238E27FC236}">
                <a16:creationId xmlns:a16="http://schemas.microsoft.com/office/drawing/2014/main" id="{11EACFB7-68D0-983F-F2D9-1954E6D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13" y="22995"/>
            <a:ext cx="825271" cy="82527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057E951-FE10-ADC5-0A86-3F0EA48F54A1}"/>
              </a:ext>
            </a:extLst>
          </p:cNvPr>
          <p:cNvSpPr/>
          <p:nvPr/>
        </p:nvSpPr>
        <p:spPr>
          <a:xfrm>
            <a:off x="1653191" y="1924778"/>
            <a:ext cx="9128521" cy="1938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spc="50" dirty="0" err="1">
                <a:ln w="9525" cmpd="sng">
                  <a:solidFill>
                    <a:srgbClr val="FFFF00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Привідкриваємо</a:t>
            </a:r>
            <a:r>
              <a:rPr lang="uk-UA" sz="6000" b="1" spc="50" dirty="0">
                <a:ln w="9525" cmpd="sng">
                  <a:solidFill>
                    <a:srgbClr val="FFFF00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таємниці зоряного неба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CE1C05-1FF1-A72D-609E-14CB4AEDE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2212125"/>
            <a:ext cx="3996698" cy="47960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10F482-1B03-8FEF-FA1E-2264F62E4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45" y="3840774"/>
            <a:ext cx="1611907" cy="2949849"/>
          </a:xfrm>
          <a:prstGeom prst="rect">
            <a:avLst/>
          </a:prstGeom>
        </p:spPr>
      </p:pic>
      <p:pic>
        <p:nvPicPr>
          <p:cNvPr id="13" name="Рисунок 12">
            <a:hlinkClick r:id="rId8"/>
            <a:extLst>
              <a:ext uri="{FF2B5EF4-FFF2-40B4-BE49-F238E27FC236}">
                <a16:creationId xmlns:a16="http://schemas.microsoft.com/office/drawing/2014/main" id="{8411782F-3172-5253-CB90-BBDD5F91F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53" y="5484214"/>
            <a:ext cx="3907032" cy="15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2" grpId="0" animBg="1"/>
      <p:bldP spid="9" grpId="0"/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ілка: п’ятикутник 1">
            <a:extLst>
              <a:ext uri="{FF2B5EF4-FFF2-40B4-BE49-F238E27FC236}">
                <a16:creationId xmlns:a16="http://schemas.microsoft.com/office/drawing/2014/main" id="{8768D312-9155-F13C-B77B-BD59370A62F9}"/>
              </a:ext>
            </a:extLst>
          </p:cNvPr>
          <p:cNvSpPr/>
          <p:nvPr/>
        </p:nvSpPr>
        <p:spPr>
          <a:xfrm>
            <a:off x="1410789" y="191591"/>
            <a:ext cx="10720251" cy="566056"/>
          </a:xfrm>
          <a:prstGeom prst="homePlate">
            <a:avLst/>
          </a:prstGeom>
          <a:ln>
            <a:solidFill>
              <a:srgbClr val="FFFF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/>
              <a:t>Існують різні способи орієнтування на місцевості. Які відомі тобі?</a:t>
            </a: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33732F8B-6370-A5B4-9839-B26CD0F87CFB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6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BD15F212-4E53-4A2D-DB42-0B4DBEC64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>
              <a:hlinkClick r:id="rId3"/>
              <a:extLst>
                <a:ext uri="{FF2B5EF4-FFF2-40B4-BE49-F238E27FC236}">
                  <a16:creationId xmlns:a16="http://schemas.microsoft.com/office/drawing/2014/main" id="{CEDFB721-D96A-061D-C5B1-9EB66043B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69C55CDD-99EC-CD6D-93EF-7F8AC1CE9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85" y="3861786"/>
            <a:ext cx="1997476" cy="29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ритча про знак запитання — Християнський портал КІРІОС">
            <a:extLst>
              <a:ext uri="{FF2B5EF4-FFF2-40B4-BE49-F238E27FC236}">
                <a16:creationId xmlns:a16="http://schemas.microsoft.com/office/drawing/2014/main" id="{C2BD0FAE-943A-3DC4-A3CF-93C1EB24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8000" l="5348" r="98396">
                        <a14:foregroundMark x1="32620" y1="12667" x2="40642" y2="14667"/>
                        <a14:foregroundMark x1="60963" y1="10667" x2="58289" y2="19667"/>
                        <a14:foregroundMark x1="61497" y1="11000" x2="58289" y2="19333"/>
                        <a14:foregroundMark x1="55615" y1="10333" x2="59893" y2="8000"/>
                        <a14:foregroundMark x1="31016" y1="18333" x2="59893" y2="16000"/>
                        <a14:foregroundMark x1="59893" y1="16000" x2="27807" y2="13667"/>
                        <a14:foregroundMark x1="27807" y1="13667" x2="27807" y2="14667"/>
                        <a14:foregroundMark x1="32086" y1="21000" x2="57219" y2="20667"/>
                        <a14:foregroundMark x1="6952" y1="28333" x2="5882" y2="35000"/>
                        <a14:foregroundMark x1="63636" y1="7667" x2="64171" y2="22333"/>
                        <a14:foregroundMark x1="98396" y1="27667" x2="96257" y2="44333"/>
                        <a14:foregroundMark x1="49733" y1="84667" x2="55615" y2="92000"/>
                        <a14:foregroundMark x1="41176" y1="94333" x2="55615" y2="93667"/>
                        <a14:foregroundMark x1="41176" y1="95000" x2="56150" y2="95333"/>
                        <a14:foregroundMark x1="44385" y1="98333" x2="56684" y2="95667"/>
                        <a14:foregroundMark x1="32620" y1="7000" x2="27273" y2="8333"/>
                        <a14:foregroundMark x1="59893" y1="1000" x2="66845" y2="36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4" y="80782"/>
            <a:ext cx="1133025" cy="18176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9"/>
            <a:extLst>
              <a:ext uri="{FF2B5EF4-FFF2-40B4-BE49-F238E27FC236}">
                <a16:creationId xmlns:a16="http://schemas.microsoft.com/office/drawing/2014/main" id="{D9915D57-8261-4C60-DFA2-E5429F1DC3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63" y="5893660"/>
            <a:ext cx="2857810" cy="11146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3C4665-CA0B-F75E-AC1A-6ACA46ECDBB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215" t="29460" r="19285" b="15556"/>
          <a:stretch/>
        </p:blipFill>
        <p:spPr>
          <a:xfrm>
            <a:off x="2220686" y="989625"/>
            <a:ext cx="7680960" cy="48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У Всесвіті налічують мільярди зір. </a:t>
            </a:r>
            <a:r>
              <a:rPr lang="uk-UA" sz="2400" b="1" dirty="0">
                <a:solidFill>
                  <a:srgbClr val="FF0000"/>
                </a:solidFill>
              </a:rPr>
              <a:t>Зоря</a:t>
            </a:r>
            <a:r>
              <a:rPr lang="uk-UA" sz="2400" b="1" dirty="0">
                <a:solidFill>
                  <a:schemeClr val="tx1"/>
                </a:solidFill>
              </a:rPr>
              <a:t> - це велетенська вогняна куля, що складається з розжарених газів. Хімічні реакції, що відбуваються за їх участю, супроводжуються ви-діленням величезної кількості світла й тепла.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050" name="Picture 2" descr="Солнце, Солнечная Вспышка, Пространство">
            <a:extLst>
              <a:ext uri="{FF2B5EF4-FFF2-40B4-BE49-F238E27FC236}">
                <a16:creationId xmlns:a16="http://schemas.microsoft.com/office/drawing/2014/main" id="{77677E48-6D94-AA0E-6380-F81C58D8E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50" y="2423631"/>
            <a:ext cx="4508350" cy="43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ерак - звезда в Большой Медведицы - Про космос">
            <a:extLst>
              <a:ext uri="{FF2B5EF4-FFF2-40B4-BE49-F238E27FC236}">
                <a16:creationId xmlns:a16="http://schemas.microsoft.com/office/drawing/2014/main" id="{08B12C76-4A16-5D94-F933-C40A6701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2" y="1563588"/>
            <a:ext cx="7100802" cy="399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ботан, выродок, мультфильм">
            <a:extLst>
              <a:ext uri="{FF2B5EF4-FFF2-40B4-BE49-F238E27FC236}">
                <a16:creationId xmlns:a16="http://schemas.microsoft.com/office/drawing/2014/main" id="{C308A0BC-D105-1D63-70F3-461354FB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47" b="98235" l="3000" r="90889">
                        <a14:foregroundMark x1="53556" y1="10784" x2="40222" y2="11667"/>
                        <a14:foregroundMark x1="40222" y1="11667" x2="17667" y2="18922"/>
                        <a14:foregroundMark x1="17667" y1="18922" x2="11333" y2="29706"/>
                        <a14:foregroundMark x1="11333" y1="29706" x2="10000" y2="36471"/>
                        <a14:foregroundMark x1="9111" y1="24216" x2="4444" y2="35196"/>
                        <a14:foregroundMark x1="4444" y1="35196" x2="5111" y2="40588"/>
                        <a14:foregroundMark x1="26778" y1="8137" x2="34556" y2="5196"/>
                        <a14:foregroundMark x1="34556" y1="5196" x2="51556" y2="4118"/>
                        <a14:foregroundMark x1="51556" y1="4118" x2="61111" y2="9314"/>
                        <a14:foregroundMark x1="61111" y1="9314" x2="62222" y2="10588"/>
                        <a14:foregroundMark x1="44000" y1="2059" x2="52667" y2="3235"/>
                        <a14:foregroundMark x1="52667" y1="3235" x2="61111" y2="7157"/>
                        <a14:foregroundMark x1="61111" y1="7157" x2="61222" y2="7647"/>
                        <a14:foregroundMark x1="55778" y1="2059" x2="35444" y2="3039"/>
                        <a14:foregroundMark x1="35444" y1="3039" x2="31556" y2="4314"/>
                        <a14:foregroundMark x1="51556" y1="30196" x2="47222" y2="31471"/>
                        <a14:foregroundMark x1="50444" y1="30000" x2="50667" y2="39020"/>
                        <a14:foregroundMark x1="35556" y1="30588" x2="34000" y2="40980"/>
                        <a14:foregroundMark x1="37667" y1="29216" x2="34333" y2="41373"/>
                        <a14:foregroundMark x1="35333" y1="46373" x2="48444" y2="55098"/>
                        <a14:foregroundMark x1="38222" y1="48725" x2="26222" y2="50882"/>
                        <a14:foregroundMark x1="4333" y1="50784" x2="7000" y2="54608"/>
                        <a14:foregroundMark x1="3111" y1="31667" x2="3333" y2="39902"/>
                        <a14:foregroundMark x1="3333" y1="39902" x2="4667" y2="41373"/>
                        <a14:foregroundMark x1="45111" y1="66765" x2="52444" y2="67941"/>
                        <a14:foregroundMark x1="38333" y1="68235" x2="33333" y2="68725"/>
                        <a14:foregroundMark x1="29556" y1="70882" x2="23111" y2="80000"/>
                        <a14:foregroundMark x1="23111" y1="80000" x2="23556" y2="80392"/>
                        <a14:foregroundMark x1="27111" y1="90392" x2="37778" y2="91078"/>
                        <a14:foregroundMark x1="37778" y1="91078" x2="46778" y2="94118"/>
                        <a14:foregroundMark x1="46778" y1="94118" x2="43778" y2="94510"/>
                        <a14:foregroundMark x1="43111" y1="97941" x2="41556" y2="98333"/>
                        <a14:foregroundMark x1="84222" y1="74804" x2="84778" y2="86863"/>
                        <a14:foregroundMark x1="84778" y1="86863" x2="85778" y2="89608"/>
                        <a14:foregroundMark x1="89333" y1="73137" x2="89444" y2="89804"/>
                        <a14:foregroundMark x1="90556" y1="78725" x2="90889" y2="91078"/>
                        <a14:foregroundMark x1="53556" y1="65294" x2="50111" y2="75392"/>
                        <a14:backgroundMark x1="54778" y1="72745" x2="57667" y2="73922"/>
                        <a14:backgroundMark x1="66667" y1="81765" x2="67667" y2="8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2" y="4830431"/>
            <a:ext cx="1278759" cy="144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10"/>
            <a:extLst>
              <a:ext uri="{FF2B5EF4-FFF2-40B4-BE49-F238E27FC236}">
                <a16:creationId xmlns:a16="http://schemas.microsoft.com/office/drawing/2014/main" id="{8FEE0B82-0169-763F-69C5-5194637B8C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51" y="5893660"/>
            <a:ext cx="2857810" cy="11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Зорі мало чим відрізняються від Сонця, але здаються нам маленькими блискучими </a:t>
            </a:r>
          </a:p>
          <a:p>
            <a:r>
              <a:rPr lang="uk-UA" sz="2400" b="1" dirty="0">
                <a:solidFill>
                  <a:schemeClr val="tx1"/>
                </a:solidFill>
              </a:rPr>
              <a:t>цяточками, тому що перебувають від Землі на значно більших відстанях, ніж Сонце. Обчислена науковцями температура поверхні зір, дуже висока — від 3000 °С </a:t>
            </a:r>
          </a:p>
          <a:p>
            <a:r>
              <a:rPr lang="uk-UA" sz="2400" b="1" dirty="0">
                <a:solidFill>
                  <a:schemeClr val="tx1"/>
                </a:solidFill>
              </a:rPr>
              <a:t>до 100 000 °С. 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3074" name="Picture 2" descr="ботан, выродок, мультфильм">
            <a:extLst>
              <a:ext uri="{FF2B5EF4-FFF2-40B4-BE49-F238E27FC236}">
                <a16:creationId xmlns:a16="http://schemas.microsoft.com/office/drawing/2014/main" id="{C308A0BC-D105-1D63-70F3-461354FB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7" b="98235" l="3000" r="90889">
                        <a14:foregroundMark x1="53556" y1="10784" x2="40222" y2="11667"/>
                        <a14:foregroundMark x1="40222" y1="11667" x2="17667" y2="18922"/>
                        <a14:foregroundMark x1="17667" y1="18922" x2="11333" y2="29706"/>
                        <a14:foregroundMark x1="11333" y1="29706" x2="10000" y2="36471"/>
                        <a14:foregroundMark x1="9111" y1="24216" x2="4444" y2="35196"/>
                        <a14:foregroundMark x1="4444" y1="35196" x2="5111" y2="40588"/>
                        <a14:foregroundMark x1="26778" y1="8137" x2="34556" y2="5196"/>
                        <a14:foregroundMark x1="34556" y1="5196" x2="51556" y2="4118"/>
                        <a14:foregroundMark x1="51556" y1="4118" x2="61111" y2="9314"/>
                        <a14:foregroundMark x1="61111" y1="9314" x2="62222" y2="10588"/>
                        <a14:foregroundMark x1="44000" y1="2059" x2="52667" y2="3235"/>
                        <a14:foregroundMark x1="52667" y1="3235" x2="61111" y2="7157"/>
                        <a14:foregroundMark x1="61111" y1="7157" x2="61222" y2="7647"/>
                        <a14:foregroundMark x1="55778" y1="2059" x2="35444" y2="3039"/>
                        <a14:foregroundMark x1="35444" y1="3039" x2="31556" y2="4314"/>
                        <a14:foregroundMark x1="51556" y1="30196" x2="47222" y2="31471"/>
                        <a14:foregroundMark x1="50444" y1="30000" x2="50667" y2="39020"/>
                        <a14:foregroundMark x1="35556" y1="30588" x2="34000" y2="40980"/>
                        <a14:foregroundMark x1="37667" y1="29216" x2="34333" y2="41373"/>
                        <a14:foregroundMark x1="35333" y1="46373" x2="48444" y2="55098"/>
                        <a14:foregroundMark x1="38222" y1="48725" x2="26222" y2="50882"/>
                        <a14:foregroundMark x1="4333" y1="50784" x2="7000" y2="54608"/>
                        <a14:foregroundMark x1="3111" y1="31667" x2="3333" y2="39902"/>
                        <a14:foregroundMark x1="3333" y1="39902" x2="4667" y2="41373"/>
                        <a14:foregroundMark x1="45111" y1="66765" x2="52444" y2="67941"/>
                        <a14:foregroundMark x1="38333" y1="68235" x2="33333" y2="68725"/>
                        <a14:foregroundMark x1="29556" y1="70882" x2="23111" y2="80000"/>
                        <a14:foregroundMark x1="23111" y1="80000" x2="23556" y2="80392"/>
                        <a14:foregroundMark x1="27111" y1="90392" x2="37778" y2="91078"/>
                        <a14:foregroundMark x1="37778" y1="91078" x2="46778" y2="94118"/>
                        <a14:foregroundMark x1="46778" y1="94118" x2="43778" y2="94510"/>
                        <a14:foregroundMark x1="43111" y1="97941" x2="41556" y2="98333"/>
                        <a14:foregroundMark x1="84222" y1="74804" x2="84778" y2="86863"/>
                        <a14:foregroundMark x1="84778" y1="86863" x2="85778" y2="89608"/>
                        <a14:foregroundMark x1="89333" y1="73137" x2="89444" y2="89804"/>
                        <a14:foregroundMark x1="90556" y1="78725" x2="90889" y2="91078"/>
                        <a14:foregroundMark x1="53556" y1="65294" x2="50111" y2="75392"/>
                        <a14:backgroundMark x1="54778" y1="72745" x2="57667" y2="73922"/>
                        <a14:backgroundMark x1="66667" y1="81765" x2="67667" y2="8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9" y="4761260"/>
            <a:ext cx="1278759" cy="144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Что такое звезда: определение и взаимодействие со Вселенной">
            <a:extLst>
              <a:ext uri="{FF2B5EF4-FFF2-40B4-BE49-F238E27FC236}">
                <a16:creationId xmlns:a16="http://schemas.microsoft.com/office/drawing/2014/main" id="{0623E6D3-A5EF-F3A7-B3F7-FC400C7C4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38" y="1807122"/>
            <a:ext cx="8747759" cy="492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Наклейка звезда PNG - AVATAN PLUS">
            <a:extLst>
              <a:ext uri="{FF2B5EF4-FFF2-40B4-BE49-F238E27FC236}">
                <a16:creationId xmlns:a16="http://schemas.microsoft.com/office/drawing/2014/main" id="{F8797CE8-84DA-F6EE-517E-C9AAF9412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08" y="2107703"/>
            <a:ext cx="3918857" cy="3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ермометр, Температура, Холодный, Цельсий, Теплый, png | PNGWing">
            <a:extLst>
              <a:ext uri="{FF2B5EF4-FFF2-40B4-BE49-F238E27FC236}">
                <a16:creationId xmlns:a16="http://schemas.microsoft.com/office/drawing/2014/main" id="{2260D150-AD18-1057-CF25-E352BD59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11" y="1753267"/>
            <a:ext cx="3433549" cy="477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ляма: 8 точок 6">
            <a:extLst>
              <a:ext uri="{FF2B5EF4-FFF2-40B4-BE49-F238E27FC236}">
                <a16:creationId xmlns:a16="http://schemas.microsoft.com/office/drawing/2014/main" id="{BBB7C17D-8B03-8A8D-64AD-6679B5CB9F06}"/>
              </a:ext>
            </a:extLst>
          </p:cNvPr>
          <p:cNvSpPr/>
          <p:nvPr/>
        </p:nvSpPr>
        <p:spPr>
          <a:xfrm>
            <a:off x="9103565" y="2011909"/>
            <a:ext cx="2914417" cy="2055223"/>
          </a:xfrm>
          <a:prstGeom prst="irregularSeal1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chemeClr val="bg1"/>
                </a:solidFill>
              </a:rPr>
              <a:t>3000 °С - 100 000 °С. </a:t>
            </a:r>
          </a:p>
        </p:txBody>
      </p:sp>
      <p:pic>
        <p:nvPicPr>
          <p:cNvPr id="11" name="Рисунок 10">
            <a:hlinkClick r:id="rId12"/>
            <a:extLst>
              <a:ext uri="{FF2B5EF4-FFF2-40B4-BE49-F238E27FC236}">
                <a16:creationId xmlns:a16="http://schemas.microsoft.com/office/drawing/2014/main" id="{B96B5349-609E-8F65-3C36-20698F0D18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51" y="5893660"/>
            <a:ext cx="2857810" cy="11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2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Отже виникла проблема: як досліджувати зорі, якщо їхня температура така висока? Жодний космічний апарат не може наблизитися до зорі, а тим паче опинитися на її поверхні. Вихід було знайдено. Науковці досліджують зорі, </a:t>
            </a:r>
            <a:r>
              <a:rPr lang="uk-UA" sz="2400" b="1" dirty="0">
                <a:solidFill>
                  <a:srgbClr val="FF0000"/>
                </a:solidFill>
              </a:rPr>
              <a:t>вивчаючи світло</a:t>
            </a:r>
            <a:r>
              <a:rPr lang="uk-UA" sz="2400" b="1" dirty="0">
                <a:solidFill>
                  <a:schemeClr val="tx1"/>
                </a:solidFill>
              </a:rPr>
              <a:t>, яке вони випромінюють.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100" name="Picture 4" descr="Оригинал - Схема вышивки «Свет звезды» - Автор «marrpu» - Авторы - Вышивка  крестом">
            <a:extLst>
              <a:ext uri="{FF2B5EF4-FFF2-40B4-BE49-F238E27FC236}">
                <a16:creationId xmlns:a16="http://schemas.microsoft.com/office/drawing/2014/main" id="{D4CE97FC-56F2-C60E-BDD7-F900EB1B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189" y="1846506"/>
            <a:ext cx="7359879" cy="482788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976" y="4967358"/>
            <a:ext cx="1027064" cy="1879564"/>
          </a:xfrm>
          <a:prstGeom prst="rect">
            <a:avLst/>
          </a:prstGeom>
        </p:spPr>
      </p:pic>
      <p:pic>
        <p:nvPicPr>
          <p:cNvPr id="9" name="Рисунок 8">
            <a:hlinkClick r:id="rId8"/>
            <a:extLst>
              <a:ext uri="{FF2B5EF4-FFF2-40B4-BE49-F238E27FC236}">
                <a16:creationId xmlns:a16="http://schemas.microsoft.com/office/drawing/2014/main" id="{9C234E91-206B-18BF-A5A1-A53F03B17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20" y="5893660"/>
            <a:ext cx="2857810" cy="11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Незважаючи на таку швидкість, світло від Сонця досягає Землі за 8 хвилин, а від інших зір — за кілька мільйонів і навіть мільярдів років. Тож нескладно уявити, наскільки величезні відстані від Землі до зір.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8196" name="Picture 4" descr="Яка відстань від Землі до Сонця та що таке астрономічна одиниця? ⋆ FutureNow">
            <a:extLst>
              <a:ext uri="{FF2B5EF4-FFF2-40B4-BE49-F238E27FC236}">
                <a16:creationId xmlns:a16="http://schemas.microsoft.com/office/drawing/2014/main" id="{4C04730A-F9E1-2C66-7D33-D095C36CB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14" y="1470519"/>
            <a:ext cx="9352461" cy="525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 зі стрілкою 8">
            <a:extLst>
              <a:ext uri="{FF2B5EF4-FFF2-40B4-BE49-F238E27FC236}">
                <a16:creationId xmlns:a16="http://schemas.microsoft.com/office/drawing/2014/main" id="{F7FD1370-7B37-3B91-D2AD-B4804DDED1F4}"/>
              </a:ext>
            </a:extLst>
          </p:cNvPr>
          <p:cNvCxnSpPr>
            <a:cxnSpLocks/>
          </p:cNvCxnSpPr>
          <p:nvPr/>
        </p:nvCxnSpPr>
        <p:spPr>
          <a:xfrm>
            <a:off x="5808617" y="3971109"/>
            <a:ext cx="3274423" cy="1071154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093CD02B-CBD3-111F-9DCC-9312904BBC5A}"/>
              </a:ext>
            </a:extLst>
          </p:cNvPr>
          <p:cNvSpPr/>
          <p:nvPr/>
        </p:nvSpPr>
        <p:spPr>
          <a:xfrm>
            <a:off x="6013384" y="2754813"/>
            <a:ext cx="2864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8 хвилин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40" y="3062950"/>
            <a:ext cx="862149" cy="1577765"/>
          </a:xfrm>
          <a:prstGeom prst="rect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7946E70-63D0-66DC-7545-463D4350C0C7}"/>
              </a:ext>
            </a:extLst>
          </p:cNvPr>
          <p:cNvGrpSpPr/>
          <p:nvPr/>
        </p:nvGrpSpPr>
        <p:grpSpPr>
          <a:xfrm>
            <a:off x="9408365" y="1556899"/>
            <a:ext cx="1869235" cy="1901841"/>
            <a:chOff x="9408365" y="1556899"/>
            <a:chExt cx="1869235" cy="1901841"/>
          </a:xfrm>
        </p:grpSpPr>
        <p:pic>
          <p:nvPicPr>
            <p:cNvPr id="14" name="Picture 4" descr="Наклейка звезда PNG - AVATAN PLUS">
              <a:extLst>
                <a:ext uri="{FF2B5EF4-FFF2-40B4-BE49-F238E27FC236}">
                  <a16:creationId xmlns:a16="http://schemas.microsoft.com/office/drawing/2014/main" id="{A65D1729-EC51-2783-FF40-49B9AB755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8365" y="1556899"/>
              <a:ext cx="1869235" cy="18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Наклейка звезда PNG - AVATAN PLUS">
              <a:extLst>
                <a:ext uri="{FF2B5EF4-FFF2-40B4-BE49-F238E27FC236}">
                  <a16:creationId xmlns:a16="http://schemas.microsoft.com/office/drawing/2014/main" id="{065A057B-6AD3-3621-3D08-EDFC2E293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69964">
              <a:off x="9408365" y="1589505"/>
              <a:ext cx="1869235" cy="18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>
            <a:hlinkClick r:id="rId9"/>
            <a:extLst>
              <a:ext uri="{FF2B5EF4-FFF2-40B4-BE49-F238E27FC236}">
                <a16:creationId xmlns:a16="http://schemas.microsoft.com/office/drawing/2014/main" id="{F5C4198E-8C5B-9F32-6171-9DF8600B3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51" y="5893660"/>
            <a:ext cx="2857810" cy="11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5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200329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Сузір’я </a:t>
            </a:r>
            <a:r>
              <a:rPr lang="uk-UA" sz="2400" b="1" dirty="0">
                <a:solidFill>
                  <a:srgbClr val="FF0000"/>
                </a:solidFill>
              </a:rPr>
              <a:t>Великої Ведмедиці </a:t>
            </a:r>
            <a:r>
              <a:rPr lang="uk-UA" sz="2400" b="1" dirty="0">
                <a:solidFill>
                  <a:schemeClr val="tx1"/>
                </a:solidFill>
              </a:rPr>
              <a:t>відшу­кати легко: 7 найяскравіших зір утворюють фігуру, схожу на ківш з довгою ручкою. У цій фігурі стародавні греки розгледіли ведмедицю, а наші пращури — віз.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5FE29-222D-C4CA-4B95-1C740F347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281" y="5073055"/>
            <a:ext cx="975360" cy="1784945"/>
          </a:xfrm>
          <a:prstGeom prst="rect">
            <a:avLst/>
          </a:prstGeom>
        </p:spPr>
      </p:pic>
      <p:pic>
        <p:nvPicPr>
          <p:cNvPr id="4098" name="Picture 2" descr="Сузір'я Великої Ведмедиці: легенди та цікаві факти ⋆ FutureNow">
            <a:extLst>
              <a:ext uri="{FF2B5EF4-FFF2-40B4-BE49-F238E27FC236}">
                <a16:creationId xmlns:a16="http://schemas.microsoft.com/office/drawing/2014/main" id="{D4591524-FD35-8D7B-7166-B096A631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6" y="1551074"/>
            <a:ext cx="7856532" cy="512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5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Picture 2" descr="Де на небосхилі знайти Вежу Кіборгів, ЗСУ та Бавовну? Про дніпровський  проєкт &quot;Українське небо&quot; — КУСТ">
            <a:extLst>
              <a:ext uri="{FF2B5EF4-FFF2-40B4-BE49-F238E27FC236}">
                <a16:creationId xmlns:a16="http://schemas.microsoft.com/office/drawing/2014/main" id="{4BF26ED7-AF24-1FE8-9324-328C0F2F4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77078" r="51285" b="27"/>
          <a:stretch/>
        </p:blipFill>
        <p:spPr bwMode="auto">
          <a:xfrm>
            <a:off x="7098571" y="2046516"/>
            <a:ext cx="4927966" cy="249214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rId9"/>
            <a:extLst>
              <a:ext uri="{FF2B5EF4-FFF2-40B4-BE49-F238E27FC236}">
                <a16:creationId xmlns:a16="http://schemas.microsoft.com/office/drawing/2014/main" id="{FE0FC4F4-BE1D-28D4-8165-18AB8A4E30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51" y="5893660"/>
            <a:ext cx="2857810" cy="11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1A947-8C37-7CF9-0591-FFF6E711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747" y="3182255"/>
            <a:ext cx="2008564" cy="36757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9D5359-EE92-0A30-31F2-059263B11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sp>
        <p:nvSpPr>
          <p:cNvPr id="5" name="Прямоугольник: скругленные углы 2">
            <a:extLst>
              <a:ext uri="{FF2B5EF4-FFF2-40B4-BE49-F238E27FC236}">
                <a16:creationId xmlns:a16="http://schemas.microsoft.com/office/drawing/2014/main" id="{E700E5AD-D448-C7C2-B64E-ECFFAA89E09B}"/>
              </a:ext>
            </a:extLst>
          </p:cNvPr>
          <p:cNvSpPr/>
          <p:nvPr/>
        </p:nvSpPr>
        <p:spPr>
          <a:xfrm>
            <a:off x="1848262" y="998230"/>
            <a:ext cx="8845864" cy="1083119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endParaRPr lang="ru-RU" sz="3600" b="1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7484F88F-DC79-6901-AA39-21D3FAECB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91" y="2357846"/>
            <a:ext cx="4783482" cy="18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4200</TotalTime>
  <Words>239</Words>
  <Application>Microsoft Office PowerPoint</Application>
  <PresentationFormat>Широкий екран</PresentationFormat>
  <Paragraphs>15</Paragraphs>
  <Slides>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4" baseType="lpstr">
      <vt:lpstr>AdonisC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583</cp:revision>
  <dcterms:created xsi:type="dcterms:W3CDTF">2023-02-01T11:00:58Z</dcterms:created>
  <dcterms:modified xsi:type="dcterms:W3CDTF">2024-01-05T18:41:32Z</dcterms:modified>
</cp:coreProperties>
</file>