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5" r:id="rId2"/>
    <p:sldId id="276" r:id="rId3"/>
    <p:sldId id="340" r:id="rId4"/>
    <p:sldId id="326" r:id="rId5"/>
    <p:sldId id="327" r:id="rId6"/>
    <p:sldId id="279" r:id="rId7"/>
    <p:sldId id="320" r:id="rId8"/>
    <p:sldId id="321" r:id="rId9"/>
    <p:sldId id="322" r:id="rId10"/>
    <p:sldId id="341" r:id="rId11"/>
    <p:sldId id="342" r:id="rId12"/>
    <p:sldId id="323" r:id="rId13"/>
    <p:sldId id="328" r:id="rId14"/>
    <p:sldId id="292" r:id="rId15"/>
    <p:sldId id="329" r:id="rId16"/>
    <p:sldId id="315" r:id="rId17"/>
    <p:sldId id="337" r:id="rId18"/>
    <p:sldId id="332" r:id="rId19"/>
    <p:sldId id="333" r:id="rId20"/>
    <p:sldId id="336" r:id="rId21"/>
    <p:sldId id="334" r:id="rId22"/>
    <p:sldId id="335" r:id="rId23"/>
    <p:sldId id="308" r:id="rId24"/>
    <p:sldId id="296" r:id="rId25"/>
  </p:sldIdLst>
  <p:sldSz cx="12192000" cy="6858000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A22"/>
    <a:srgbClr val="BDF62E"/>
    <a:srgbClr val="237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A7E1A-207E-4BF4-8F12-77A53259456C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08579-9EF5-4D0B-8639-AB81358EF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29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08579-9EF5-4D0B-8639-AB81358EF0D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689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08579-9EF5-4D0B-8639-AB81358EF0D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149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08579-9EF5-4D0B-8639-AB81358EF0D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847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08579-9EF5-4D0B-8639-AB81358EF0D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08579-9EF5-4D0B-8639-AB81358EF0D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703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08579-9EF5-4D0B-8639-AB81358EF0D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50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08579-9EF5-4D0B-8639-AB81358EF0D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113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08579-9EF5-4D0B-8639-AB81358EF0D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008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08579-9EF5-4D0B-8639-AB81358EF0D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701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08579-9EF5-4D0B-8639-AB81358EF0D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205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08579-9EF5-4D0B-8639-AB81358EF0D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47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08579-9EF5-4D0B-8639-AB81358EF0D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810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08579-9EF5-4D0B-8639-AB81358EF0D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289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08579-9EF5-4D0B-8639-AB81358EF0D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71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BD7-618E-4D8E-8CEA-7BEF5327922A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5447-CC46-4B09-9939-68C256B97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56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BD7-618E-4D8E-8CEA-7BEF5327922A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5447-CC46-4B09-9939-68C256B97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58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BD7-618E-4D8E-8CEA-7BEF5327922A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5447-CC46-4B09-9939-68C256B97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730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972"/>
            <a:ext cx="12192000" cy="71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4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BD7-618E-4D8E-8CEA-7BEF5327922A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5447-CC46-4B09-9939-68C256B97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8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BD7-618E-4D8E-8CEA-7BEF5327922A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5447-CC46-4B09-9939-68C256B97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8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BD7-618E-4D8E-8CEA-7BEF5327922A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5447-CC46-4B09-9939-68C256B97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82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BD7-618E-4D8E-8CEA-7BEF5327922A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5447-CC46-4B09-9939-68C256B97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0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BD7-618E-4D8E-8CEA-7BEF5327922A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5447-CC46-4B09-9939-68C256B97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537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BD7-618E-4D8E-8CEA-7BEF5327922A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5447-CC46-4B09-9939-68C256B97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63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BD7-618E-4D8E-8CEA-7BEF5327922A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5447-CC46-4B09-9939-68C256B97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5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BD7-618E-4D8E-8CEA-7BEF5327922A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5447-CC46-4B09-9939-68C256B97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65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F6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47BD7-618E-4D8E-8CEA-7BEF5327922A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F5447-CC46-4B09-9939-68C256B97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67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MylZqiTZx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5735" y="441139"/>
            <a:ext cx="3712487" cy="3744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rgbClr val="FFFF00"/>
                </a:solidFill>
              </a:rPr>
              <a:t>Тема 1</a:t>
            </a:r>
          </a:p>
          <a:p>
            <a:pPr algn="ctr"/>
            <a:r>
              <a:rPr lang="uk-UA" sz="6000" dirty="0">
                <a:solidFill>
                  <a:srgbClr val="FF0000"/>
                </a:solidFill>
              </a:rPr>
              <a:t>Твій друг - книга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30" y="5260635"/>
            <a:ext cx="10589670" cy="1481456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567707" y="2431069"/>
            <a:ext cx="7624293" cy="29235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/>
              <a:t>Робота з дитячою книгою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554" y="115909"/>
            <a:ext cx="3273711" cy="18706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480900-6333-4759-A061-3CB6A92A266E}"/>
              </a:ext>
            </a:extLst>
          </p:cNvPr>
          <p:cNvSpPr txBox="1"/>
          <p:nvPr/>
        </p:nvSpPr>
        <p:spPr>
          <a:xfrm>
            <a:off x="2727443" y="5585864"/>
            <a:ext cx="5579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/>
              <a:t>Літературне читання</a:t>
            </a:r>
            <a:endParaRPr lang="ru-RU" sz="4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8557043-9ECD-4341-8188-DAAA5687FE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55" y="106330"/>
            <a:ext cx="2422761" cy="354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57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«</a:t>
            </a:r>
            <a:endParaRPr lang="uk-UA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3520" y="482303"/>
            <a:ext cx="11744960" cy="6197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/>
              <a:t>5. На </a:t>
            </a:r>
            <a:r>
              <a:rPr lang="ru-RU" sz="3600" dirty="0" err="1"/>
              <a:t>новорічні</a:t>
            </a:r>
            <a:r>
              <a:rPr lang="ru-RU" sz="3600" dirty="0"/>
              <a:t> свята </a:t>
            </a:r>
            <a:r>
              <a:rPr lang="ru-RU" sz="3600" dirty="0" err="1"/>
              <a:t>дівчинка</a:t>
            </a:r>
            <a:r>
              <a:rPr lang="ru-RU" sz="3600" dirty="0"/>
              <a:t> </a:t>
            </a:r>
            <a:r>
              <a:rPr lang="ru-RU" sz="3600" dirty="0" err="1"/>
              <a:t>вивчила</a:t>
            </a:r>
            <a:r>
              <a:rPr lang="ru-RU" sz="3600" dirty="0"/>
              <a:t> </a:t>
            </a:r>
            <a:r>
              <a:rPr lang="ru-RU" sz="3600" dirty="0" err="1"/>
              <a:t>вірш</a:t>
            </a:r>
            <a:r>
              <a:rPr lang="ru-RU" sz="3600" dirty="0"/>
              <a:t> про:</a:t>
            </a:r>
          </a:p>
          <a:p>
            <a:endParaRPr lang="ru-RU" sz="3600" dirty="0"/>
          </a:p>
          <a:p>
            <a:endParaRPr lang="ru-RU" sz="3600" dirty="0"/>
          </a:p>
          <a:p>
            <a:r>
              <a:rPr lang="ru-RU" sz="3600" dirty="0"/>
              <a:t>а) </a:t>
            </a:r>
            <a:r>
              <a:rPr lang="ru-RU" sz="3600" dirty="0" err="1"/>
              <a:t>санчата</a:t>
            </a:r>
            <a:r>
              <a:rPr lang="ru-RU" sz="3600" dirty="0"/>
              <a:t>;</a:t>
            </a:r>
          </a:p>
          <a:p>
            <a:r>
              <a:rPr lang="ru-RU" sz="3600" dirty="0"/>
              <a:t>б) </a:t>
            </a:r>
            <a:r>
              <a:rPr lang="ru-RU" sz="3600" dirty="0" err="1"/>
              <a:t>сніговика</a:t>
            </a:r>
            <a:r>
              <a:rPr lang="ru-RU" sz="3600" dirty="0"/>
              <a:t>;</a:t>
            </a:r>
          </a:p>
          <a:p>
            <a:r>
              <a:rPr lang="ru-RU" sz="3600" dirty="0"/>
              <a:t>в) </a:t>
            </a:r>
            <a:r>
              <a:rPr lang="ru-RU" sz="3600" dirty="0" err="1"/>
              <a:t>Діда</a:t>
            </a:r>
            <a:r>
              <a:rPr lang="ru-RU" sz="3600" dirty="0"/>
              <a:t> Мороза.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838200" y="7937"/>
            <a:ext cx="10576560" cy="14694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7" name="AutoShape 10" descr="Картинки по запросу именинный торт"/>
          <p:cNvSpPr>
            <a:spLocks noChangeAspect="1" noChangeArrowheads="1"/>
          </p:cNvSpPr>
          <p:nvPr/>
        </p:nvSpPr>
        <p:spPr bwMode="auto">
          <a:xfrm>
            <a:off x="4961255" y="532161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Картинки по запросу именинный тор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15994" y="2353976"/>
            <a:ext cx="4743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041286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«</a:t>
            </a:r>
            <a:endParaRPr lang="uk-UA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3520" y="482303"/>
            <a:ext cx="11744960" cy="6197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/>
              <a:t>6. </a:t>
            </a:r>
            <a:r>
              <a:rPr lang="ru-RU" sz="3600" dirty="0" err="1"/>
              <a:t>Дівчинка</a:t>
            </a:r>
            <a:r>
              <a:rPr lang="ru-RU" sz="3600" dirty="0"/>
              <a:t> </a:t>
            </a:r>
            <a:r>
              <a:rPr lang="ru-RU" sz="3600" dirty="0" err="1"/>
              <a:t>хотіла</a:t>
            </a:r>
            <a:r>
              <a:rPr lang="ru-RU" sz="3600" dirty="0"/>
              <a:t>:</a:t>
            </a:r>
          </a:p>
          <a:p>
            <a:endParaRPr lang="ru-RU" sz="3600" dirty="0"/>
          </a:p>
          <a:p>
            <a:r>
              <a:rPr lang="ru-RU" sz="3600" dirty="0"/>
              <a:t>а) </a:t>
            </a:r>
            <a:r>
              <a:rPr lang="ru-RU" sz="3600" dirty="0" err="1"/>
              <a:t>мати</a:t>
            </a:r>
            <a:r>
              <a:rPr lang="ru-RU" sz="3600" dirty="0"/>
              <a:t> </a:t>
            </a:r>
            <a:r>
              <a:rPr lang="ru-RU" sz="3600" dirty="0" err="1"/>
              <a:t>багато</a:t>
            </a:r>
            <a:r>
              <a:rPr lang="ru-RU" sz="3600" dirty="0"/>
              <a:t> книг;</a:t>
            </a:r>
          </a:p>
          <a:p>
            <a:r>
              <a:rPr lang="ru-RU" sz="3600" dirty="0"/>
              <a:t>б) стати </a:t>
            </a:r>
            <a:r>
              <a:rPr lang="ru-RU" sz="3600" dirty="0" err="1"/>
              <a:t>письменницею</a:t>
            </a:r>
            <a:r>
              <a:rPr lang="ru-RU" sz="3600" dirty="0"/>
              <a:t>;</a:t>
            </a:r>
          </a:p>
          <a:p>
            <a:r>
              <a:rPr lang="ru-RU" sz="3600" dirty="0"/>
              <a:t>в) </a:t>
            </a:r>
            <a:r>
              <a:rPr lang="ru-RU" sz="3600" dirty="0" err="1"/>
              <a:t>швидко</a:t>
            </a:r>
            <a:r>
              <a:rPr lang="ru-RU" sz="3600" dirty="0"/>
              <a:t> </a:t>
            </a:r>
            <a:r>
              <a:rPr lang="ru-RU" sz="3600" dirty="0" err="1"/>
              <a:t>читати</a:t>
            </a:r>
            <a:r>
              <a:rPr lang="ru-RU" sz="3600" dirty="0"/>
              <a:t>.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838200" y="7937"/>
            <a:ext cx="10576560" cy="14694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7" name="AutoShape 10" descr="Картинки по запросу именинный торт"/>
          <p:cNvSpPr>
            <a:spLocks noChangeAspect="1" noChangeArrowheads="1"/>
          </p:cNvSpPr>
          <p:nvPr/>
        </p:nvSpPr>
        <p:spPr bwMode="auto">
          <a:xfrm>
            <a:off x="4961255" y="532161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Картинки по запросу именинный тор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15994" y="2353976"/>
            <a:ext cx="4743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658579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«</a:t>
            </a:r>
            <a:endParaRPr lang="uk-UA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4000" y="522060"/>
            <a:ext cx="11744960" cy="6197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/>
              <a:t>7.Хто є автором </a:t>
            </a:r>
            <a:r>
              <a:rPr lang="ru-RU" sz="3600" dirty="0" err="1"/>
              <a:t>твору</a:t>
            </a:r>
            <a:r>
              <a:rPr lang="ru-RU" sz="3600" dirty="0"/>
              <a:t> "Реве та стогне </a:t>
            </a:r>
            <a:r>
              <a:rPr lang="ru-RU" sz="3600" dirty="0" err="1"/>
              <a:t>Дніпр</a:t>
            </a:r>
            <a:r>
              <a:rPr lang="ru-RU" sz="3600" dirty="0"/>
              <a:t> широкий", </a:t>
            </a:r>
            <a:r>
              <a:rPr lang="ru-RU" sz="3600" dirty="0" err="1"/>
              <a:t>який</a:t>
            </a:r>
            <a:r>
              <a:rPr lang="ru-RU" sz="3600" dirty="0"/>
              <a:t> </a:t>
            </a:r>
            <a:r>
              <a:rPr lang="ru-RU" sz="3600" dirty="0" err="1"/>
              <a:t>згадується</a:t>
            </a:r>
            <a:r>
              <a:rPr lang="ru-RU" sz="3600" dirty="0"/>
              <a:t> у </a:t>
            </a:r>
            <a:r>
              <a:rPr lang="ru-RU" sz="3600" dirty="0" err="1"/>
              <a:t>вірші</a:t>
            </a:r>
            <a:r>
              <a:rPr lang="ru-RU" sz="3600" dirty="0"/>
              <a:t> В. </a:t>
            </a:r>
            <a:r>
              <a:rPr lang="ru-RU" sz="3600" dirty="0" err="1"/>
              <a:t>Лучука</a:t>
            </a:r>
            <a:r>
              <a:rPr lang="ru-RU" sz="3600" dirty="0"/>
              <a:t> "</a:t>
            </a:r>
            <a:r>
              <a:rPr lang="ru-RU" sz="3600" dirty="0" err="1"/>
              <a:t>Книголюбка</a:t>
            </a:r>
            <a:r>
              <a:rPr lang="ru-RU" sz="3600" dirty="0"/>
              <a:t>"?</a:t>
            </a:r>
          </a:p>
          <a:p>
            <a:endParaRPr lang="ru-RU" sz="3600" dirty="0"/>
          </a:p>
          <a:p>
            <a:r>
              <a:rPr lang="ru-RU" sz="3600" dirty="0"/>
              <a:t>а)Леся </a:t>
            </a:r>
            <a:r>
              <a:rPr lang="ru-RU" sz="3600" dirty="0" err="1"/>
              <a:t>Українка</a:t>
            </a:r>
            <a:endParaRPr lang="ru-RU" sz="3600" dirty="0"/>
          </a:p>
          <a:p>
            <a:r>
              <a:rPr lang="ru-RU" sz="3600" dirty="0"/>
              <a:t>б)Тарас Шевченко</a:t>
            </a:r>
          </a:p>
          <a:p>
            <a:r>
              <a:rPr lang="ru-RU" sz="3600" dirty="0"/>
              <a:t>в)</a:t>
            </a:r>
            <a:r>
              <a:rPr lang="ru-RU" sz="3600" dirty="0" err="1"/>
              <a:t>Іван</a:t>
            </a:r>
            <a:r>
              <a:rPr lang="ru-RU" sz="3600" dirty="0"/>
              <a:t> Франко</a:t>
            </a:r>
          </a:p>
          <a:p>
            <a:r>
              <a:rPr lang="ru-RU" sz="3600" dirty="0"/>
              <a:t>г)Максим </a:t>
            </a:r>
            <a:r>
              <a:rPr lang="ru-RU" sz="3600" dirty="0" err="1"/>
              <a:t>Рильський</a:t>
            </a:r>
            <a:endParaRPr lang="ru-RU" sz="3600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838200" y="7937"/>
            <a:ext cx="10576560" cy="14694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7" name="AutoShape 10" descr="Картинки по запросу именинный торт"/>
          <p:cNvSpPr>
            <a:spLocks noChangeAspect="1" noChangeArrowheads="1"/>
          </p:cNvSpPr>
          <p:nvPr/>
        </p:nvSpPr>
        <p:spPr bwMode="auto">
          <a:xfrm>
            <a:off x="4961255" y="532161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Картинки по запросу именинный тор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15994" y="2353976"/>
            <a:ext cx="4743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722712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«</a:t>
            </a:r>
            <a:endParaRPr lang="uk-UA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3520" y="482303"/>
            <a:ext cx="11744960" cy="6197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6600" dirty="0"/>
              <a:t>1.В, 2.В, 3.В, 4.Б, 5.А, 6.В, 7.Б.</a:t>
            </a:r>
            <a:endParaRPr lang="ru-RU" sz="6600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838200" y="7937"/>
            <a:ext cx="10576560" cy="14694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/>
              <a:t>Відповіді:</a:t>
            </a:r>
            <a:endParaRPr lang="ru-RU" sz="3600" dirty="0"/>
          </a:p>
        </p:txBody>
      </p:sp>
      <p:sp>
        <p:nvSpPr>
          <p:cNvPr id="7" name="AutoShape 10" descr="Картинки по запросу именинный торт"/>
          <p:cNvSpPr>
            <a:spLocks noChangeAspect="1" noChangeArrowheads="1"/>
          </p:cNvSpPr>
          <p:nvPr/>
        </p:nvSpPr>
        <p:spPr bwMode="auto">
          <a:xfrm>
            <a:off x="4961255" y="532161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Картинки по запросу именинный тор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15994" y="2353976"/>
            <a:ext cx="4743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0665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«</a:t>
            </a:r>
            <a:endParaRPr lang="uk-UA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3520" y="304801"/>
            <a:ext cx="11744960" cy="6197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108000" rIns="540000" bIns="2376000" rtlCol="0" anchor="ctr"/>
          <a:lstStyle/>
          <a:p>
            <a:r>
              <a:rPr lang="ru-RU" sz="3600" dirty="0"/>
              <a:t> </a:t>
            </a:r>
            <a:endParaRPr lang="ru-RU" sz="4800" dirty="0"/>
          </a:p>
        </p:txBody>
      </p:sp>
      <p:sp>
        <p:nvSpPr>
          <p:cNvPr id="7" name="AutoShape 10" descr="Картинки по запросу именинный торт"/>
          <p:cNvSpPr>
            <a:spLocks noChangeAspect="1" noChangeArrowheads="1"/>
          </p:cNvSpPr>
          <p:nvPr/>
        </p:nvSpPr>
        <p:spPr bwMode="auto">
          <a:xfrm>
            <a:off x="4961255" y="532161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Картинки по запросу именинный торт"/>
          <p:cNvSpPr>
            <a:spLocks noChangeAspect="1" noChangeArrowheads="1"/>
          </p:cNvSpPr>
          <p:nvPr/>
        </p:nvSpPr>
        <p:spPr bwMode="auto">
          <a:xfrm>
            <a:off x="307975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36320" y="18256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3520" y="1295967"/>
            <a:ext cx="11551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AutoShape 2" descr="Картинки по запросу фізкультхвил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Картинки по запросу фізкультхвилинка"/>
          <p:cNvSpPr>
            <a:spLocks noChangeAspect="1" noChangeArrowheads="1"/>
          </p:cNvSpPr>
          <p:nvPr/>
        </p:nvSpPr>
        <p:spPr bwMode="auto">
          <a:xfrm>
            <a:off x="2929255" y="35845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4" name="Picture 10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689" y="87156"/>
            <a:ext cx="8553661" cy="641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697230" y="-15909"/>
            <a:ext cx="10576560" cy="141798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Фізкультхвилинка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6412532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«</a:t>
            </a:r>
            <a:endParaRPr lang="uk-UA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7975" y="362434"/>
            <a:ext cx="11744960" cy="6197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/>
              <a:t>Послухай:</a:t>
            </a:r>
            <a:endParaRPr lang="ru-RU" sz="3600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838200" y="7937"/>
            <a:ext cx="10515600" cy="18176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hlinkClick r:id="rId3"/>
              </a:rPr>
              <a:t>https://www.youtube.com/watch?v=pMylZqiTZxU</a:t>
            </a:r>
            <a:endParaRPr lang="ru-RU" sz="3600" dirty="0"/>
          </a:p>
        </p:txBody>
      </p:sp>
      <p:sp>
        <p:nvSpPr>
          <p:cNvPr id="7" name="AutoShape 10" descr="Картинки по запросу именинный торт"/>
          <p:cNvSpPr>
            <a:spLocks noChangeAspect="1" noChangeArrowheads="1"/>
          </p:cNvSpPr>
          <p:nvPr/>
        </p:nvSpPr>
        <p:spPr bwMode="auto">
          <a:xfrm>
            <a:off x="4961255" y="532161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Картинки по запросу именинный тор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15994" y="2353976"/>
            <a:ext cx="4743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F70379-F729-43F0-9785-155B9536F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01" y="2147888"/>
            <a:ext cx="4232027" cy="21458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A11084-211D-4B75-B595-40099C92B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65" y="4589002"/>
            <a:ext cx="11019044" cy="73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8386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6" y="322819"/>
            <a:ext cx="11754107" cy="621236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1453AD-8EF1-441A-813A-888845C743B8}"/>
              </a:ext>
            </a:extLst>
          </p:cNvPr>
          <p:cNvSpPr/>
          <p:nvPr/>
        </p:nvSpPr>
        <p:spPr>
          <a:xfrm>
            <a:off x="437893" y="490330"/>
            <a:ext cx="1131621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Яке </a:t>
            </a:r>
            <a:r>
              <a:rPr lang="ru-RU" sz="2800" b="1" dirty="0" err="1"/>
              <a:t>речення</a:t>
            </a:r>
            <a:r>
              <a:rPr lang="ru-RU" sz="2800" b="1" dirty="0"/>
              <a:t> </a:t>
            </a:r>
            <a:r>
              <a:rPr lang="ru-RU" sz="2800" b="1" dirty="0" err="1"/>
              <a:t>передає</a:t>
            </a:r>
            <a:r>
              <a:rPr lang="ru-RU" sz="2800" b="1" dirty="0"/>
              <a:t> </a:t>
            </a:r>
            <a:r>
              <a:rPr lang="ru-RU" sz="2800" b="1" dirty="0" err="1"/>
              <a:t>головну</a:t>
            </a:r>
            <a:r>
              <a:rPr lang="ru-RU" sz="2800" b="1" dirty="0"/>
              <a:t> думку </a:t>
            </a:r>
            <a:r>
              <a:rPr lang="ru-RU" sz="2800" b="1" dirty="0" err="1"/>
              <a:t>твору</a:t>
            </a:r>
            <a:r>
              <a:rPr lang="ru-RU" sz="2800" b="1" dirty="0"/>
              <a:t> "Жила-</a:t>
            </a:r>
            <a:r>
              <a:rPr lang="ru-RU" sz="2800" b="1" dirty="0" err="1"/>
              <a:t>була</a:t>
            </a:r>
            <a:r>
              <a:rPr lang="ru-RU" sz="2800" b="1" dirty="0"/>
              <a:t> на </a:t>
            </a:r>
            <a:r>
              <a:rPr lang="ru-RU" sz="2800" b="1" dirty="0" err="1"/>
              <a:t>землі</a:t>
            </a:r>
            <a:r>
              <a:rPr lang="ru-RU" sz="2800" b="1" dirty="0"/>
              <a:t> </a:t>
            </a:r>
            <a:r>
              <a:rPr lang="ru-RU" sz="2800" b="1" dirty="0" err="1"/>
              <a:t>людина</a:t>
            </a:r>
            <a:r>
              <a:rPr lang="ru-RU" sz="2800" b="1" dirty="0"/>
              <a:t>" Феликса Лева?</a:t>
            </a:r>
          </a:p>
          <a:p>
            <a:endParaRPr lang="ru-RU" sz="2800" b="1" dirty="0"/>
          </a:p>
          <a:p>
            <a:endParaRPr lang="ru-RU" dirty="0"/>
          </a:p>
          <a:p>
            <a:endParaRPr lang="ru-RU" dirty="0"/>
          </a:p>
          <a:p>
            <a:r>
              <a:rPr lang="ru-RU" sz="2800" dirty="0"/>
              <a:t>1.Багато </a:t>
            </a:r>
            <a:r>
              <a:rPr lang="ru-RU" sz="2800" dirty="0" err="1"/>
              <a:t>чого</a:t>
            </a:r>
            <a:r>
              <a:rPr lang="ru-RU" sz="2800" dirty="0"/>
              <a:t> </a:t>
            </a:r>
            <a:r>
              <a:rPr lang="ru-RU" sz="2800" dirty="0" err="1"/>
              <a:t>дивувало</a:t>
            </a:r>
            <a:r>
              <a:rPr lang="ru-RU" sz="2800" dirty="0"/>
              <a:t> </a:t>
            </a:r>
            <a:r>
              <a:rPr lang="ru-RU" sz="2800" dirty="0" err="1"/>
              <a:t>людину</a:t>
            </a:r>
            <a:r>
              <a:rPr lang="ru-RU" sz="2800" dirty="0"/>
              <a:t> на </a:t>
            </a:r>
            <a:r>
              <a:rPr lang="ru-RU" sz="2800" dirty="0" err="1"/>
              <a:t>землі</a:t>
            </a:r>
            <a:r>
              <a:rPr lang="ru-RU" sz="2800" dirty="0"/>
              <a:t> і на </a:t>
            </a:r>
            <a:r>
              <a:rPr lang="ru-RU" sz="2800" dirty="0" err="1"/>
              <a:t>небі</a:t>
            </a:r>
            <a:r>
              <a:rPr lang="ru-RU" sz="2800" dirty="0"/>
              <a:t>.</a:t>
            </a:r>
          </a:p>
          <a:p>
            <a:endParaRPr lang="ru-RU" sz="2800" dirty="0"/>
          </a:p>
          <a:p>
            <a:endParaRPr lang="ru-RU" sz="2800" dirty="0"/>
          </a:p>
          <a:p>
            <a:r>
              <a:rPr lang="ru-RU" sz="2800" dirty="0"/>
              <a:t>2.Нічого такого чудесного й </a:t>
            </a:r>
            <a:r>
              <a:rPr lang="ru-RU" sz="2800" dirty="0" err="1"/>
              <a:t>гідного</a:t>
            </a:r>
            <a:r>
              <a:rPr lang="ru-RU" sz="2800" dirty="0"/>
              <a:t> </a:t>
            </a:r>
            <a:r>
              <a:rPr lang="ru-RU" sz="2800" dirty="0" err="1"/>
              <a:t>подиву</a:t>
            </a:r>
            <a:r>
              <a:rPr lang="ru-RU" sz="2800" dirty="0"/>
              <a:t> на </a:t>
            </a:r>
            <a:r>
              <a:rPr lang="ru-RU" sz="2800" dirty="0" err="1"/>
              <a:t>світі</a:t>
            </a:r>
            <a:r>
              <a:rPr lang="ru-RU" sz="2800" dirty="0"/>
              <a:t> </a:t>
            </a:r>
            <a:r>
              <a:rPr lang="ru-RU" sz="2800" dirty="0" err="1"/>
              <a:t>тоді</a:t>
            </a:r>
            <a:r>
              <a:rPr lang="ru-RU" sz="2800" dirty="0"/>
              <a:t> </a:t>
            </a:r>
            <a:r>
              <a:rPr lang="ru-RU" sz="2800" dirty="0" err="1"/>
              <a:t>ще</a:t>
            </a:r>
            <a:r>
              <a:rPr lang="ru-RU" sz="2800" dirty="0"/>
              <a:t> не </a:t>
            </a:r>
            <a:r>
              <a:rPr lang="ru-RU" sz="2800" dirty="0" err="1"/>
              <a:t>було</a:t>
            </a:r>
            <a:r>
              <a:rPr lang="ru-RU" sz="2800" dirty="0"/>
              <a:t>.</a:t>
            </a:r>
          </a:p>
          <a:p>
            <a:endParaRPr lang="ru-RU" sz="2800" dirty="0"/>
          </a:p>
          <a:p>
            <a:endParaRPr lang="ru-RU" sz="2800" dirty="0"/>
          </a:p>
          <a:p>
            <a:r>
              <a:rPr lang="ru-RU" sz="2800" dirty="0"/>
              <a:t>3.Як добре,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людина</a:t>
            </a:r>
            <a:r>
              <a:rPr lang="ru-RU" sz="2800" dirty="0"/>
              <a:t> </a:t>
            </a:r>
            <a:r>
              <a:rPr lang="ru-RU" sz="2800" dirty="0" err="1"/>
              <a:t>була</a:t>
            </a:r>
            <a:r>
              <a:rPr lang="ru-RU" sz="2800" dirty="0"/>
              <a:t> </a:t>
            </a:r>
            <a:r>
              <a:rPr lang="ru-RU" sz="2800" dirty="0" err="1"/>
              <a:t>цікава</a:t>
            </a:r>
            <a:r>
              <a:rPr lang="ru-RU" sz="2800" dirty="0"/>
              <a:t> і </a:t>
            </a:r>
            <a:r>
              <a:rPr lang="ru-RU" sz="2800" dirty="0" err="1"/>
              <a:t>допитлива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намагалася</a:t>
            </a:r>
            <a:r>
              <a:rPr lang="ru-RU" sz="2800" dirty="0"/>
              <a:t> </a:t>
            </a:r>
            <a:r>
              <a:rPr lang="ru-RU" sz="2800" dirty="0" err="1"/>
              <a:t>якнайбільше</a:t>
            </a:r>
            <a:r>
              <a:rPr lang="ru-RU" sz="2800" dirty="0"/>
              <a:t> </a:t>
            </a:r>
            <a:r>
              <a:rPr lang="ru-RU" sz="2800" dirty="0" err="1"/>
              <a:t>побачити</a:t>
            </a:r>
            <a:r>
              <a:rPr lang="ru-RU" sz="2800" dirty="0"/>
              <a:t> і </a:t>
            </a:r>
            <a:r>
              <a:rPr lang="ru-RU" sz="2800" dirty="0" err="1"/>
              <a:t>зрозуміти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3579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6" y="322819"/>
            <a:ext cx="11754107" cy="621236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9F8A03-83AE-43D2-A156-63FFAAA84B14}"/>
              </a:ext>
            </a:extLst>
          </p:cNvPr>
          <p:cNvSpPr/>
          <p:nvPr/>
        </p:nvSpPr>
        <p:spPr>
          <a:xfrm>
            <a:off x="3495804" y="1522402"/>
            <a:ext cx="78452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solidFill>
                  <a:srgbClr val="0070C0"/>
                </a:solidFill>
              </a:rPr>
              <a:t>Дмитро</a:t>
            </a:r>
            <a:r>
              <a:rPr lang="ru-RU" sz="3600" dirty="0">
                <a:solidFill>
                  <a:srgbClr val="0070C0"/>
                </a:solidFill>
              </a:rPr>
              <a:t>́ </a:t>
            </a:r>
            <a:r>
              <a:rPr lang="ru-RU" sz="3600" dirty="0" err="1">
                <a:solidFill>
                  <a:srgbClr val="0070C0"/>
                </a:solidFill>
              </a:rPr>
              <a:t>Григо́рович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Білоу́с</a:t>
            </a:r>
            <a:r>
              <a:rPr lang="ru-RU" sz="3600" dirty="0">
                <a:solidFill>
                  <a:srgbClr val="0070C0"/>
                </a:solidFill>
              </a:rPr>
              <a:t> — </a:t>
            </a:r>
            <a:r>
              <a:rPr lang="ru-RU" sz="3600" dirty="0" err="1">
                <a:solidFill>
                  <a:srgbClr val="0070C0"/>
                </a:solidFill>
              </a:rPr>
              <a:t>український</a:t>
            </a:r>
            <a:r>
              <a:rPr lang="ru-RU" sz="3600" dirty="0">
                <a:solidFill>
                  <a:srgbClr val="0070C0"/>
                </a:solidFill>
              </a:rPr>
              <a:t> поет, </a:t>
            </a:r>
            <a:r>
              <a:rPr lang="ru-RU" sz="3600" dirty="0" err="1">
                <a:solidFill>
                  <a:srgbClr val="0070C0"/>
                </a:solidFill>
              </a:rPr>
              <a:t>перекладач</a:t>
            </a:r>
            <a:r>
              <a:rPr lang="ru-RU" sz="3600" dirty="0">
                <a:solidFill>
                  <a:srgbClr val="0070C0"/>
                </a:solidFill>
              </a:rPr>
              <a:t>, педагог, </a:t>
            </a:r>
            <a:r>
              <a:rPr lang="ru-RU" sz="3600" dirty="0" err="1">
                <a:solidFill>
                  <a:srgbClr val="0070C0"/>
                </a:solidFill>
              </a:rPr>
              <a:t>літературний</a:t>
            </a:r>
            <a:r>
              <a:rPr lang="ru-RU" sz="3600" dirty="0">
                <a:solidFill>
                  <a:srgbClr val="0070C0"/>
                </a:solidFill>
              </a:rPr>
              <a:t> критик, </a:t>
            </a:r>
            <a:r>
              <a:rPr lang="ru-RU" sz="3600" dirty="0" err="1">
                <a:solidFill>
                  <a:srgbClr val="0070C0"/>
                </a:solidFill>
              </a:rPr>
              <a:t>громадський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діяч</a:t>
            </a:r>
            <a:r>
              <a:rPr lang="ru-RU" sz="3600" dirty="0">
                <a:solidFill>
                  <a:srgbClr val="0070C0"/>
                </a:solidFill>
              </a:rPr>
              <a:t>. Член </a:t>
            </a:r>
            <a:r>
              <a:rPr lang="ru-RU" sz="3600" dirty="0" err="1">
                <a:solidFill>
                  <a:srgbClr val="0070C0"/>
                </a:solidFill>
              </a:rPr>
              <a:t>Спілки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письменників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України</a:t>
            </a:r>
            <a:r>
              <a:rPr lang="ru-RU" sz="3600" dirty="0">
                <a:solidFill>
                  <a:srgbClr val="0070C0"/>
                </a:solidFill>
              </a:rPr>
              <a:t> з 1947 року, член-</a:t>
            </a:r>
            <a:r>
              <a:rPr lang="ru-RU" sz="3600" dirty="0" err="1">
                <a:solidFill>
                  <a:srgbClr val="0070C0"/>
                </a:solidFill>
              </a:rPr>
              <a:t>кореспондент</a:t>
            </a:r>
            <a:r>
              <a:rPr lang="ru-RU" sz="3600" dirty="0">
                <a:solidFill>
                  <a:srgbClr val="0070C0"/>
                </a:solidFill>
              </a:rPr>
              <a:t> з </a:t>
            </a:r>
            <a:r>
              <a:rPr lang="ru-RU" sz="3600" dirty="0" err="1">
                <a:solidFill>
                  <a:srgbClr val="0070C0"/>
                </a:solidFill>
              </a:rPr>
              <a:t>березня</a:t>
            </a:r>
            <a:r>
              <a:rPr lang="ru-RU" sz="3600" dirty="0">
                <a:solidFill>
                  <a:srgbClr val="0070C0"/>
                </a:solidFill>
              </a:rPr>
              <a:t> 1994 року та </a:t>
            </a:r>
            <a:r>
              <a:rPr lang="ru-RU" sz="3600" dirty="0" err="1">
                <a:solidFill>
                  <a:srgbClr val="0070C0"/>
                </a:solidFill>
              </a:rPr>
              <a:t>почесний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академік</a:t>
            </a:r>
            <a:r>
              <a:rPr lang="ru-RU" sz="3600" dirty="0">
                <a:solidFill>
                  <a:srgbClr val="0070C0"/>
                </a:solidFill>
              </a:rPr>
              <a:t> з 2000 року </a:t>
            </a:r>
            <a:r>
              <a:rPr lang="ru-RU" sz="3600" dirty="0" err="1">
                <a:solidFill>
                  <a:srgbClr val="0070C0"/>
                </a:solidFill>
              </a:rPr>
              <a:t>Академії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педагогічних</a:t>
            </a:r>
            <a:r>
              <a:rPr lang="ru-RU" sz="3600" dirty="0">
                <a:solidFill>
                  <a:srgbClr val="0070C0"/>
                </a:solidFill>
              </a:rPr>
              <a:t> наук </a:t>
            </a:r>
            <a:r>
              <a:rPr lang="ru-RU" sz="3600" dirty="0" err="1">
                <a:solidFill>
                  <a:srgbClr val="0070C0"/>
                </a:solidFill>
              </a:rPr>
              <a:t>України</a:t>
            </a:r>
            <a:r>
              <a:rPr lang="ru-RU" sz="36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2BBF54-3ABE-4885-8176-2A72D1111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986147"/>
            <a:ext cx="3151247" cy="414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73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5" y="516153"/>
            <a:ext cx="11754107" cy="621236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1453AD-8EF1-441A-813A-888845C743B8}"/>
              </a:ext>
            </a:extLst>
          </p:cNvPr>
          <p:cNvSpPr/>
          <p:nvPr/>
        </p:nvSpPr>
        <p:spPr>
          <a:xfrm>
            <a:off x="437892" y="755374"/>
            <a:ext cx="1131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669604-3528-409B-BC80-91547B93A285}"/>
              </a:ext>
            </a:extLst>
          </p:cNvPr>
          <p:cNvSpPr/>
          <p:nvPr/>
        </p:nvSpPr>
        <p:spPr>
          <a:xfrm>
            <a:off x="2332382" y="53914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FF0000"/>
                </a:solidFill>
                <a:latin typeface="Roboto Slab"/>
              </a:rPr>
              <a:t>Клумачний</a:t>
            </a:r>
            <a:r>
              <a:rPr lang="ru-RU" sz="2000" b="1" i="1" dirty="0">
                <a:solidFill>
                  <a:srgbClr val="FF0000"/>
                </a:solidFill>
                <a:latin typeface="Roboto Slab"/>
              </a:rPr>
              <a:t> словник                </a:t>
            </a:r>
            <a:r>
              <a:rPr lang="ru-RU" sz="2000" b="1" i="1" dirty="0" err="1">
                <a:solidFill>
                  <a:srgbClr val="FF0000"/>
                </a:solidFill>
                <a:latin typeface="Roboto Slab"/>
              </a:rPr>
              <a:t>Дмитро</a:t>
            </a:r>
            <a:r>
              <a:rPr lang="ru-RU" sz="2000" b="1" i="1" dirty="0">
                <a:solidFill>
                  <a:srgbClr val="FF0000"/>
                </a:solidFill>
                <a:latin typeface="Roboto Slab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Roboto Slab"/>
              </a:rPr>
              <a:t>Білоус</a:t>
            </a:r>
            <a:endParaRPr lang="ru-RU" sz="2000" b="1" i="1" dirty="0">
              <a:solidFill>
                <a:srgbClr val="FF0000"/>
              </a:solidFill>
              <a:effectLst/>
              <a:latin typeface="Roboto Slab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F8150EB-0AB1-4187-A68E-17DD0270108E}"/>
              </a:ext>
            </a:extLst>
          </p:cNvPr>
          <p:cNvSpPr/>
          <p:nvPr/>
        </p:nvSpPr>
        <p:spPr>
          <a:xfrm>
            <a:off x="914399" y="1207523"/>
            <a:ext cx="4545497" cy="542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Тарасик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набігавсь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,</a:t>
            </a: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примчав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із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двора.</a:t>
            </a: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Уже й за уроки</a:t>
            </a:r>
            <a:br>
              <a:rPr lang="ru-RU" sz="2400" b="1" dirty="0"/>
            </a:b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сідати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пора.</a:t>
            </a:r>
            <a:br>
              <a:rPr lang="ru-RU" sz="2400" b="1" dirty="0"/>
            </a:b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Ось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віршика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вивчив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,</a:t>
            </a:r>
            <a:br>
              <a:rPr lang="ru-RU" sz="2400" b="1" dirty="0"/>
            </a:b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задачі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зробив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В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щоденник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заглянув</a:t>
            </a:r>
            <a:br>
              <a:rPr lang="ru-RU" sz="2400" b="1" dirty="0"/>
            </a:b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тривогу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забив.</a:t>
            </a:r>
            <a:br>
              <a:rPr lang="ru-RU" sz="2400" b="1" dirty="0"/>
            </a:b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Гласить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неодмінний</a:t>
            </a:r>
            <a:br>
              <a:rPr lang="ru-RU" sz="2400" b="1" dirty="0"/>
            </a:b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шкільний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записник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:</a:t>
            </a: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"Принести до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школи</a:t>
            </a:r>
            <a:br>
              <a:rPr lang="ru-RU" sz="2400" b="1" dirty="0"/>
            </a:b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клумачний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словник".</a:t>
            </a:r>
            <a:endParaRPr lang="ru-RU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83206-3AB2-460F-87CA-B67252391EE8}"/>
              </a:ext>
            </a:extLst>
          </p:cNvPr>
          <p:cNvSpPr txBox="1"/>
          <p:nvPr/>
        </p:nvSpPr>
        <p:spPr>
          <a:xfrm>
            <a:off x="6095998" y="1207523"/>
            <a:ext cx="417614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latin typeface="Georgia" panose="02040502050405020303" pitchFamily="18" charset="0"/>
              </a:rPr>
              <a:t>Завдання</a:t>
            </a:r>
            <a:r>
              <a:rPr lang="ru-RU" sz="2400" b="1" dirty="0">
                <a:latin typeface="Georgia" panose="02040502050405020303" pitchFamily="18" charset="0"/>
              </a:rPr>
              <a:t> у </a:t>
            </a:r>
            <a:r>
              <a:rPr lang="ru-RU" sz="2400" b="1" dirty="0" err="1">
                <a:latin typeface="Georgia" panose="02040502050405020303" pitchFamily="18" charset="0"/>
              </a:rPr>
              <a:t>класі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 err="1">
                <a:latin typeface="Georgia" panose="02040502050405020303" pitchFamily="18" charset="0"/>
              </a:rPr>
              <a:t>він</a:t>
            </a:r>
            <a:r>
              <a:rPr lang="ru-RU" sz="2400" b="1" dirty="0">
                <a:latin typeface="Georgia" panose="02040502050405020303" pitchFamily="18" charset="0"/>
              </a:rPr>
              <a:t> сам записав.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А </a:t>
            </a:r>
            <a:r>
              <a:rPr lang="ru-RU" sz="2400" b="1" dirty="0" err="1">
                <a:latin typeface="Georgia" panose="02040502050405020303" pitchFamily="18" charset="0"/>
              </a:rPr>
              <a:t>що</a:t>
            </a:r>
            <a:r>
              <a:rPr lang="ru-RU" sz="2400" b="1" dirty="0">
                <a:latin typeface="Georgia" panose="02040502050405020303" pitchFamily="18" charset="0"/>
              </a:rPr>
              <a:t> за словник то —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і </a:t>
            </a:r>
            <a:r>
              <a:rPr lang="ru-RU" sz="2400" b="1" dirty="0" err="1">
                <a:latin typeface="Georgia" panose="02040502050405020303" pitchFamily="18" charset="0"/>
              </a:rPr>
              <a:t>досі</a:t>
            </a:r>
            <a:r>
              <a:rPr lang="ru-RU" sz="2400" b="1" dirty="0">
                <a:latin typeface="Georgia" panose="02040502050405020303" pitchFamily="18" charset="0"/>
              </a:rPr>
              <a:t> не </a:t>
            </a:r>
            <a:r>
              <a:rPr lang="ru-RU" sz="2400" b="1" dirty="0" err="1">
                <a:latin typeface="Georgia" panose="02040502050405020303" pitchFamily="18" charset="0"/>
              </a:rPr>
              <a:t>взнав</a:t>
            </a:r>
            <a:r>
              <a:rPr lang="ru-RU" sz="2400" b="1" dirty="0">
                <a:latin typeface="Georgia" panose="02040502050405020303" pitchFamily="18" charset="0"/>
              </a:rPr>
              <a:t>.</a:t>
            </a:r>
            <a:br>
              <a:rPr lang="ru-RU" sz="2400" b="1" dirty="0">
                <a:latin typeface="Georgia" panose="02040502050405020303" pitchFamily="18" charset="0"/>
              </a:rPr>
            </a:b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 err="1">
                <a:latin typeface="Georgia" panose="02040502050405020303" pitchFamily="18" charset="0"/>
              </a:rPr>
              <a:t>Прибіг</a:t>
            </a:r>
            <a:r>
              <a:rPr lang="ru-RU" sz="2400" b="1" dirty="0">
                <a:latin typeface="Georgia" panose="02040502050405020303" pitchFamily="18" charset="0"/>
              </a:rPr>
              <a:t> до </a:t>
            </a:r>
            <a:r>
              <a:rPr lang="ru-RU" sz="2400" b="1" dirty="0" err="1">
                <a:latin typeface="Georgia" panose="02040502050405020303" pitchFamily="18" charset="0"/>
              </a:rPr>
              <a:t>бабусі</a:t>
            </a:r>
            <a:r>
              <a:rPr lang="ru-RU" sz="2400" b="1" dirty="0">
                <a:latin typeface="Georgia" panose="02040502050405020303" pitchFamily="18" charset="0"/>
              </a:rPr>
              <a:t>,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 err="1">
                <a:latin typeface="Georgia" panose="02040502050405020303" pitchFamily="18" charset="0"/>
              </a:rPr>
              <a:t>що</a:t>
            </a:r>
            <a:r>
              <a:rPr lang="ru-RU" sz="2400" b="1" dirty="0"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latin typeface="Georgia" panose="02040502050405020303" pitchFamily="18" charset="0"/>
              </a:rPr>
              <a:t>прала</a:t>
            </a:r>
            <a:r>
              <a:rPr lang="ru-RU" sz="2400" b="1" dirty="0">
                <a:latin typeface="Georgia" panose="02040502050405020303" pitchFamily="18" charset="0"/>
              </a:rPr>
              <a:t> рушник: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— А </a:t>
            </a:r>
            <a:r>
              <a:rPr lang="ru-RU" sz="2400" b="1" dirty="0" err="1">
                <a:latin typeface="Georgia" panose="02040502050405020303" pitchFamily="18" charset="0"/>
              </a:rPr>
              <a:t>що</a:t>
            </a:r>
            <a:r>
              <a:rPr lang="ru-RU" sz="2400" b="1" dirty="0"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latin typeface="Georgia" panose="02040502050405020303" pitchFamily="18" charset="0"/>
              </a:rPr>
              <a:t>таке</a:t>
            </a:r>
            <a:r>
              <a:rPr lang="ru-RU" sz="2400" b="1" dirty="0">
                <a:latin typeface="Georgia" panose="02040502050405020303" pitchFamily="18" charset="0"/>
              </a:rPr>
              <a:t>, — </a:t>
            </a:r>
            <a:r>
              <a:rPr lang="ru-RU" sz="2400" b="1" dirty="0" err="1">
                <a:latin typeface="Georgia" panose="02040502050405020303" pitchFamily="18" charset="0"/>
              </a:rPr>
              <a:t>каже</a:t>
            </a:r>
            <a:r>
              <a:rPr lang="ru-RU" sz="2400" b="1" dirty="0">
                <a:latin typeface="Georgia" panose="02040502050405020303" pitchFamily="18" charset="0"/>
              </a:rPr>
              <a:t>,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 err="1">
                <a:latin typeface="Georgia" panose="02040502050405020303" pitchFamily="18" charset="0"/>
              </a:rPr>
              <a:t>клумачний</a:t>
            </a:r>
            <a:r>
              <a:rPr lang="ru-RU" sz="2400" b="1" dirty="0">
                <a:latin typeface="Georgia" panose="02040502050405020303" pitchFamily="18" charset="0"/>
              </a:rPr>
              <a:t> словник?</a:t>
            </a:r>
          </a:p>
          <a:p>
            <a:endParaRPr lang="ru-RU" sz="2400" b="1" dirty="0">
              <a:latin typeface="Georgia" panose="02040502050405020303" pitchFamily="18" charset="0"/>
            </a:endParaRPr>
          </a:p>
          <a:p>
            <a:r>
              <a:rPr lang="ru-RU" sz="2400" b="1" dirty="0">
                <a:latin typeface="Georgia" panose="02040502050405020303" pitchFamily="18" charset="0"/>
              </a:rPr>
              <a:t>— </a:t>
            </a:r>
            <a:r>
              <a:rPr lang="ru-RU" sz="2400" b="1" dirty="0" err="1">
                <a:latin typeface="Georgia" panose="02040502050405020303" pitchFamily="18" charset="0"/>
              </a:rPr>
              <a:t>Клумачний</a:t>
            </a:r>
            <a:r>
              <a:rPr lang="ru-RU" sz="2400" b="1" dirty="0">
                <a:latin typeface="Georgia" panose="02040502050405020303" pitchFamily="18" charset="0"/>
              </a:rPr>
              <a:t>? — бабуся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на те </a:t>
            </a:r>
            <a:r>
              <a:rPr lang="ru-RU" sz="2400" b="1" dirty="0" err="1">
                <a:latin typeface="Georgia" panose="02040502050405020303" pitchFamily="18" charset="0"/>
              </a:rPr>
              <a:t>хлопчаку</a:t>
            </a:r>
            <a:r>
              <a:rPr lang="ru-RU" sz="2400" b="1" dirty="0">
                <a:latin typeface="Georgia" panose="02040502050405020303" pitchFamily="18" charset="0"/>
              </a:rPr>
              <a:t>. —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Та, </a:t>
            </a:r>
            <a:r>
              <a:rPr lang="ru-RU" sz="2400" b="1" dirty="0" err="1">
                <a:latin typeface="Georgia" panose="02040502050405020303" pitchFamily="18" charset="0"/>
              </a:rPr>
              <a:t>мабуть</a:t>
            </a:r>
            <a:r>
              <a:rPr lang="ru-RU" sz="2400" b="1" dirty="0">
                <a:latin typeface="Georgia" panose="02040502050405020303" pitchFamily="18" charset="0"/>
              </a:rPr>
              <a:t>, </a:t>
            </a:r>
            <a:r>
              <a:rPr lang="ru-RU" sz="2400" b="1" dirty="0" err="1">
                <a:latin typeface="Georgia" panose="02040502050405020303" pitchFamily="18" charset="0"/>
              </a:rPr>
              <a:t>що</a:t>
            </a:r>
            <a:r>
              <a:rPr lang="ru-RU" sz="2400" b="1" dirty="0"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latin typeface="Georgia" panose="02040502050405020303" pitchFamily="18" charset="0"/>
              </a:rPr>
              <a:t>носять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 err="1">
                <a:latin typeface="Georgia" panose="02040502050405020303" pitchFamily="18" charset="0"/>
              </a:rPr>
              <a:t>його</a:t>
            </a:r>
            <a:r>
              <a:rPr lang="ru-RU" sz="2400" b="1" dirty="0">
                <a:latin typeface="Georgia" panose="02040502050405020303" pitchFamily="18" charset="0"/>
              </a:rPr>
              <a:t> в </a:t>
            </a:r>
            <a:r>
              <a:rPr lang="ru-RU" sz="2400" b="1" dirty="0" err="1">
                <a:latin typeface="Georgia" panose="02040502050405020303" pitchFamily="18" charset="0"/>
              </a:rPr>
              <a:t>клумаку</a:t>
            </a:r>
            <a:r>
              <a:rPr lang="ru-RU" sz="2400" b="1" dirty="0">
                <a:latin typeface="Georgia" panose="02040502050405020303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49374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6" y="442089"/>
            <a:ext cx="11754107" cy="621236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3BB5FAB-C775-43D0-8174-7A373337F2D1}"/>
              </a:ext>
            </a:extLst>
          </p:cNvPr>
          <p:cNvSpPr/>
          <p:nvPr/>
        </p:nvSpPr>
        <p:spPr>
          <a:xfrm>
            <a:off x="874643" y="1298713"/>
            <a:ext cx="82693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Сестричка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сміється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,</a:t>
            </a:r>
            <a:br>
              <a:rPr lang="ru-RU" sz="2400" b="1" dirty="0"/>
            </a:b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швидка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на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язик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:</a:t>
            </a: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— Сам, —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каже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, —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доклумай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,</a:t>
            </a:r>
            <a:br>
              <a:rPr lang="ru-RU" sz="2400" b="1" dirty="0"/>
            </a:b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який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це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словник!</a:t>
            </a:r>
            <a:br>
              <a:rPr lang="ru-RU" sz="2400" b="1" dirty="0"/>
            </a:b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Та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це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вам не шахи,</a:t>
            </a:r>
            <a:br>
              <a:rPr lang="ru-RU" sz="2400" b="1" dirty="0"/>
            </a:b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це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вам не лото:</a:t>
            </a: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кого не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спитає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—</a:t>
            </a: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не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знає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ніхто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br>
              <a:rPr lang="ru-RU" sz="2400" b="1" dirty="0"/>
            </a:br>
            <a:br>
              <a:rPr lang="ru-RU" sz="2400" b="1" dirty="0"/>
            </a:b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Спитав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у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сусіда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—</a:t>
            </a:r>
            <a:br>
              <a:rPr lang="ru-RU" sz="2400" b="1" dirty="0"/>
            </a:b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вже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дещо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нове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:</a:t>
            </a: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— В нас, —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каже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, — в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будинку</a:t>
            </a:r>
            <a:br>
              <a:rPr lang="ru-RU" sz="2400" b="1" dirty="0"/>
            </a:b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письменник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живе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endParaRPr lang="ru-RU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899BBD-6859-46B6-A7DA-BEDFDA45DE66}"/>
              </a:ext>
            </a:extLst>
          </p:cNvPr>
          <p:cNvSpPr txBox="1"/>
          <p:nvPr/>
        </p:nvSpPr>
        <p:spPr>
          <a:xfrm>
            <a:off x="6117594" y="1345092"/>
            <a:ext cx="40733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Georgia" panose="02040502050405020303" pitchFamily="18" charset="0"/>
              </a:rPr>
              <a:t>По </a:t>
            </a:r>
            <a:r>
              <a:rPr lang="ru-RU" sz="2400" b="1" dirty="0" err="1">
                <a:latin typeface="Georgia" panose="02040502050405020303" pitchFamily="18" charset="0"/>
              </a:rPr>
              <a:t>радіо</a:t>
            </a:r>
            <a:r>
              <a:rPr lang="ru-RU" sz="2400" b="1" dirty="0"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latin typeface="Georgia" panose="02040502050405020303" pitchFamily="18" charset="0"/>
              </a:rPr>
              <a:t>мову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 err="1">
                <a:latin typeface="Georgia" panose="02040502050405020303" pitchFamily="18" charset="0"/>
              </a:rPr>
              <a:t>веде</a:t>
            </a:r>
            <a:r>
              <a:rPr lang="ru-RU" sz="2400" b="1" dirty="0">
                <a:latin typeface="Georgia" panose="02040502050405020303" pitchFamily="18" charset="0"/>
              </a:rPr>
              <a:t> про слова.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Слова — </a:t>
            </a:r>
            <a:r>
              <a:rPr lang="ru-RU" sz="2400" b="1" dirty="0" err="1">
                <a:latin typeface="Georgia" panose="02040502050405020303" pitchFamily="18" charset="0"/>
              </a:rPr>
              <a:t>це</a:t>
            </a:r>
            <a:r>
              <a:rPr lang="ru-RU" sz="2400" b="1" dirty="0">
                <a:latin typeface="Georgia" panose="02040502050405020303" pitchFamily="18" charset="0"/>
              </a:rPr>
              <a:t> перлини,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 err="1">
                <a:latin typeface="Georgia" panose="02040502050405020303" pitchFamily="18" charset="0"/>
              </a:rPr>
              <a:t>це</a:t>
            </a:r>
            <a:r>
              <a:rPr lang="ru-RU" sz="2400" b="1" dirty="0"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latin typeface="Georgia" panose="02040502050405020303" pitchFamily="18" charset="0"/>
              </a:rPr>
              <a:t>дивні</a:t>
            </a:r>
            <a:r>
              <a:rPr lang="ru-RU" sz="2400" b="1" dirty="0">
                <a:latin typeface="Georgia" panose="02040502050405020303" pitchFamily="18" charset="0"/>
              </a:rPr>
              <a:t> дива!</a:t>
            </a:r>
            <a:br>
              <a:rPr lang="ru-RU" sz="2400" b="1" dirty="0">
                <a:latin typeface="Georgia" panose="02040502050405020303" pitchFamily="18" charset="0"/>
              </a:rPr>
            </a:b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 err="1">
                <a:latin typeface="Georgia" panose="02040502050405020303" pitchFamily="18" charset="0"/>
              </a:rPr>
              <a:t>Піди</a:t>
            </a:r>
            <a:r>
              <a:rPr lang="ru-RU" sz="2400" b="1" dirty="0"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latin typeface="Georgia" panose="02040502050405020303" pitchFamily="18" charset="0"/>
              </a:rPr>
              <a:t>ти</a:t>
            </a:r>
            <a:r>
              <a:rPr lang="ru-RU" sz="2400" b="1" dirty="0">
                <a:latin typeface="Georgia" panose="02040502050405020303" pitchFamily="18" charset="0"/>
              </a:rPr>
              <a:t> до </a:t>
            </a:r>
            <a:r>
              <a:rPr lang="ru-RU" sz="2400" b="1" dirty="0" err="1">
                <a:latin typeface="Georgia" panose="02040502050405020303" pitchFamily="18" charset="0"/>
              </a:rPr>
              <a:t>нього</a:t>
            </a:r>
            <a:r>
              <a:rPr lang="ru-RU" sz="2400" b="1" dirty="0">
                <a:latin typeface="Georgia" panose="02040502050405020303" pitchFamily="18" charset="0"/>
              </a:rPr>
              <a:t> —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у </a:t>
            </a:r>
            <a:r>
              <a:rPr lang="ru-RU" sz="2400" b="1" dirty="0" err="1">
                <a:latin typeface="Georgia" panose="02040502050405020303" pitchFamily="18" charset="0"/>
              </a:rPr>
              <a:t>нього</a:t>
            </a:r>
            <a:r>
              <a:rPr lang="ru-RU" sz="2400" b="1" dirty="0">
                <a:latin typeface="Georgia" panose="02040502050405020303" pitchFamily="18" charset="0"/>
              </a:rPr>
              <a:t> книжки.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 err="1">
                <a:latin typeface="Georgia" panose="02040502050405020303" pitchFamily="18" charset="0"/>
              </a:rPr>
              <a:t>Він</a:t>
            </a:r>
            <a:r>
              <a:rPr lang="ru-RU" sz="2400" b="1" dirty="0"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latin typeface="Georgia" panose="02040502050405020303" pitchFamily="18" charset="0"/>
              </a:rPr>
              <a:t>знає</a:t>
            </a:r>
            <a:r>
              <a:rPr lang="ru-RU" sz="2400" b="1" dirty="0">
                <a:latin typeface="Georgia" panose="02040502050405020303" pitchFamily="18" charset="0"/>
              </a:rPr>
              <a:t> й </a:t>
            </a:r>
            <a:r>
              <a:rPr lang="ru-RU" sz="2400" b="1" dirty="0" err="1">
                <a:latin typeface="Georgia" panose="02040502050405020303" pitchFamily="18" charset="0"/>
              </a:rPr>
              <a:t>розкаже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про </a:t>
            </a:r>
            <a:r>
              <a:rPr lang="ru-RU" sz="2400" b="1" dirty="0" err="1">
                <a:latin typeface="Georgia" panose="02040502050405020303" pitchFamily="18" charset="0"/>
              </a:rPr>
              <a:t>всі</a:t>
            </a:r>
            <a:r>
              <a:rPr lang="ru-RU" sz="2400" b="1" dirty="0">
                <a:latin typeface="Georgia" panose="02040502050405020303" pitchFamily="18" charset="0"/>
              </a:rPr>
              <a:t> словники.</a:t>
            </a:r>
            <a:br>
              <a:rPr lang="ru-RU" sz="2400" b="1" dirty="0">
                <a:latin typeface="Georgia" panose="02040502050405020303" pitchFamily="18" charset="0"/>
              </a:rPr>
            </a:b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Ну </a:t>
            </a:r>
            <a:r>
              <a:rPr lang="ru-RU" sz="2400" b="1" dirty="0" err="1">
                <a:latin typeface="Georgia" panose="02040502050405020303" pitchFamily="18" charset="0"/>
              </a:rPr>
              <a:t>що</a:t>
            </a:r>
            <a:r>
              <a:rPr lang="ru-RU" sz="2400" b="1" dirty="0">
                <a:latin typeface="Georgia" panose="02040502050405020303" pitchFamily="18" charset="0"/>
              </a:rPr>
              <a:t> ж, як </a:t>
            </a:r>
            <a:r>
              <a:rPr lang="ru-RU" sz="2400" b="1" dirty="0" err="1">
                <a:latin typeface="Georgia" panose="02040502050405020303" pitchFamily="18" charset="0"/>
              </a:rPr>
              <a:t>розради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 err="1">
                <a:latin typeface="Georgia" panose="02040502050405020303" pitchFamily="18" charset="0"/>
              </a:rPr>
              <a:t>немає</a:t>
            </a:r>
            <a:r>
              <a:rPr lang="ru-RU" sz="2400" b="1" dirty="0"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latin typeface="Georgia" panose="02040502050405020303" pitchFamily="18" charset="0"/>
              </a:rPr>
              <a:t>ніде</a:t>
            </a:r>
            <a:r>
              <a:rPr lang="ru-RU" sz="2400" b="1" dirty="0">
                <a:latin typeface="Georgia" panose="02040502050405020303" pitchFamily="18" charset="0"/>
              </a:rPr>
              <a:t>,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в квартиру </a:t>
            </a:r>
            <a:r>
              <a:rPr lang="ru-RU" sz="2400" b="1" dirty="0" err="1">
                <a:latin typeface="Georgia" panose="02040502050405020303" pitchFamily="18" charset="0"/>
              </a:rPr>
              <a:t>поета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Тарасик </a:t>
            </a:r>
            <a:r>
              <a:rPr lang="ru-RU" sz="2400" b="1" dirty="0" err="1">
                <a:latin typeface="Georgia" panose="02040502050405020303" pitchFamily="18" charset="0"/>
              </a:rPr>
              <a:t>іде</a:t>
            </a:r>
            <a:r>
              <a:rPr lang="ru-RU" sz="2400" b="1" dirty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8801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5280" y="182880"/>
            <a:ext cx="11602720" cy="6400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127760" y="0"/>
            <a:ext cx="10576560" cy="19202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/>
              <a:t>Емоційне налаштування</a:t>
            </a:r>
            <a:endParaRPr lang="ru-RU" sz="5400" dirty="0"/>
          </a:p>
        </p:txBody>
      </p:sp>
      <p:sp>
        <p:nvSpPr>
          <p:cNvPr id="8" name="AutoShape 2" descr="Картинки по запросу учні на уроці"/>
          <p:cNvSpPr>
            <a:spLocks noChangeAspect="1" noChangeArrowheads="1"/>
          </p:cNvSpPr>
          <p:nvPr/>
        </p:nvSpPr>
        <p:spPr bwMode="auto">
          <a:xfrm>
            <a:off x="1577975" y="35914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Картинки по запросу учні на уроці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solidFill>
            <a:srgbClr val="BDF62E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Картинки по запросу учні на уроц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55" y="1870313"/>
            <a:ext cx="428625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6416040" y="2204720"/>
            <a:ext cx="4937760" cy="4123293"/>
          </a:xfrm>
          <a:prstGeom prst="actionButtonBlank">
            <a:avLst/>
          </a:prstGeom>
          <a:solidFill>
            <a:srgbClr val="318A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Давайте привітаємось, давайте посміхнемося.</a:t>
            </a:r>
            <a:endParaRPr lang="ru-RU" sz="2800" dirty="0"/>
          </a:p>
          <a:p>
            <a:pPr algn="ctr"/>
            <a:r>
              <a:rPr lang="uk-UA" sz="2800" dirty="0"/>
              <a:t>Давайте в очі глянемо і нам тепліше стане.</a:t>
            </a:r>
            <a:endParaRPr lang="ru-RU" sz="2800" dirty="0"/>
          </a:p>
          <a:p>
            <a:pPr algn="ctr"/>
            <a:r>
              <a:rPr lang="uk-UA" sz="2800" dirty="0"/>
              <a:t>Раз </a:t>
            </a:r>
            <a:r>
              <a:rPr lang="uk-UA" sz="2800" dirty="0" err="1"/>
              <a:t>рука,два</a:t>
            </a:r>
            <a:r>
              <a:rPr lang="uk-UA" sz="2800" dirty="0"/>
              <a:t> рука. Раз </a:t>
            </a:r>
            <a:r>
              <a:rPr lang="uk-UA" sz="2800" dirty="0" err="1"/>
              <a:t>плече,два</a:t>
            </a:r>
            <a:r>
              <a:rPr lang="uk-UA" sz="2800" dirty="0"/>
              <a:t> плече.</a:t>
            </a:r>
            <a:endParaRPr lang="ru-RU" sz="2800" dirty="0"/>
          </a:p>
          <a:p>
            <a:pPr algn="ctr"/>
            <a:r>
              <a:rPr lang="uk-UA" sz="2800" dirty="0"/>
              <a:t>Голова </a:t>
            </a:r>
            <a:r>
              <a:rPr lang="uk-UA" sz="2800" dirty="0" err="1"/>
              <a:t>вліво,вправо</a:t>
            </a:r>
            <a:r>
              <a:rPr lang="uk-UA" sz="2800" dirty="0"/>
              <a:t> подивилась.</a:t>
            </a:r>
            <a:endParaRPr lang="ru-RU" sz="2800" dirty="0"/>
          </a:p>
          <a:p>
            <a:pPr algn="ctr"/>
            <a:r>
              <a:rPr lang="uk-UA" sz="2800" dirty="0"/>
              <a:t>Привітались і здружились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5471375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6" y="322819"/>
            <a:ext cx="11754107" cy="621236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146753-D0FB-46EA-8085-8FDA4060077B}"/>
              </a:ext>
            </a:extLst>
          </p:cNvPr>
          <p:cNvSpPr/>
          <p:nvPr/>
        </p:nvSpPr>
        <p:spPr>
          <a:xfrm>
            <a:off x="887895" y="1165546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Ось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дзвонить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, заходить:</a:t>
            </a: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— Будь ласка, —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гука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, —</a:t>
            </a:r>
            <a:br>
              <a:rPr lang="ru-RU" sz="2400" b="1" dirty="0"/>
            </a:b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клумачного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дайте</a:t>
            </a:r>
            <a:br>
              <a:rPr lang="ru-RU" sz="2400" b="1" dirty="0"/>
            </a:b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мені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словника!</a:t>
            </a:r>
            <a:br>
              <a:rPr lang="ru-RU" sz="2400" b="1" dirty="0"/>
            </a:b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Поет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усміхнувся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:</a:t>
            </a: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—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Ти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просиш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дарма:</a:t>
            </a:r>
            <a:br>
              <a:rPr lang="ru-RU" sz="2400" b="1" dirty="0"/>
            </a:b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клумачного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, —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каже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,</a:t>
            </a: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в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природі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нема.</a:t>
            </a:r>
            <a:br>
              <a:rPr lang="ru-RU" sz="2400" b="1" dirty="0"/>
            </a:br>
            <a:br>
              <a:rPr lang="ru-RU" sz="2400" b="1" dirty="0"/>
            </a:b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Клумачний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... То,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мабуть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,</a:t>
            </a:r>
            <a:br>
              <a:rPr lang="ru-RU" sz="2400" b="1" dirty="0"/>
            </a:b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почулось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...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Пробач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,</a:t>
            </a:r>
            <a:br>
              <a:rPr lang="ru-RU" sz="2400" b="1" dirty="0"/>
            </a:b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бо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той,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хто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тлумачить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,</a:t>
            </a: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той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зветься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—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тлумач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endParaRPr lang="ru-RU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A28F4D-6BD4-4364-A5BA-218CAFEB5FC7}"/>
              </a:ext>
            </a:extLst>
          </p:cNvPr>
          <p:cNvSpPr txBox="1"/>
          <p:nvPr/>
        </p:nvSpPr>
        <p:spPr>
          <a:xfrm>
            <a:off x="5936222" y="1058890"/>
            <a:ext cx="430438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latin typeface="Georgia" panose="02040502050405020303" pitchFamily="18" charset="0"/>
              </a:rPr>
              <a:t>Буває</a:t>
            </a:r>
            <a:r>
              <a:rPr lang="ru-RU" sz="2400" b="1" dirty="0">
                <a:latin typeface="Georgia" panose="02040502050405020303" pitchFamily="18" charset="0"/>
              </a:rPr>
              <a:t>, </a:t>
            </a:r>
            <a:r>
              <a:rPr lang="ru-RU" sz="2400" b="1" dirty="0" err="1">
                <a:latin typeface="Georgia" panose="02040502050405020303" pitchFamily="18" charset="0"/>
              </a:rPr>
              <a:t>що</a:t>
            </a:r>
            <a:r>
              <a:rPr lang="ru-RU" sz="2400" b="1" dirty="0">
                <a:latin typeface="Georgia" panose="02040502050405020303" pitchFamily="18" charset="0"/>
              </a:rPr>
              <a:t> слово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 err="1">
                <a:latin typeface="Georgia" panose="02040502050405020303" pitchFamily="18" charset="0"/>
              </a:rPr>
              <a:t>відоме</a:t>
            </a:r>
            <a:r>
              <a:rPr lang="ru-RU" sz="2400" b="1" dirty="0">
                <a:latin typeface="Georgia" panose="02040502050405020303" pitchFamily="18" charset="0"/>
              </a:rPr>
              <a:t> давно,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а </a:t>
            </a:r>
            <a:r>
              <a:rPr lang="ru-RU" sz="2400" b="1" dirty="0" err="1">
                <a:latin typeface="Georgia" panose="02040502050405020303" pitchFamily="18" charset="0"/>
              </a:rPr>
              <a:t>знає</a:t>
            </a:r>
            <a:r>
              <a:rPr lang="ru-RU" sz="2400" b="1" dirty="0">
                <a:latin typeface="Georgia" panose="02040502050405020303" pitchFamily="18" charset="0"/>
              </a:rPr>
              <a:t> не </a:t>
            </a:r>
            <a:r>
              <a:rPr lang="ru-RU" sz="2400" b="1" dirty="0" err="1">
                <a:latin typeface="Georgia" panose="02040502050405020303" pitchFamily="18" charset="0"/>
              </a:rPr>
              <a:t>кожен</a:t>
            </a:r>
            <a:r>
              <a:rPr lang="ru-RU" sz="2400" b="1" dirty="0">
                <a:latin typeface="Georgia" panose="02040502050405020303" pitchFamily="18" charset="0"/>
              </a:rPr>
              <a:t>,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 err="1">
                <a:latin typeface="Georgia" panose="02040502050405020303" pitchFamily="18" charset="0"/>
              </a:rPr>
              <a:t>що</a:t>
            </a:r>
            <a:r>
              <a:rPr lang="ru-RU" sz="2400" b="1" dirty="0">
                <a:latin typeface="Georgia" panose="02040502050405020303" pitchFamily="18" charset="0"/>
              </a:rPr>
              <a:t> значить </a:t>
            </a:r>
            <a:r>
              <a:rPr lang="ru-RU" sz="2400" b="1" dirty="0" err="1">
                <a:latin typeface="Georgia" panose="02040502050405020303" pitchFamily="18" charset="0"/>
              </a:rPr>
              <a:t>воно</a:t>
            </a:r>
            <a:r>
              <a:rPr lang="ru-RU" sz="2400" b="1" dirty="0">
                <a:latin typeface="Georgia" panose="02040502050405020303" pitchFamily="18" charset="0"/>
              </a:rPr>
              <a:t>.</a:t>
            </a:r>
            <a:br>
              <a:rPr lang="ru-RU" sz="2400" b="1" dirty="0">
                <a:latin typeface="Georgia" panose="02040502050405020303" pitchFamily="18" charset="0"/>
              </a:rPr>
            </a:b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І тут у </a:t>
            </a:r>
            <a:r>
              <a:rPr lang="ru-RU" sz="2400" b="1" dirty="0" err="1">
                <a:latin typeface="Georgia" panose="02040502050405020303" pitchFamily="18" charset="0"/>
              </a:rPr>
              <a:t>пригоді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 err="1">
                <a:latin typeface="Georgia" panose="02040502050405020303" pitchFamily="18" charset="0"/>
              </a:rPr>
              <a:t>стає</a:t>
            </a:r>
            <a:r>
              <a:rPr lang="ru-RU" sz="2400" b="1" dirty="0"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latin typeface="Georgia" panose="02040502050405020303" pitchFamily="18" charset="0"/>
              </a:rPr>
              <a:t>визначник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 err="1">
                <a:latin typeface="Georgia" panose="02040502050405020303" pitchFamily="18" charset="0"/>
              </a:rPr>
              <a:t>скарбів</a:t>
            </a:r>
            <a:r>
              <a:rPr lang="ru-RU" sz="2400" b="1" dirty="0">
                <a:latin typeface="Georgia" panose="02040502050405020303" pitchFamily="18" charset="0"/>
              </a:rPr>
              <a:t> наших </a:t>
            </a:r>
            <a:r>
              <a:rPr lang="ru-RU" sz="2400" b="1" dirty="0" err="1">
                <a:latin typeface="Georgia" panose="02040502050405020303" pitchFamily="18" charset="0"/>
              </a:rPr>
              <a:t>мовних</a:t>
            </a:r>
            <a:r>
              <a:rPr lang="ru-RU" sz="2400" b="1" dirty="0">
                <a:latin typeface="Georgia" panose="02040502050405020303" pitchFamily="18" charset="0"/>
              </a:rPr>
              <a:t> —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 err="1">
                <a:latin typeface="Georgia" panose="02040502050405020303" pitchFamily="18" charset="0"/>
              </a:rPr>
              <a:t>тлумачний</a:t>
            </a:r>
            <a:r>
              <a:rPr lang="ru-RU" sz="2400" b="1" dirty="0">
                <a:latin typeface="Georgia" panose="02040502050405020303" pitchFamily="18" charset="0"/>
              </a:rPr>
              <a:t> словник.</a:t>
            </a:r>
            <a:br>
              <a:rPr lang="ru-RU" sz="2400" b="1" dirty="0">
                <a:latin typeface="Georgia" panose="02040502050405020303" pitchFamily="18" charset="0"/>
              </a:rPr>
            </a:b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Тарасику, </a:t>
            </a:r>
            <a:r>
              <a:rPr lang="ru-RU" sz="2400" b="1" dirty="0" err="1">
                <a:latin typeface="Georgia" panose="02040502050405020303" pitchFamily="18" charset="0"/>
              </a:rPr>
              <a:t>світла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твоя голова,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Ану, </a:t>
            </a:r>
            <a:r>
              <a:rPr lang="ru-RU" sz="2400" b="1" dirty="0" err="1">
                <a:latin typeface="Georgia" panose="02040502050405020303" pitchFamily="18" charset="0"/>
              </a:rPr>
              <a:t>зустрічав</a:t>
            </a:r>
            <a:r>
              <a:rPr lang="ru-RU" sz="2400" b="1" dirty="0"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latin typeface="Georgia" panose="02040502050405020303" pitchFamily="18" charset="0"/>
              </a:rPr>
              <a:t>ти</a:t>
            </a:r>
            <a:r>
              <a:rPr lang="ru-RU" sz="2400" b="1" dirty="0">
                <a:latin typeface="Georgia" panose="02040502050405020303" pitchFamily="18" charset="0"/>
              </a:rPr>
              <a:t>,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 err="1">
                <a:latin typeface="Georgia" panose="02040502050405020303" pitchFamily="18" charset="0"/>
              </a:rPr>
              <a:t>наприклад</a:t>
            </a:r>
            <a:r>
              <a:rPr lang="ru-RU" sz="2400" b="1" dirty="0">
                <a:latin typeface="Georgia" panose="02040502050405020303" pitchFamily="18" charset="0"/>
              </a:rPr>
              <a:t>, слова:</a:t>
            </a:r>
          </a:p>
        </p:txBody>
      </p:sp>
    </p:spTree>
    <p:extLst>
      <p:ext uri="{BB962C8B-B14F-4D97-AF65-F5344CB8AC3E}">
        <p14:creationId xmlns:p14="http://schemas.microsoft.com/office/powerpoint/2010/main" val="2345645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6" y="322819"/>
            <a:ext cx="11754107" cy="621236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126B749-CA6C-4F8C-B076-0A47CDA3D655}"/>
              </a:ext>
            </a:extLst>
          </p:cNvPr>
          <p:cNvSpPr/>
          <p:nvPr/>
        </p:nvSpPr>
        <p:spPr>
          <a:xfrm>
            <a:off x="954156" y="1178798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красуля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—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красуня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,</a:t>
            </a:r>
            <a:br>
              <a:rPr lang="ru-RU" sz="2400" b="1" dirty="0"/>
            </a:b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красоля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—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цвіток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І тут же: краснуха —</a:t>
            </a: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хвороба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діток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br>
              <a:rPr lang="ru-RU" sz="2400" b="1" dirty="0"/>
            </a:br>
            <a:br>
              <a:rPr lang="ru-RU" sz="2400" b="1" dirty="0"/>
            </a:b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Оце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ж і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тлумачний</a:t>
            </a: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словник!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Зрозумів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?</a:t>
            </a: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А є словники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ще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—</a:t>
            </a:r>
            <a:br>
              <a:rPr lang="ru-RU" sz="2400" b="1" dirty="0"/>
            </a:b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походження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слів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br>
              <a:rPr lang="ru-RU" sz="2400" b="1" dirty="0"/>
            </a:br>
            <a:br>
              <a:rPr lang="ru-RU" sz="2400" b="1" dirty="0"/>
            </a:b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Любити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життя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—</a:t>
            </a:r>
            <a:br>
              <a:rPr lang="ru-RU" sz="2400" b="1" dirty="0"/>
            </a:b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звідси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йде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життєлюб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А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шлюб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—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від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слюбитися</a:t>
            </a:r>
            <a:br>
              <a:rPr lang="ru-RU" sz="2400" b="1" dirty="0"/>
            </a:b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слюб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—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отже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й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шлюб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!</a:t>
            </a:r>
            <a:endParaRPr lang="ru-RU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1E04EA-9BFC-42D5-A3A4-42D3B939100A}"/>
              </a:ext>
            </a:extLst>
          </p:cNvPr>
          <p:cNvSpPr txBox="1"/>
          <p:nvPr/>
        </p:nvSpPr>
        <p:spPr>
          <a:xfrm>
            <a:off x="5883965" y="1178797"/>
            <a:ext cx="409599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latin typeface="Georgia" panose="02040502050405020303" pitchFamily="18" charset="0"/>
              </a:rPr>
              <a:t>Вивчатимеш</a:t>
            </a:r>
            <a:r>
              <a:rPr lang="ru-RU" sz="2400" b="1" dirty="0"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latin typeface="Georgia" panose="02040502050405020303" pitchFamily="18" charset="0"/>
              </a:rPr>
              <a:t>мову</a:t>
            </a:r>
            <a:r>
              <a:rPr lang="ru-RU" sz="2400" b="1" dirty="0">
                <a:latin typeface="Georgia" panose="02040502050405020303" pitchFamily="18" charset="0"/>
              </a:rPr>
              <a:t>: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слова — в </a:t>
            </a:r>
            <a:r>
              <a:rPr lang="ru-RU" sz="2400" b="1" dirty="0" err="1">
                <a:latin typeface="Georgia" panose="02040502050405020303" pitchFamily="18" charset="0"/>
              </a:rPr>
              <a:t>голові</a:t>
            </a:r>
            <a:r>
              <a:rPr lang="ru-RU" sz="2400" b="1" dirty="0">
                <a:latin typeface="Georgia" panose="02040502050405020303" pitchFamily="18" charset="0"/>
              </a:rPr>
              <a:t>,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 err="1">
                <a:latin typeface="Georgia" panose="02040502050405020303" pitchFamily="18" charset="0"/>
              </a:rPr>
              <a:t>любов</a:t>
            </a:r>
            <a:r>
              <a:rPr lang="ru-RU" sz="2400" b="1" dirty="0">
                <a:latin typeface="Georgia" panose="02040502050405020303" pitchFamily="18" charset="0"/>
              </a:rPr>
              <a:t> до них — в </a:t>
            </a:r>
            <a:r>
              <a:rPr lang="ru-RU" sz="2400" b="1" dirty="0" err="1">
                <a:latin typeface="Georgia" panose="02040502050405020303" pitchFamily="18" charset="0"/>
              </a:rPr>
              <a:t>серці</a:t>
            </a:r>
            <a:r>
              <a:rPr lang="ru-RU" sz="2400" b="1" dirty="0">
                <a:latin typeface="Georgia" panose="02040502050405020303" pitchFamily="18" charset="0"/>
              </a:rPr>
              <a:t>,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в самому </a:t>
            </a:r>
            <a:r>
              <a:rPr lang="ru-RU" sz="2400" b="1" dirty="0" err="1">
                <a:latin typeface="Georgia" panose="02040502050405020303" pitchFamily="18" charset="0"/>
              </a:rPr>
              <a:t>єстві</a:t>
            </a:r>
            <a:r>
              <a:rPr lang="ru-RU" sz="2400" b="1" dirty="0">
                <a:latin typeface="Georgia" panose="02040502050405020303" pitchFamily="18" charset="0"/>
              </a:rPr>
              <a:t>.</a:t>
            </a:r>
            <a:br>
              <a:rPr lang="ru-RU" sz="2400" b="1" dirty="0">
                <a:latin typeface="Georgia" panose="02040502050405020303" pitchFamily="18" charset="0"/>
              </a:rPr>
            </a:b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— Слова в </a:t>
            </a:r>
            <a:r>
              <a:rPr lang="ru-RU" sz="2400" b="1" dirty="0" err="1">
                <a:latin typeface="Georgia" panose="02040502050405020303" pitchFamily="18" charset="0"/>
              </a:rPr>
              <a:t>голові</a:t>
            </a:r>
            <a:r>
              <a:rPr lang="ru-RU" sz="2400" b="1" dirty="0">
                <a:latin typeface="Georgia" panose="02040502050405020303" pitchFamily="18" charset="0"/>
              </a:rPr>
              <a:t>? —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 err="1">
                <a:latin typeface="Georgia" panose="02040502050405020303" pitchFamily="18" charset="0"/>
              </a:rPr>
              <a:t>розсміявся</a:t>
            </a:r>
            <a:r>
              <a:rPr lang="ru-RU" sz="2400" b="1" dirty="0"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latin typeface="Georgia" panose="02040502050405020303" pitchFamily="18" charset="0"/>
              </a:rPr>
              <a:t>хлопчак</a:t>
            </a:r>
            <a:r>
              <a:rPr lang="ru-RU" sz="2400" b="1" dirty="0">
                <a:latin typeface="Georgia" panose="02040502050405020303" pitchFamily="18" charset="0"/>
              </a:rPr>
              <a:t>. —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То, значить, для </a:t>
            </a:r>
            <a:r>
              <a:rPr lang="ru-RU" sz="2400" b="1" dirty="0" err="1">
                <a:latin typeface="Georgia" panose="02040502050405020303" pitchFamily="18" charset="0"/>
              </a:rPr>
              <a:t>слів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не </a:t>
            </a:r>
            <a:r>
              <a:rPr lang="ru-RU" sz="2400" b="1" dirty="0" err="1">
                <a:latin typeface="Georgia" panose="02040502050405020303" pitchFamily="18" charset="0"/>
              </a:rPr>
              <a:t>потрібний</a:t>
            </a:r>
            <a:r>
              <a:rPr lang="ru-RU" sz="2400" b="1" dirty="0"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latin typeface="Georgia" panose="02040502050405020303" pitchFamily="18" charset="0"/>
              </a:rPr>
              <a:t>клумак</a:t>
            </a:r>
            <a:r>
              <a:rPr lang="ru-RU" sz="2400" b="1" dirty="0">
                <a:latin typeface="Georgia" panose="02040502050405020303" pitchFamily="18" charset="0"/>
              </a:rPr>
              <a:t>!</a:t>
            </a:r>
            <a:br>
              <a:rPr lang="ru-RU" sz="2400" b="1" dirty="0">
                <a:latin typeface="Georgia" panose="02040502050405020303" pitchFamily="18" charset="0"/>
              </a:rPr>
            </a:b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 err="1">
                <a:latin typeface="Georgia" panose="02040502050405020303" pitchFamily="18" charset="0"/>
              </a:rPr>
              <a:t>Радіє</a:t>
            </a:r>
            <a:r>
              <a:rPr lang="ru-RU" sz="2400" b="1" dirty="0"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latin typeface="Georgia" panose="02040502050405020303" pitchFamily="18" charset="0"/>
              </a:rPr>
              <a:t>письменник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з </a:t>
            </a:r>
            <a:r>
              <a:rPr lang="ru-RU" sz="2400" b="1" dirty="0" err="1">
                <a:latin typeface="Georgia" panose="02040502050405020303" pitchFamily="18" charset="0"/>
              </a:rPr>
              <a:t>тямкого</a:t>
            </a:r>
            <a:r>
              <a:rPr lang="ru-RU" sz="2400" b="1" dirty="0">
                <a:latin typeface="Georgia" panose="02040502050405020303" pitchFamily="18" charset="0"/>
              </a:rPr>
              <a:t> дружка: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— Як </a:t>
            </a:r>
            <a:r>
              <a:rPr lang="ru-RU" sz="2400" b="1" dirty="0" err="1">
                <a:latin typeface="Georgia" panose="02040502050405020303" pitchFamily="18" charset="0"/>
              </a:rPr>
              <a:t>любиш</a:t>
            </a:r>
            <a:r>
              <a:rPr lang="ru-RU" sz="2400" b="1" dirty="0">
                <a:latin typeface="Georgia" panose="02040502050405020303" pitchFamily="18" charset="0"/>
              </a:rPr>
              <a:t>, наука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 err="1">
                <a:latin typeface="Georgia" panose="02040502050405020303" pitchFamily="18" charset="0"/>
              </a:rPr>
              <a:t>тобі</a:t>
            </a:r>
            <a:r>
              <a:rPr lang="ru-RU" sz="2400" b="1" dirty="0">
                <a:latin typeface="Georgia" panose="02040502050405020303" pitchFamily="18" charset="0"/>
              </a:rPr>
              <a:t> не </a:t>
            </a:r>
            <a:r>
              <a:rPr lang="ru-RU" sz="2400" b="1" dirty="0" err="1">
                <a:latin typeface="Georgia" panose="02040502050405020303" pitchFamily="18" charset="0"/>
              </a:rPr>
              <a:t>важка</a:t>
            </a:r>
            <a:r>
              <a:rPr lang="ru-RU" sz="2400" b="1" dirty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8505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6" y="308927"/>
            <a:ext cx="11754107" cy="621236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3FE2977-DE67-4228-A9FF-BD1239637DCF}"/>
              </a:ext>
            </a:extLst>
          </p:cNvPr>
          <p:cNvSpPr/>
          <p:nvPr/>
        </p:nvSpPr>
        <p:spPr>
          <a:xfrm>
            <a:off x="914400" y="1258310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Ціннюща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в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людини</a:t>
            </a: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до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знань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ненасить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І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їх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за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плечима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,</a:t>
            </a: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тих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знань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, не носить.</a:t>
            </a:r>
            <a:br>
              <a:rPr lang="ru-RU" sz="2400" b="1" dirty="0"/>
            </a:b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—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Спасибі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! — Тарасик</a:t>
            </a:r>
            <a:br>
              <a:rPr lang="ru-RU" sz="2400" b="1" dirty="0"/>
            </a:b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додому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побіг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І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ледве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зраділий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,</a:t>
            </a: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ступив за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поріг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:</a:t>
            </a:r>
            <a:br>
              <a:rPr lang="ru-RU" sz="2400" b="1" dirty="0"/>
            </a:b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—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Доклумав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! —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гукає</a:t>
            </a:r>
            <a:br>
              <a:rPr lang="ru-RU" sz="2400" b="1" dirty="0"/>
            </a:b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сестричці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своїй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А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потім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біжить</a:t>
            </a:r>
            <a:br>
              <a:rPr lang="ru-RU" sz="2400" b="1" dirty="0"/>
            </a:b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до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бабусі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Georgia" panose="02040502050405020303" pitchFamily="18" charset="0"/>
              </a:rPr>
              <a:t>мерщій</a:t>
            </a:r>
            <a:r>
              <a:rPr lang="ru-RU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  <a:endParaRPr lang="ru-RU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A712B4-E7F7-424F-999F-BEA6C218FCD5}"/>
              </a:ext>
            </a:extLst>
          </p:cNvPr>
          <p:cNvSpPr txBox="1"/>
          <p:nvPr/>
        </p:nvSpPr>
        <p:spPr>
          <a:xfrm>
            <a:off x="6095999" y="1258310"/>
            <a:ext cx="418576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Georgia" panose="02040502050405020303" pitchFamily="18" charset="0"/>
              </a:rPr>
              <a:t>Примчавши на кухню,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 err="1">
                <a:latin typeface="Georgia" panose="02040502050405020303" pitchFamily="18" charset="0"/>
              </a:rPr>
              <a:t>червоний</a:t>
            </a:r>
            <a:r>
              <a:rPr lang="ru-RU" sz="2400" b="1" dirty="0">
                <a:latin typeface="Georgia" panose="02040502050405020303" pitchFamily="18" charset="0"/>
              </a:rPr>
              <a:t>, як мак: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— Бабусю, — </a:t>
            </a:r>
            <a:r>
              <a:rPr lang="ru-RU" sz="2400" b="1" dirty="0" err="1">
                <a:latin typeface="Georgia" panose="02040502050405020303" pitchFamily="18" charset="0"/>
              </a:rPr>
              <a:t>кричить</a:t>
            </a:r>
            <a:r>
              <a:rPr lang="ru-RU" sz="2400" b="1" dirty="0">
                <a:latin typeface="Georgia" panose="02040502050405020303" pitchFamily="18" charset="0"/>
              </a:rPr>
              <a:t>, —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не </a:t>
            </a:r>
            <a:r>
              <a:rPr lang="ru-RU" sz="2400" b="1" dirty="0" err="1">
                <a:latin typeface="Georgia" panose="02040502050405020303" pitchFamily="18" charset="0"/>
              </a:rPr>
              <a:t>підходить</a:t>
            </a:r>
            <a:r>
              <a:rPr lang="ru-RU" sz="2400" b="1" dirty="0"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latin typeface="Georgia" panose="02040502050405020303" pitchFamily="18" charset="0"/>
              </a:rPr>
              <a:t>клумак</a:t>
            </a:r>
            <a:r>
              <a:rPr lang="ru-RU" sz="2400" b="1" dirty="0">
                <a:latin typeface="Georgia" panose="02040502050405020303" pitchFamily="18" charset="0"/>
              </a:rPr>
              <a:t>!</a:t>
            </a:r>
            <a:br>
              <a:rPr lang="ru-RU" sz="2400" b="1" dirty="0">
                <a:latin typeface="Georgia" panose="02040502050405020303" pitchFamily="18" charset="0"/>
              </a:rPr>
            </a:b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 err="1">
                <a:latin typeface="Georgia" panose="02040502050405020303" pitchFamily="18" charset="0"/>
              </a:rPr>
              <a:t>Ціннюща</a:t>
            </a:r>
            <a:r>
              <a:rPr lang="ru-RU" sz="2400" b="1" dirty="0">
                <a:latin typeface="Georgia" panose="02040502050405020303" pitchFamily="18" charset="0"/>
              </a:rPr>
              <a:t> в </a:t>
            </a:r>
            <a:r>
              <a:rPr lang="ru-RU" sz="2400" b="1" dirty="0" err="1">
                <a:latin typeface="Georgia" panose="02040502050405020303" pitchFamily="18" charset="0"/>
              </a:rPr>
              <a:t>людини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до </a:t>
            </a:r>
            <a:r>
              <a:rPr lang="ru-RU" sz="2400" b="1" dirty="0" err="1">
                <a:latin typeface="Georgia" panose="02040502050405020303" pitchFamily="18" charset="0"/>
              </a:rPr>
              <a:t>знань</a:t>
            </a:r>
            <a:r>
              <a:rPr lang="ru-RU" sz="2400" b="1" dirty="0"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latin typeface="Georgia" panose="02040502050405020303" pitchFamily="18" charset="0"/>
              </a:rPr>
              <a:t>ненасить</a:t>
            </a:r>
            <a:r>
              <a:rPr lang="ru-RU" sz="2400" b="1" dirty="0">
                <a:latin typeface="Georgia" panose="02040502050405020303" pitchFamily="18" charset="0"/>
              </a:rPr>
              <a:t>.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І </a:t>
            </a:r>
            <a:r>
              <a:rPr lang="ru-RU" sz="2400" b="1" dirty="0" err="1">
                <a:latin typeface="Georgia" panose="02040502050405020303" pitchFamily="18" charset="0"/>
              </a:rPr>
              <a:t>знань</a:t>
            </a:r>
            <a:r>
              <a:rPr lang="ru-RU" sz="2400" b="1" dirty="0">
                <a:latin typeface="Georgia" panose="02040502050405020303" pitchFamily="18" charset="0"/>
              </a:rPr>
              <a:t> за </a:t>
            </a:r>
            <a:r>
              <a:rPr lang="ru-RU" sz="2400" b="1" dirty="0" err="1">
                <a:latin typeface="Georgia" panose="02040502050405020303" pitchFamily="18" charset="0"/>
              </a:rPr>
              <a:t>плечима</a:t>
            </a:r>
            <a:r>
              <a:rPr lang="ru-RU" sz="2400" b="1" dirty="0">
                <a:latin typeface="Georgia" panose="02040502050405020303" pitchFamily="18" charset="0"/>
              </a:rPr>
              <a:t>, —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 err="1">
                <a:latin typeface="Georgia" panose="02040502050405020303" pitchFamily="18" charset="0"/>
              </a:rPr>
              <a:t>гука</a:t>
            </a:r>
            <a:r>
              <a:rPr lang="ru-RU" sz="2400" b="1" dirty="0">
                <a:latin typeface="Georgia" panose="02040502050405020303" pitchFamily="18" charset="0"/>
              </a:rPr>
              <a:t>, — не носить!</a:t>
            </a:r>
          </a:p>
        </p:txBody>
      </p:sp>
    </p:spTree>
    <p:extLst>
      <p:ext uri="{BB962C8B-B14F-4D97-AF65-F5344CB8AC3E}">
        <p14:creationId xmlns:p14="http://schemas.microsoft.com/office/powerpoint/2010/main" val="459721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5EBC548-0007-4FD5-803F-59F60E40BB9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65100"/>
            <a:ext cx="12192000" cy="768350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                                                        Тлумачні  словники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00F28A-98A2-4167-B68A-2FAC80533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7" y="1135879"/>
            <a:ext cx="3283543" cy="50548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E5E6FA-F216-4FFC-8ABF-0655AA7FF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286" y="1327900"/>
            <a:ext cx="3511693" cy="486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54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«</a:t>
            </a:r>
            <a:endParaRPr lang="uk-UA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3520" y="304801"/>
            <a:ext cx="11744960" cy="6197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108000" rIns="540000" bIns="2376000" rtlCol="0" anchor="ctr"/>
          <a:lstStyle/>
          <a:p>
            <a:r>
              <a:rPr lang="ru-RU" sz="3600" dirty="0"/>
              <a:t> </a:t>
            </a:r>
            <a:endParaRPr lang="ru-RU" sz="4800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82270" y="36427"/>
            <a:ext cx="10576560" cy="141798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/>
              <a:t>Рефлексія </a:t>
            </a:r>
            <a:endParaRPr lang="ru-RU" sz="4000" dirty="0"/>
          </a:p>
        </p:txBody>
      </p:sp>
      <p:sp>
        <p:nvSpPr>
          <p:cNvPr id="7" name="AutoShape 10" descr="Картинки по запросу именинный торт"/>
          <p:cNvSpPr>
            <a:spLocks noChangeAspect="1" noChangeArrowheads="1"/>
          </p:cNvSpPr>
          <p:nvPr/>
        </p:nvSpPr>
        <p:spPr bwMode="auto">
          <a:xfrm>
            <a:off x="4961255" y="532161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Картинки по запросу именинный торт"/>
          <p:cNvSpPr>
            <a:spLocks noChangeAspect="1" noChangeArrowheads="1"/>
          </p:cNvSpPr>
          <p:nvPr/>
        </p:nvSpPr>
        <p:spPr bwMode="auto">
          <a:xfrm>
            <a:off x="307975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36320" y="18256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3520" y="1295967"/>
            <a:ext cx="11551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AutoShape 2" descr="Картинки по запросу фізкультхвил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Картинки по запросу рефлексія ну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55" y="1947655"/>
            <a:ext cx="5004000" cy="354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Картинки по запросу рефлексія ну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307" y="1641474"/>
            <a:ext cx="5868000" cy="415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82351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F5AEA36-253B-42A0-AC29-3F714DEE0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9" y="48235"/>
            <a:ext cx="9105362" cy="6761530"/>
          </a:xfrm>
        </p:spPr>
      </p:pic>
    </p:spTree>
    <p:extLst>
      <p:ext uri="{BB962C8B-B14F-4D97-AF65-F5344CB8AC3E}">
        <p14:creationId xmlns:p14="http://schemas.microsoft.com/office/powerpoint/2010/main" val="247400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«</a:t>
            </a:r>
            <a:endParaRPr lang="uk-UA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4000" y="652463"/>
            <a:ext cx="11744960" cy="6197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/>
              <a:t>Хтозна вже відколи</a:t>
            </a:r>
            <a:endParaRPr lang="ru-RU" sz="2800" b="1" dirty="0"/>
          </a:p>
          <a:p>
            <a:r>
              <a:rPr lang="uk-UA" sz="2800" b="1" dirty="0"/>
              <a:t>я люблю читати.</a:t>
            </a:r>
            <a:endParaRPr lang="ru-RU" sz="2800" b="1" dirty="0"/>
          </a:p>
          <a:p>
            <a:r>
              <a:rPr lang="uk-UA" sz="2800" b="1" dirty="0"/>
              <a:t>Якби не до школи –</a:t>
            </a:r>
            <a:endParaRPr lang="ru-RU" sz="2800" b="1" dirty="0"/>
          </a:p>
          <a:p>
            <a:r>
              <a:rPr lang="uk-UA" sz="2800" b="1" dirty="0"/>
              <a:t>не лягала б спати.</a:t>
            </a:r>
            <a:endParaRPr lang="ru-RU" sz="2800" b="1" dirty="0"/>
          </a:p>
          <a:p>
            <a:r>
              <a:rPr lang="uk-UA" sz="2800" b="1" dirty="0"/>
              <a:t> </a:t>
            </a:r>
            <a:endParaRPr lang="ru-RU" sz="2800" b="1" dirty="0"/>
          </a:p>
          <a:p>
            <a:r>
              <a:rPr lang="uk-UA" sz="2800" b="1" dirty="0"/>
              <a:t>Я люблю читати</a:t>
            </a:r>
            <a:endParaRPr lang="ru-RU" sz="2800" b="1" dirty="0"/>
          </a:p>
          <a:p>
            <a:r>
              <a:rPr lang="uk-UA" sz="2800" b="1" dirty="0"/>
              <a:t>часто до півночі,</a:t>
            </a:r>
            <a:endParaRPr lang="ru-RU" sz="2800" b="1" dirty="0"/>
          </a:p>
          <a:p>
            <a:r>
              <a:rPr lang="uk-UA" sz="2800" b="1" dirty="0"/>
              <a:t>поки пелехаті</a:t>
            </a:r>
            <a:endParaRPr lang="ru-RU" sz="2800" b="1" dirty="0"/>
          </a:p>
          <a:p>
            <a:r>
              <a:rPr lang="uk-UA" sz="2800" b="1" dirty="0"/>
              <a:t>ляжуть сни на очі.</a:t>
            </a:r>
            <a:endParaRPr lang="ru-RU" sz="2800" b="1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838200" y="7937"/>
            <a:ext cx="10576560" cy="14694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rgbClr val="FF0000"/>
                </a:solidFill>
              </a:rPr>
              <a:t>КНИГОЛЮБКА</a:t>
            </a:r>
            <a:endParaRPr lang="ru-RU" sz="4400" dirty="0">
              <a:solidFill>
                <a:srgbClr val="FF0000"/>
              </a:solidFill>
            </a:endParaRPr>
          </a:p>
          <a:p>
            <a:pPr algn="ctr"/>
            <a:r>
              <a:rPr lang="uk-UA" sz="4400" i="1" dirty="0">
                <a:solidFill>
                  <a:srgbClr val="FF0000"/>
                </a:solidFill>
              </a:rPr>
              <a:t>   Лучук Володимир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7" name="AutoShape 10" descr="Картинки по запросу именинный торт"/>
          <p:cNvSpPr>
            <a:spLocks noChangeAspect="1" noChangeArrowheads="1"/>
          </p:cNvSpPr>
          <p:nvPr/>
        </p:nvSpPr>
        <p:spPr bwMode="auto">
          <a:xfrm>
            <a:off x="4961255" y="532161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Картинки по запросу именинный тор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15994" y="2353976"/>
            <a:ext cx="4743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83A7DD-DC15-4B69-9C04-4331D47EF8D8}"/>
              </a:ext>
            </a:extLst>
          </p:cNvPr>
          <p:cNvSpPr txBox="1"/>
          <p:nvPr/>
        </p:nvSpPr>
        <p:spPr>
          <a:xfrm>
            <a:off x="6245508" y="1872535"/>
            <a:ext cx="358944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/>
              <a:t>Я засну, раденька, -</a:t>
            </a:r>
            <a:endParaRPr lang="ru-RU" sz="2800" b="1" dirty="0"/>
          </a:p>
          <a:p>
            <a:r>
              <a:rPr lang="uk-UA" sz="2800" b="1" dirty="0"/>
              <a:t>сплять разом зі мною</a:t>
            </a:r>
            <a:endParaRPr lang="ru-RU" sz="2800" b="1" dirty="0"/>
          </a:p>
          <a:p>
            <a:r>
              <a:rPr lang="uk-UA" sz="2800" b="1" dirty="0"/>
              <a:t>явори Шевченка</a:t>
            </a:r>
            <a:endParaRPr lang="ru-RU" sz="2800" b="1" dirty="0"/>
          </a:p>
          <a:p>
            <a:r>
              <a:rPr lang="uk-UA" sz="2800" b="1" dirty="0"/>
              <a:t>над Дніпром-рікою.</a:t>
            </a:r>
            <a:endParaRPr lang="ru-RU" sz="2800" b="1" dirty="0"/>
          </a:p>
          <a:p>
            <a:r>
              <a:rPr lang="uk-UA" sz="2800" b="1" dirty="0"/>
              <a:t> </a:t>
            </a:r>
            <a:endParaRPr lang="ru-RU" sz="2800" b="1" dirty="0"/>
          </a:p>
          <a:p>
            <a:r>
              <a:rPr lang="uk-UA" sz="2800" b="1" dirty="0"/>
              <a:t>В сні не знаю, де я, -</a:t>
            </a:r>
            <a:endParaRPr lang="ru-RU" sz="2800" b="1" dirty="0"/>
          </a:p>
          <a:p>
            <a:r>
              <a:rPr lang="uk-UA" sz="2800" b="1" dirty="0"/>
              <a:t>лину в піднебессі,</a:t>
            </a:r>
            <a:endParaRPr lang="ru-RU" sz="2800" b="1" dirty="0"/>
          </a:p>
          <a:p>
            <a:r>
              <a:rPr lang="uk-UA" sz="2800" b="1" dirty="0"/>
              <a:t>а в руках лілея</a:t>
            </a:r>
            <a:endParaRPr lang="ru-RU" sz="2800" b="1" dirty="0"/>
          </a:p>
          <a:p>
            <a:r>
              <a:rPr lang="uk-UA" sz="2800" b="1" dirty="0"/>
              <a:t>Українки Лесі...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246311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«</a:t>
            </a:r>
            <a:endParaRPr lang="uk-UA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3520" y="450839"/>
            <a:ext cx="11744960" cy="6197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/>
              <a:t>На столі розкрита</a:t>
            </a:r>
            <a:endParaRPr lang="ru-RU" sz="2800" b="1" dirty="0"/>
          </a:p>
          <a:p>
            <a:r>
              <a:rPr lang="uk-UA" sz="2800" b="1" dirty="0"/>
              <a:t>книжечка весела -</a:t>
            </a:r>
            <a:endParaRPr lang="ru-RU" sz="2800" b="1" dirty="0"/>
          </a:p>
          <a:p>
            <a:r>
              <a:rPr lang="uk-UA" sz="2800" b="1" dirty="0"/>
              <a:t>хитрий лис Микита</a:t>
            </a:r>
            <a:endParaRPr lang="ru-RU" sz="2800" b="1" dirty="0"/>
          </a:p>
          <a:p>
            <a:r>
              <a:rPr lang="uk-UA" sz="2800" b="1" dirty="0"/>
              <a:t>в мандри йде на села.</a:t>
            </a:r>
            <a:endParaRPr lang="ru-RU" sz="2800" b="1" dirty="0"/>
          </a:p>
          <a:p>
            <a:r>
              <a:rPr lang="uk-UA" sz="2800" b="1" dirty="0"/>
              <a:t> </a:t>
            </a:r>
            <a:endParaRPr lang="ru-RU" sz="2800" b="1" dirty="0"/>
          </a:p>
          <a:p>
            <a:r>
              <a:rPr lang="uk-UA" sz="2800" b="1" dirty="0"/>
              <a:t>Кіт-воркіт - на плоті</a:t>
            </a:r>
            <a:endParaRPr lang="ru-RU" sz="2800" b="1" dirty="0"/>
          </a:p>
          <a:p>
            <a:r>
              <a:rPr lang="uk-UA" sz="2800" b="1" dirty="0"/>
              <a:t>дядечка Малишка...</a:t>
            </a:r>
            <a:endParaRPr lang="ru-RU" sz="2800" b="1" dirty="0"/>
          </a:p>
          <a:p>
            <a:r>
              <a:rPr lang="uk-UA" sz="2800" b="1" dirty="0"/>
              <a:t>В навчанні й роботі</a:t>
            </a:r>
            <a:endParaRPr lang="ru-RU" sz="2800" b="1" dirty="0"/>
          </a:p>
          <a:p>
            <a:r>
              <a:rPr lang="uk-UA" sz="2800" b="1" dirty="0"/>
              <a:t>помагає книжка.</a:t>
            </a:r>
            <a:endParaRPr lang="ru-RU" sz="2800" b="1" dirty="0"/>
          </a:p>
        </p:txBody>
      </p:sp>
      <p:sp>
        <p:nvSpPr>
          <p:cNvPr id="7" name="AutoShape 10" descr="Картинки по запросу именинный торт"/>
          <p:cNvSpPr>
            <a:spLocks noChangeAspect="1" noChangeArrowheads="1"/>
          </p:cNvSpPr>
          <p:nvPr/>
        </p:nvSpPr>
        <p:spPr bwMode="auto">
          <a:xfrm>
            <a:off x="4961255" y="532161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Картинки по запросу именинный тор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15994" y="2353976"/>
            <a:ext cx="4743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F6CEB7-2745-405D-A09D-B3BDE95A5BCC}"/>
              </a:ext>
            </a:extLst>
          </p:cNvPr>
          <p:cNvSpPr txBox="1"/>
          <p:nvPr/>
        </p:nvSpPr>
        <p:spPr>
          <a:xfrm>
            <a:off x="6153649" y="623117"/>
            <a:ext cx="3564950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/>
              <a:t>В новорічні свята</a:t>
            </a:r>
            <a:endParaRPr lang="ru-RU" sz="2800" b="1" dirty="0"/>
          </a:p>
          <a:p>
            <a:r>
              <a:rPr lang="uk-UA" sz="2800" b="1" dirty="0"/>
              <a:t>я напам’ять вчила</a:t>
            </a:r>
            <a:endParaRPr lang="ru-RU" sz="2800" b="1" dirty="0"/>
          </a:p>
          <a:p>
            <a:r>
              <a:rPr lang="uk-UA" sz="2800" b="1" dirty="0"/>
              <a:t>вірші про санчата</a:t>
            </a:r>
            <a:endParaRPr lang="ru-RU" sz="2800" b="1" dirty="0"/>
          </a:p>
          <a:p>
            <a:r>
              <a:rPr lang="uk-UA" sz="2800" b="1" dirty="0"/>
              <a:t>дідуся Максима.</a:t>
            </a:r>
            <a:endParaRPr lang="ru-RU" sz="2800" b="1" dirty="0"/>
          </a:p>
          <a:p>
            <a:r>
              <a:rPr lang="uk-UA" sz="2800" b="1" dirty="0"/>
              <a:t> </a:t>
            </a:r>
            <a:endParaRPr lang="ru-RU" sz="2800" b="1" dirty="0"/>
          </a:p>
          <a:p>
            <a:r>
              <a:rPr lang="uk-UA" sz="2800" b="1" dirty="0"/>
              <a:t>Зайчика була б я</a:t>
            </a:r>
            <a:endParaRPr lang="ru-RU" sz="2800" b="1" dirty="0"/>
          </a:p>
          <a:p>
            <a:r>
              <a:rPr lang="uk-UA" sz="2800" b="1" dirty="0"/>
              <a:t>у ліску спіймала...</a:t>
            </a:r>
            <a:endParaRPr lang="ru-RU" sz="2800" b="1" dirty="0"/>
          </a:p>
          <a:p>
            <a:r>
              <a:rPr lang="uk-UA" sz="2800" b="1" dirty="0"/>
              <a:t>На човенці жабка</a:t>
            </a:r>
            <a:endParaRPr lang="ru-RU" sz="2800" b="1" dirty="0"/>
          </a:p>
          <a:p>
            <a:r>
              <a:rPr lang="uk-UA" sz="2800" b="1" dirty="0"/>
              <a:t>з вітром мандрувала.</a:t>
            </a:r>
            <a:endParaRPr lang="ru-RU" sz="2800" b="1" dirty="0"/>
          </a:p>
          <a:p>
            <a:r>
              <a:rPr lang="uk-UA" sz="2800" b="1" dirty="0"/>
              <a:t> </a:t>
            </a:r>
            <a:endParaRPr lang="ru-RU" sz="2800" b="1" dirty="0"/>
          </a:p>
          <a:p>
            <a:r>
              <a:rPr lang="uk-UA" sz="2800" b="1" dirty="0"/>
              <a:t>Хотіла б я уміти</a:t>
            </a:r>
            <a:endParaRPr lang="ru-RU" sz="2800" b="1" dirty="0"/>
          </a:p>
          <a:p>
            <a:r>
              <a:rPr lang="uk-UA" sz="2800" b="1" dirty="0"/>
              <a:t>швидко так читати,</a:t>
            </a:r>
            <a:endParaRPr lang="ru-RU" sz="2800" b="1" dirty="0"/>
          </a:p>
          <a:p>
            <a:r>
              <a:rPr lang="uk-UA" sz="2800" b="1" dirty="0"/>
              <a:t>щоб усі на світі</a:t>
            </a:r>
            <a:endParaRPr lang="ru-RU" sz="2800" b="1" dirty="0"/>
          </a:p>
          <a:p>
            <a:r>
              <a:rPr lang="uk-UA" sz="2800" b="1" dirty="0"/>
              <a:t>книги прочитати!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7735732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«</a:t>
            </a:r>
            <a:endParaRPr lang="uk-UA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6497" y="469050"/>
            <a:ext cx="11744960" cy="6197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/>
              <a:t>1. </a:t>
            </a:r>
            <a:r>
              <a:rPr lang="ru-RU" sz="3600" dirty="0" err="1"/>
              <a:t>Дівчинка</a:t>
            </a:r>
            <a:r>
              <a:rPr lang="ru-RU" sz="3600" dirty="0"/>
              <a:t> </a:t>
            </a:r>
            <a:r>
              <a:rPr lang="ru-RU" sz="3600" dirty="0" err="1"/>
              <a:t>дуже</a:t>
            </a:r>
            <a:r>
              <a:rPr lang="ru-RU" sz="3600" dirty="0"/>
              <a:t> любить:</a:t>
            </a:r>
          </a:p>
          <a:p>
            <a:endParaRPr lang="ru-RU" sz="3600" dirty="0"/>
          </a:p>
          <a:p>
            <a:r>
              <a:rPr lang="ru-RU" sz="3600" dirty="0"/>
              <a:t>а) </a:t>
            </a:r>
            <a:r>
              <a:rPr lang="ru-RU" sz="3600" dirty="0" err="1"/>
              <a:t>танцювати</a:t>
            </a:r>
            <a:r>
              <a:rPr lang="ru-RU" sz="3600" dirty="0"/>
              <a:t>;</a:t>
            </a:r>
          </a:p>
          <a:p>
            <a:r>
              <a:rPr lang="ru-RU" sz="3600" dirty="0"/>
              <a:t>б) </a:t>
            </a:r>
            <a:r>
              <a:rPr lang="ru-RU" sz="3600" dirty="0" err="1"/>
              <a:t>спати</a:t>
            </a:r>
            <a:r>
              <a:rPr lang="ru-RU" sz="3600" dirty="0"/>
              <a:t>;</a:t>
            </a:r>
          </a:p>
          <a:p>
            <a:r>
              <a:rPr lang="ru-RU" sz="3600" dirty="0"/>
              <a:t>в) </a:t>
            </a:r>
            <a:r>
              <a:rPr lang="ru-RU" sz="3600" dirty="0" err="1"/>
              <a:t>читати</a:t>
            </a:r>
            <a:r>
              <a:rPr lang="ru-RU" sz="3600" dirty="0"/>
              <a:t>.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838200" y="7937"/>
            <a:ext cx="10576560" cy="14694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/>
              <a:t>Питання </a:t>
            </a:r>
            <a:r>
              <a:rPr lang="uk-UA" sz="3600"/>
              <a:t>за змістом</a:t>
            </a:r>
            <a:endParaRPr lang="ru-RU" sz="3600" dirty="0"/>
          </a:p>
        </p:txBody>
      </p:sp>
      <p:sp>
        <p:nvSpPr>
          <p:cNvPr id="7" name="AutoShape 10" descr="Картинки по запросу именинный торт"/>
          <p:cNvSpPr>
            <a:spLocks noChangeAspect="1" noChangeArrowheads="1"/>
          </p:cNvSpPr>
          <p:nvPr/>
        </p:nvSpPr>
        <p:spPr bwMode="auto">
          <a:xfrm>
            <a:off x="4961255" y="532161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Картинки по запросу именинный тор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15994" y="2353976"/>
            <a:ext cx="4743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744151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«</a:t>
            </a:r>
            <a:endParaRPr lang="uk-UA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3520" y="482303"/>
            <a:ext cx="11744960" cy="6197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/>
              <a:t>2.Як часто вона </a:t>
            </a:r>
            <a:r>
              <a:rPr lang="ru-RU" sz="3600" dirty="0" err="1"/>
              <a:t>читає</a:t>
            </a:r>
            <a:r>
              <a:rPr lang="ru-RU" sz="3600" dirty="0"/>
              <a:t>: </a:t>
            </a:r>
          </a:p>
          <a:p>
            <a:r>
              <a:rPr lang="ru-RU" sz="3600" dirty="0"/>
              <a:t>а) </a:t>
            </a:r>
            <a:r>
              <a:rPr lang="ru-RU" sz="3600" dirty="0" err="1"/>
              <a:t>цілий</a:t>
            </a:r>
            <a:r>
              <a:rPr lang="ru-RU" sz="3600" dirty="0"/>
              <a:t> день;</a:t>
            </a:r>
          </a:p>
          <a:p>
            <a:r>
              <a:rPr lang="ru-RU" sz="3600" dirty="0"/>
              <a:t>б) </a:t>
            </a:r>
            <a:r>
              <a:rPr lang="ru-RU" sz="3600" dirty="0" err="1"/>
              <a:t>усю</a:t>
            </a:r>
            <a:r>
              <a:rPr lang="ru-RU" sz="3600" dirty="0"/>
              <a:t> </a:t>
            </a:r>
            <a:r>
              <a:rPr lang="ru-RU" sz="3600" dirty="0" err="1"/>
              <a:t>ніч</a:t>
            </a:r>
            <a:r>
              <a:rPr lang="ru-RU" sz="3600" dirty="0"/>
              <a:t>;</a:t>
            </a:r>
          </a:p>
          <a:p>
            <a:r>
              <a:rPr lang="ru-RU" sz="3600" dirty="0"/>
              <a:t>в) до </a:t>
            </a:r>
            <a:r>
              <a:rPr lang="ru-RU" sz="3600" dirty="0" err="1"/>
              <a:t>півночі</a:t>
            </a:r>
            <a:r>
              <a:rPr lang="ru-RU" sz="3600" dirty="0"/>
              <a:t>.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838200" y="7937"/>
            <a:ext cx="10576560" cy="14694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7" name="AutoShape 10" descr="Картинки по запросу именинный торт"/>
          <p:cNvSpPr>
            <a:spLocks noChangeAspect="1" noChangeArrowheads="1"/>
          </p:cNvSpPr>
          <p:nvPr/>
        </p:nvSpPr>
        <p:spPr bwMode="auto">
          <a:xfrm>
            <a:off x="4961255" y="532161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Картинки по запросу именинный тор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15994" y="2353976"/>
            <a:ext cx="4743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43871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«</a:t>
            </a:r>
            <a:endParaRPr lang="uk-UA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3520" y="482303"/>
            <a:ext cx="11744960" cy="6197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/>
              <a:t>3. </a:t>
            </a:r>
            <a:r>
              <a:rPr lang="ru-RU" sz="3600" dirty="0" err="1"/>
              <a:t>Дівчинці</a:t>
            </a:r>
            <a:r>
              <a:rPr lang="ru-RU" sz="3600" dirty="0"/>
              <a:t> сняться: </a:t>
            </a:r>
          </a:p>
          <a:p>
            <a:r>
              <a:rPr lang="ru-RU" sz="3600" dirty="0"/>
              <a:t>а) книжки; </a:t>
            </a:r>
          </a:p>
          <a:p>
            <a:r>
              <a:rPr lang="ru-RU" sz="3600" dirty="0"/>
              <a:t>б) батьки;</a:t>
            </a:r>
          </a:p>
          <a:p>
            <a:r>
              <a:rPr lang="ru-RU" sz="3600" dirty="0"/>
              <a:t>в) </a:t>
            </a:r>
            <a:r>
              <a:rPr lang="ru-RU" sz="3600" dirty="0" err="1"/>
              <a:t>герої</a:t>
            </a:r>
            <a:r>
              <a:rPr lang="ru-RU" sz="3600" dirty="0"/>
              <a:t> </a:t>
            </a:r>
            <a:r>
              <a:rPr lang="ru-RU" sz="3600" dirty="0" err="1"/>
              <a:t>казок</a:t>
            </a:r>
            <a:r>
              <a:rPr lang="ru-RU" sz="3600" dirty="0"/>
              <a:t>.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838200" y="7937"/>
            <a:ext cx="10576560" cy="14694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7" name="AutoShape 10" descr="Картинки по запросу именинный торт"/>
          <p:cNvSpPr>
            <a:spLocks noChangeAspect="1" noChangeArrowheads="1"/>
          </p:cNvSpPr>
          <p:nvPr/>
        </p:nvSpPr>
        <p:spPr bwMode="auto">
          <a:xfrm>
            <a:off x="4961255" y="532161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Картинки по запросу именинный тор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15994" y="2353976"/>
            <a:ext cx="4743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264974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«</a:t>
            </a:r>
            <a:endParaRPr lang="uk-UA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3520" y="482303"/>
            <a:ext cx="11744960" cy="6197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dirty="0"/>
              <a:t>4. Книжка </a:t>
            </a:r>
            <a:r>
              <a:rPr lang="ru-RU" sz="3600" dirty="0" err="1"/>
              <a:t>допомагає</a:t>
            </a:r>
            <a:r>
              <a:rPr lang="ru-RU" sz="3600" dirty="0"/>
              <a:t>:</a:t>
            </a:r>
          </a:p>
          <a:p>
            <a:endParaRPr lang="ru-RU" sz="3600" dirty="0"/>
          </a:p>
          <a:p>
            <a:r>
              <a:rPr lang="ru-RU" sz="3600" dirty="0"/>
              <a:t>а) </a:t>
            </a:r>
            <a:r>
              <a:rPr lang="ru-RU" sz="3600" dirty="0" err="1"/>
              <a:t>мріяти</a:t>
            </a:r>
            <a:r>
              <a:rPr lang="ru-RU" sz="3600" dirty="0"/>
              <a:t>;</a:t>
            </a:r>
          </a:p>
          <a:p>
            <a:r>
              <a:rPr lang="ru-RU" sz="3600" dirty="0"/>
              <a:t>б) в </a:t>
            </a:r>
            <a:r>
              <a:rPr lang="ru-RU" sz="3600" dirty="0" err="1"/>
              <a:t>навчанні</a:t>
            </a:r>
            <a:r>
              <a:rPr lang="ru-RU" sz="3600" dirty="0"/>
              <a:t> й </a:t>
            </a:r>
            <a:r>
              <a:rPr lang="ru-RU" sz="3600" dirty="0" err="1"/>
              <a:t>роботі</a:t>
            </a:r>
            <a:r>
              <a:rPr lang="ru-RU" sz="3600" dirty="0"/>
              <a:t>;</a:t>
            </a:r>
          </a:p>
          <a:p>
            <a:r>
              <a:rPr lang="ru-RU" sz="3600" dirty="0"/>
              <a:t>в) добре </a:t>
            </a:r>
            <a:r>
              <a:rPr lang="ru-RU" sz="3600" dirty="0" err="1"/>
              <a:t>вчитися</a:t>
            </a:r>
            <a:endParaRPr lang="ru-RU" sz="3600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838200" y="7937"/>
            <a:ext cx="10576560" cy="14694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/>
          </a:p>
        </p:txBody>
      </p:sp>
      <p:sp>
        <p:nvSpPr>
          <p:cNvPr id="7" name="AutoShape 10" descr="Картинки по запросу именинный торт"/>
          <p:cNvSpPr>
            <a:spLocks noChangeAspect="1" noChangeArrowheads="1"/>
          </p:cNvSpPr>
          <p:nvPr/>
        </p:nvSpPr>
        <p:spPr bwMode="auto">
          <a:xfrm>
            <a:off x="4961255" y="532161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Картинки по запросу именинный тор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15994" y="2353976"/>
            <a:ext cx="4743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0375080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Du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BAgAAFAACAAgAO5RXRyO0Tvv7AgAAsAgAABQAAAAAAAAAAQAAAAAAAAAAAHVuaXZlcnNhbC9wbGF5ZXIueG1sUEsFBgAAAAABAAEAQgAAAC0DAAAAAA=="/>
  <p:tag name="ISPRING_PRESENTATION_TITLE" val="ТАМАРА КОЛОМІЄЦЬ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</TotalTime>
  <Words>1179</Words>
  <Application>Microsoft Office PowerPoint</Application>
  <PresentationFormat>Широкоэкранный</PresentationFormat>
  <Paragraphs>165</Paragraphs>
  <Slides>24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Georgia</vt:lpstr>
      <vt:lpstr>Roboto Slab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ТАМАРА КОЛОМІЄЦЬ</dc:title>
  <dc:creator>Анастасия Гринишина</dc:creator>
  <cp:lastModifiedBy>User</cp:lastModifiedBy>
  <cp:revision>89</cp:revision>
  <dcterms:created xsi:type="dcterms:W3CDTF">2020-01-11T13:40:07Z</dcterms:created>
  <dcterms:modified xsi:type="dcterms:W3CDTF">2024-01-04T20:41:57Z</dcterms:modified>
</cp:coreProperties>
</file>