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82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29DCC-4FE3-4D3A-B401-35AA75A3FF34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93726C-36D4-43AD-A2A6-C9CD06DC052F}">
      <dgm:prSet phldrT="[Текст]"/>
      <dgm:spPr>
        <a:xfrm>
          <a:off x="2418552" y="1523202"/>
          <a:ext cx="906470" cy="90647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Професія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хто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gm:t>
    </dgm:pt>
    <dgm:pt modelId="{D414A259-F175-48CF-BB3D-0DFE95706024}" type="parTrans" cxnId="{D2DF533A-7FBB-4E30-ADC9-6428416537C2}">
      <dgm:prSet/>
      <dgm:spPr/>
      <dgm:t>
        <a:bodyPr/>
        <a:lstStyle/>
        <a:p>
          <a:endParaRPr lang="ru-RU"/>
        </a:p>
      </dgm:t>
    </dgm:pt>
    <dgm:pt modelId="{33AB42D2-6816-442F-85D5-C71D1BD3E136}" type="sibTrans" cxnId="{D2DF533A-7FBB-4E30-ADC9-6428416537C2}">
      <dgm:prSet/>
      <dgm:spPr/>
      <dgm:t>
        <a:bodyPr/>
        <a:lstStyle/>
        <a:p>
          <a:endParaRPr lang="ru-RU"/>
        </a:p>
      </dgm:t>
    </dgm:pt>
    <dgm:pt modelId="{17B96CEA-4E21-4AD4-BCFD-0DAAF29747FE}">
      <dgm:prSet phldrT="[Текст]"/>
      <dgm:spPr>
        <a:xfrm>
          <a:off x="2308784" y="5509"/>
          <a:ext cx="1126006" cy="1126006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Соціальна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вагомість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навіщо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він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робить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100CE8F0-4132-4484-ADCA-1930EDE8B221}" type="parTrans" cxnId="{A108AF0F-1FAB-49A5-8386-EB91D46AAEDE}">
      <dgm:prSet/>
      <dgm:spPr>
        <a:xfrm rot="16200000">
          <a:off x="2767990" y="1179134"/>
          <a:ext cx="207593" cy="30820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D4A4D7-D10C-4CFD-A117-A0DBE7AAE21F}" type="sibTrans" cxnId="{A108AF0F-1FAB-49A5-8386-EB91D46AAEDE}">
      <dgm:prSet/>
      <dgm:spPr/>
      <dgm:t>
        <a:bodyPr/>
        <a:lstStyle/>
        <a:p>
          <a:endParaRPr lang="ru-RU"/>
        </a:p>
      </dgm:t>
    </dgm:pt>
    <dgm:pt modelId="{EA45137F-AFE3-4AA9-B62F-85120CFE8C8F}">
      <dgm:prSet phldrT="[Текст]"/>
      <dgm:spPr>
        <a:xfrm>
          <a:off x="3528082" y="709471"/>
          <a:ext cx="1126006" cy="1126006"/>
        </a:xfrm>
        <a:gradFill rotWithShape="0">
          <a:gsLst>
            <a:gs pos="0">
              <a:srgbClr val="C0504D">
                <a:hueOff val="936304"/>
                <a:satOff val="-1168"/>
                <a:lumOff val="275"/>
                <a:alphaOff val="0"/>
                <a:shade val="51000"/>
                <a:satMod val="130000"/>
              </a:srgbClr>
            </a:gs>
            <a:gs pos="80000">
              <a:srgbClr val="C0504D">
                <a:hueOff val="936304"/>
                <a:satOff val="-1168"/>
                <a:lumOff val="275"/>
                <a:alphaOff val="0"/>
                <a:shade val="93000"/>
                <a:satMod val="130000"/>
              </a:srgbClr>
            </a:gs>
            <a:gs pos="100000">
              <a:srgbClr val="C0504D">
                <a:hueOff val="936304"/>
                <a:satOff val="-1168"/>
                <a:lumOff val="2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Місце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роботи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(де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працює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46F373EA-ADC4-41A2-ADC3-C9AAFC929547}" type="parTrans" cxnId="{BD290FAB-3335-42B5-B305-F81DC59E217F}">
      <dgm:prSet/>
      <dgm:spPr>
        <a:xfrm rot="19800000">
          <a:off x="3325020" y="1500735"/>
          <a:ext cx="207593" cy="308200"/>
        </a:xfrm>
        <a:gradFill rotWithShape="0">
          <a:gsLst>
            <a:gs pos="0">
              <a:srgbClr val="C0504D">
                <a:hueOff val="936304"/>
                <a:satOff val="-1168"/>
                <a:lumOff val="275"/>
                <a:alphaOff val="0"/>
                <a:shade val="51000"/>
                <a:satMod val="130000"/>
              </a:srgbClr>
            </a:gs>
            <a:gs pos="80000">
              <a:srgbClr val="C0504D">
                <a:hueOff val="936304"/>
                <a:satOff val="-1168"/>
                <a:lumOff val="275"/>
                <a:alphaOff val="0"/>
                <a:shade val="93000"/>
                <a:satMod val="130000"/>
              </a:srgbClr>
            </a:gs>
            <a:gs pos="100000">
              <a:srgbClr val="C0504D">
                <a:hueOff val="936304"/>
                <a:satOff val="-1168"/>
                <a:lumOff val="2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AED233-076C-4393-BB30-2513ADFCE465}" type="sibTrans" cxnId="{BD290FAB-3335-42B5-B305-F81DC59E217F}">
      <dgm:prSet/>
      <dgm:spPr/>
      <dgm:t>
        <a:bodyPr/>
        <a:lstStyle/>
        <a:p>
          <a:endParaRPr lang="ru-RU"/>
        </a:p>
      </dgm:t>
    </dgm:pt>
    <dgm:pt modelId="{CD6EFC66-FF5A-4CC3-96F0-AF7D48CAA2F5}">
      <dgm:prSet phldrT="[Текст]"/>
      <dgm:spPr>
        <a:xfrm>
          <a:off x="3528082" y="2117396"/>
          <a:ext cx="1126006" cy="1126006"/>
        </a:xfrm>
        <a:gradFill rotWithShape="0">
          <a:gsLst>
            <a:gs pos="0">
              <a:srgbClr val="C0504D">
                <a:hueOff val="1872608"/>
                <a:satOff val="-2336"/>
                <a:lumOff val="549"/>
                <a:alphaOff val="0"/>
                <a:shade val="51000"/>
                <a:satMod val="130000"/>
              </a:srgbClr>
            </a:gs>
            <a:gs pos="80000">
              <a:srgbClr val="C0504D">
                <a:hueOff val="1872608"/>
                <a:satOff val="-2336"/>
                <a:lumOff val="549"/>
                <a:alphaOff val="0"/>
                <a:shade val="93000"/>
                <a:satMod val="130000"/>
              </a:srgbClr>
            </a:gs>
            <a:gs pos="100000">
              <a:srgbClr val="C0504D">
                <a:hueOff val="1872608"/>
                <a:satOff val="-2336"/>
                <a:lumOff val="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Інструменти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що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допомагає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у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роботі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9AD73D70-2559-4C9A-92E3-F69DFD105280}" type="parTrans" cxnId="{FBB7EAC9-EF66-4BAC-B0AA-76951F6420A7}">
      <dgm:prSet/>
      <dgm:spPr>
        <a:xfrm rot="1800000">
          <a:off x="3325020" y="2143939"/>
          <a:ext cx="207593" cy="308200"/>
        </a:xfrm>
        <a:gradFill rotWithShape="0">
          <a:gsLst>
            <a:gs pos="0">
              <a:srgbClr val="C0504D">
                <a:hueOff val="1872608"/>
                <a:satOff val="-2336"/>
                <a:lumOff val="549"/>
                <a:alphaOff val="0"/>
                <a:shade val="51000"/>
                <a:satMod val="130000"/>
              </a:srgbClr>
            </a:gs>
            <a:gs pos="80000">
              <a:srgbClr val="C0504D">
                <a:hueOff val="1872608"/>
                <a:satOff val="-2336"/>
                <a:lumOff val="549"/>
                <a:alphaOff val="0"/>
                <a:shade val="93000"/>
                <a:satMod val="130000"/>
              </a:srgbClr>
            </a:gs>
            <a:gs pos="100000">
              <a:srgbClr val="C0504D">
                <a:hueOff val="1872608"/>
                <a:satOff val="-2336"/>
                <a:lumOff val="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B2B6C9-4CA6-488C-B071-D9DEAB772A47}" type="sibTrans" cxnId="{FBB7EAC9-EF66-4BAC-B0AA-76951F6420A7}">
      <dgm:prSet/>
      <dgm:spPr/>
      <dgm:t>
        <a:bodyPr/>
        <a:lstStyle/>
        <a:p>
          <a:endParaRPr lang="ru-RU"/>
        </a:p>
      </dgm:t>
    </dgm:pt>
    <dgm:pt modelId="{3A7E2724-9ED7-4899-A12B-047942F36A18}">
      <dgm:prSet phldrT="[Текст]"/>
      <dgm:spPr>
        <a:xfrm>
          <a:off x="1089485" y="2117396"/>
          <a:ext cx="1126006" cy="1126006"/>
        </a:xfrm>
        <a:gradFill rotWithShape="0">
          <a:gsLst>
            <a:gs pos="0">
              <a:srgbClr val="C0504D">
                <a:hueOff val="3745215"/>
                <a:satOff val="-4671"/>
                <a:lumOff val="1098"/>
                <a:alphaOff val="0"/>
                <a:shade val="51000"/>
                <a:satMod val="130000"/>
              </a:srgbClr>
            </a:gs>
            <a:gs pos="80000">
              <a:srgbClr val="C0504D">
                <a:hueOff val="3745215"/>
                <a:satOff val="-4671"/>
                <a:lumOff val="1098"/>
                <a:alphaOff val="0"/>
                <a:shade val="93000"/>
                <a:satMod val="130000"/>
              </a:srgbClr>
            </a:gs>
            <a:gs pos="100000">
              <a:srgbClr val="C0504D">
                <a:hueOff val="3745215"/>
                <a:satOff val="-4671"/>
                <a:lumOff val="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Руховий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стереотип (як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роблять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gm:t>
    </dgm:pt>
    <dgm:pt modelId="{238D85E1-8A5B-4086-B033-92883A2AE08E}" type="parTrans" cxnId="{B16463B7-E401-450D-8530-9BA6E36B03A2}">
      <dgm:prSet/>
      <dgm:spPr>
        <a:xfrm rot="9000000">
          <a:off x="2210960" y="2143939"/>
          <a:ext cx="207593" cy="308200"/>
        </a:xfrm>
        <a:gradFill rotWithShape="0">
          <a:gsLst>
            <a:gs pos="0">
              <a:srgbClr val="C0504D">
                <a:hueOff val="3745215"/>
                <a:satOff val="-4671"/>
                <a:lumOff val="1098"/>
                <a:alphaOff val="0"/>
                <a:shade val="51000"/>
                <a:satMod val="130000"/>
              </a:srgbClr>
            </a:gs>
            <a:gs pos="80000">
              <a:srgbClr val="C0504D">
                <a:hueOff val="3745215"/>
                <a:satOff val="-4671"/>
                <a:lumOff val="1098"/>
                <a:alphaOff val="0"/>
                <a:shade val="93000"/>
                <a:satMod val="130000"/>
              </a:srgbClr>
            </a:gs>
            <a:gs pos="100000">
              <a:srgbClr val="C0504D">
                <a:hueOff val="3745215"/>
                <a:satOff val="-4671"/>
                <a:lumOff val="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72D779-A760-437B-9DAA-5435972989BC}" type="sibTrans" cxnId="{B16463B7-E401-450D-8530-9BA6E36B03A2}">
      <dgm:prSet/>
      <dgm:spPr/>
      <dgm:t>
        <a:bodyPr/>
        <a:lstStyle/>
        <a:p>
          <a:endParaRPr lang="ru-RU"/>
        </a:p>
      </dgm:t>
    </dgm:pt>
    <dgm:pt modelId="{B722F35A-E84B-4430-A1FB-C8CE4040AE3F}">
      <dgm:prSet phldrT="[Текст]"/>
      <dgm:spPr>
        <a:xfrm>
          <a:off x="1089485" y="709471"/>
          <a:ext cx="1126006" cy="1126006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Лексичне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поле (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професійний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лексикон)</a:t>
          </a:r>
        </a:p>
      </dgm:t>
    </dgm:pt>
    <dgm:pt modelId="{1A72FD4A-7A72-40C8-8BD7-A8ECA95D6805}" type="parTrans" cxnId="{20194A64-CBB7-4BAA-88F8-7C702E41F2A7}">
      <dgm:prSet/>
      <dgm:spPr>
        <a:xfrm rot="12600000">
          <a:off x="2210960" y="1500735"/>
          <a:ext cx="207593" cy="308200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B1E7FF9-8825-49AE-876C-A5A0D3D966FF}" type="sibTrans" cxnId="{20194A64-CBB7-4BAA-88F8-7C702E41F2A7}">
      <dgm:prSet/>
      <dgm:spPr/>
      <dgm:t>
        <a:bodyPr/>
        <a:lstStyle/>
        <a:p>
          <a:endParaRPr lang="ru-RU"/>
        </a:p>
      </dgm:t>
    </dgm:pt>
    <dgm:pt modelId="{5CB72CFB-7E51-4EB2-9A05-7561FB34EF1A}">
      <dgm:prSet phldrT="[Текст]"/>
      <dgm:spPr>
        <a:xfrm>
          <a:off x="2308784" y="2821359"/>
          <a:ext cx="1126006" cy="1126006"/>
        </a:xfrm>
        <a:gradFill rotWithShape="0">
          <a:gsLst>
            <a:gs pos="0">
              <a:srgbClr val="C0504D">
                <a:hueOff val="2808911"/>
                <a:satOff val="-3503"/>
                <a:lumOff val="824"/>
                <a:alphaOff val="0"/>
                <a:shade val="51000"/>
                <a:satMod val="130000"/>
              </a:srgbClr>
            </a:gs>
            <a:gs pos="80000">
              <a:srgbClr val="C0504D">
                <a:hueOff val="2808911"/>
                <a:satOff val="-3503"/>
                <a:lumOff val="824"/>
                <a:alphaOff val="0"/>
                <a:shade val="93000"/>
                <a:satMod val="130000"/>
              </a:srgbClr>
            </a:gs>
            <a:gs pos="100000">
              <a:srgbClr val="C0504D">
                <a:hueOff val="2808911"/>
                <a:satOff val="-3503"/>
                <a:lumOff val="82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Спецодяг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(у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що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одягнений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gm:t>
    </dgm:pt>
    <dgm:pt modelId="{A8C89E46-15FD-470E-821E-BFC1961C8505}" type="parTrans" cxnId="{7FEA2A33-C6F0-4890-B6D2-22250970BEE9}">
      <dgm:prSet/>
      <dgm:spPr>
        <a:xfrm rot="5400000">
          <a:off x="2767990" y="2465540"/>
          <a:ext cx="207593" cy="308200"/>
        </a:xfrm>
        <a:gradFill rotWithShape="0">
          <a:gsLst>
            <a:gs pos="0">
              <a:srgbClr val="C0504D">
                <a:hueOff val="2808911"/>
                <a:satOff val="-3503"/>
                <a:lumOff val="824"/>
                <a:alphaOff val="0"/>
                <a:shade val="51000"/>
                <a:satMod val="130000"/>
              </a:srgbClr>
            </a:gs>
            <a:gs pos="80000">
              <a:srgbClr val="C0504D">
                <a:hueOff val="2808911"/>
                <a:satOff val="-3503"/>
                <a:lumOff val="824"/>
                <a:alphaOff val="0"/>
                <a:shade val="93000"/>
                <a:satMod val="130000"/>
              </a:srgbClr>
            </a:gs>
            <a:gs pos="100000">
              <a:srgbClr val="C0504D">
                <a:hueOff val="2808911"/>
                <a:satOff val="-3503"/>
                <a:lumOff val="82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32498F-1C2B-4FDF-A4DF-C3100D5EBDFA}" type="sibTrans" cxnId="{7FEA2A33-C6F0-4890-B6D2-22250970BEE9}">
      <dgm:prSet/>
      <dgm:spPr/>
      <dgm:t>
        <a:bodyPr/>
        <a:lstStyle/>
        <a:p>
          <a:endParaRPr lang="ru-RU"/>
        </a:p>
      </dgm:t>
    </dgm:pt>
    <dgm:pt modelId="{1D4699F0-9638-47C2-AEDD-87EAAC52184F}" type="pres">
      <dgm:prSet presAssocID="{95C29DCC-4FE3-4D3A-B401-35AA75A3FF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FC5A1-F615-471E-B92B-FE8E8804A6C5}" type="pres">
      <dgm:prSet presAssocID="{BF93726C-36D4-43AD-A2A6-C9CD06DC052F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16CFCAF-67FB-40C0-A44B-01C617DE73B0}" type="pres">
      <dgm:prSet presAssocID="{100CE8F0-4132-4484-ADCA-1930EDE8B221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DFBBE45-7388-4E60-9FEC-E5DEEC1FC6F6}" type="pres">
      <dgm:prSet presAssocID="{100CE8F0-4132-4484-ADCA-1930EDE8B22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03CC25B-1E1E-4AF0-B551-531F7A2D1FD9}" type="pres">
      <dgm:prSet presAssocID="{17B96CEA-4E21-4AD4-BCFD-0DAAF29747FE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129DB8B-0DD7-4057-A1BF-CA0F14C64B5E}" type="pres">
      <dgm:prSet presAssocID="{46F373EA-ADC4-41A2-ADC3-C9AAFC929547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9568357-C0E5-4FEF-A5A3-38E691DB13D9}" type="pres">
      <dgm:prSet presAssocID="{46F373EA-ADC4-41A2-ADC3-C9AAFC92954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7726B05-CA89-4880-9ACB-9F99C762F0CC}" type="pres">
      <dgm:prSet presAssocID="{EA45137F-AFE3-4AA9-B62F-85120CFE8C8F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2F16D00-0598-49C0-8EAE-B753A2361461}" type="pres">
      <dgm:prSet presAssocID="{9AD73D70-2559-4C9A-92E3-F69DFD105280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77652FFC-C724-4DE9-AFBE-21F838372ACB}" type="pres">
      <dgm:prSet presAssocID="{9AD73D70-2559-4C9A-92E3-F69DFD10528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72E72D3-2EC9-4410-A335-2C73FDB7DAD5}" type="pres">
      <dgm:prSet presAssocID="{CD6EFC66-FF5A-4CC3-96F0-AF7D48CAA2F5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21CC3A4-894B-44C1-AA3A-5230C5A39E67}" type="pres">
      <dgm:prSet presAssocID="{A8C89E46-15FD-470E-821E-BFC1961C8505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1729DE7-58FF-4A78-AE93-A703A9189590}" type="pres">
      <dgm:prSet presAssocID="{A8C89E46-15FD-470E-821E-BFC1961C850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A2B9FAC-D626-4872-9994-F43658E351A9}" type="pres">
      <dgm:prSet presAssocID="{5CB72CFB-7E51-4EB2-9A05-7561FB34EF1A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E56AB42-2B84-4806-9AED-D9E00D2EC68C}" type="pres">
      <dgm:prSet presAssocID="{238D85E1-8A5B-4086-B033-92883A2AE08E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D3D0C24-63F7-471A-AA86-3BC2C8060A07}" type="pres">
      <dgm:prSet presAssocID="{238D85E1-8A5B-4086-B033-92883A2AE08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576BA0E-B9DC-4B28-AA9C-B8E1E5E45D28}" type="pres">
      <dgm:prSet presAssocID="{3A7E2724-9ED7-4899-A12B-047942F36A18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384F889-0EB5-4596-9FE2-1D64618F91DC}" type="pres">
      <dgm:prSet presAssocID="{1A72FD4A-7A72-40C8-8BD7-A8ECA95D6805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75493E1-055B-4308-B642-EBC70B2D8A03}" type="pres">
      <dgm:prSet presAssocID="{1A72FD4A-7A72-40C8-8BD7-A8ECA95D680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C190950-1E9D-4D73-8861-6A8E8D688933}" type="pres">
      <dgm:prSet presAssocID="{B722F35A-E84B-4430-A1FB-C8CE4040AE3F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8B4D27C2-8F3E-40E2-A39E-07E287641A99}" type="presOf" srcId="{BF93726C-36D4-43AD-A2A6-C9CD06DC052F}" destId="{AC2FC5A1-F615-471E-B92B-FE8E8804A6C5}" srcOrd="0" destOrd="0" presId="urn:microsoft.com/office/officeart/2005/8/layout/radial5"/>
    <dgm:cxn modelId="{A108AF0F-1FAB-49A5-8386-EB91D46AAEDE}" srcId="{BF93726C-36D4-43AD-A2A6-C9CD06DC052F}" destId="{17B96CEA-4E21-4AD4-BCFD-0DAAF29747FE}" srcOrd="0" destOrd="0" parTransId="{100CE8F0-4132-4484-ADCA-1930EDE8B221}" sibTransId="{8CD4A4D7-D10C-4CFD-A117-A0DBE7AAE21F}"/>
    <dgm:cxn modelId="{B16463B7-E401-450D-8530-9BA6E36B03A2}" srcId="{BF93726C-36D4-43AD-A2A6-C9CD06DC052F}" destId="{3A7E2724-9ED7-4899-A12B-047942F36A18}" srcOrd="4" destOrd="0" parTransId="{238D85E1-8A5B-4086-B033-92883A2AE08E}" sibTransId="{B972D779-A760-437B-9DAA-5435972989BC}"/>
    <dgm:cxn modelId="{E79D7552-B98B-4670-A0ED-8331B3355CC4}" type="presOf" srcId="{3A7E2724-9ED7-4899-A12B-047942F36A18}" destId="{F576BA0E-B9DC-4B28-AA9C-B8E1E5E45D28}" srcOrd="0" destOrd="0" presId="urn:microsoft.com/office/officeart/2005/8/layout/radial5"/>
    <dgm:cxn modelId="{FBB7EAC9-EF66-4BAC-B0AA-76951F6420A7}" srcId="{BF93726C-36D4-43AD-A2A6-C9CD06DC052F}" destId="{CD6EFC66-FF5A-4CC3-96F0-AF7D48CAA2F5}" srcOrd="2" destOrd="0" parTransId="{9AD73D70-2559-4C9A-92E3-F69DFD105280}" sibTransId="{D6B2B6C9-4CA6-488C-B071-D9DEAB772A47}"/>
    <dgm:cxn modelId="{6AD60C97-7739-4F1B-9A4C-A2FB9D003BC1}" type="presOf" srcId="{46F373EA-ADC4-41A2-ADC3-C9AAFC929547}" destId="{2129DB8B-0DD7-4057-A1BF-CA0F14C64B5E}" srcOrd="0" destOrd="0" presId="urn:microsoft.com/office/officeart/2005/8/layout/radial5"/>
    <dgm:cxn modelId="{D2DF533A-7FBB-4E30-ADC9-6428416537C2}" srcId="{95C29DCC-4FE3-4D3A-B401-35AA75A3FF34}" destId="{BF93726C-36D4-43AD-A2A6-C9CD06DC052F}" srcOrd="0" destOrd="0" parTransId="{D414A259-F175-48CF-BB3D-0DFE95706024}" sibTransId="{33AB42D2-6816-442F-85D5-C71D1BD3E136}"/>
    <dgm:cxn modelId="{4184C65E-9354-4B58-B2DC-4E454B1574F2}" type="presOf" srcId="{95C29DCC-4FE3-4D3A-B401-35AA75A3FF34}" destId="{1D4699F0-9638-47C2-AEDD-87EAAC52184F}" srcOrd="0" destOrd="0" presId="urn:microsoft.com/office/officeart/2005/8/layout/radial5"/>
    <dgm:cxn modelId="{49550FEE-8832-4D9D-9609-37AA368010A4}" type="presOf" srcId="{B722F35A-E84B-4430-A1FB-C8CE4040AE3F}" destId="{4C190950-1E9D-4D73-8861-6A8E8D688933}" srcOrd="0" destOrd="0" presId="urn:microsoft.com/office/officeart/2005/8/layout/radial5"/>
    <dgm:cxn modelId="{D42D6B68-DDF5-4974-8809-DEE54EF94E7B}" type="presOf" srcId="{1A72FD4A-7A72-40C8-8BD7-A8ECA95D6805}" destId="{6384F889-0EB5-4596-9FE2-1D64618F91DC}" srcOrd="0" destOrd="0" presId="urn:microsoft.com/office/officeart/2005/8/layout/radial5"/>
    <dgm:cxn modelId="{AD83D1AA-8F84-4122-8A3C-A9085C7991EA}" type="presOf" srcId="{A8C89E46-15FD-470E-821E-BFC1961C8505}" destId="{721CC3A4-894B-44C1-AA3A-5230C5A39E67}" srcOrd="0" destOrd="0" presId="urn:microsoft.com/office/officeart/2005/8/layout/radial5"/>
    <dgm:cxn modelId="{EC48CBD2-4FAF-438A-9F98-39B87172E09F}" type="presOf" srcId="{5CB72CFB-7E51-4EB2-9A05-7561FB34EF1A}" destId="{EA2B9FAC-D626-4872-9994-F43658E351A9}" srcOrd="0" destOrd="0" presId="urn:microsoft.com/office/officeart/2005/8/layout/radial5"/>
    <dgm:cxn modelId="{20194A64-CBB7-4BAA-88F8-7C702E41F2A7}" srcId="{BF93726C-36D4-43AD-A2A6-C9CD06DC052F}" destId="{B722F35A-E84B-4430-A1FB-C8CE4040AE3F}" srcOrd="5" destOrd="0" parTransId="{1A72FD4A-7A72-40C8-8BD7-A8ECA95D6805}" sibTransId="{5B1E7FF9-8825-49AE-876C-A5A0D3D966FF}"/>
    <dgm:cxn modelId="{015C0A3E-8873-4C0F-94C7-81C23431AD21}" type="presOf" srcId="{100CE8F0-4132-4484-ADCA-1930EDE8B221}" destId="{CDFBBE45-7388-4E60-9FEC-E5DEEC1FC6F6}" srcOrd="1" destOrd="0" presId="urn:microsoft.com/office/officeart/2005/8/layout/radial5"/>
    <dgm:cxn modelId="{7FEA2A33-C6F0-4890-B6D2-22250970BEE9}" srcId="{BF93726C-36D4-43AD-A2A6-C9CD06DC052F}" destId="{5CB72CFB-7E51-4EB2-9A05-7561FB34EF1A}" srcOrd="3" destOrd="0" parTransId="{A8C89E46-15FD-470E-821E-BFC1961C8505}" sibTransId="{B532498F-1C2B-4FDF-A4DF-C3100D5EBDFA}"/>
    <dgm:cxn modelId="{40D05424-3F4B-474A-AD98-7660DB649B00}" type="presOf" srcId="{238D85E1-8A5B-4086-B033-92883A2AE08E}" destId="{8D3D0C24-63F7-471A-AA86-3BC2C8060A07}" srcOrd="1" destOrd="0" presId="urn:microsoft.com/office/officeart/2005/8/layout/radial5"/>
    <dgm:cxn modelId="{72F6E1DE-6FFD-436C-BB6D-630922A72550}" type="presOf" srcId="{9AD73D70-2559-4C9A-92E3-F69DFD105280}" destId="{77652FFC-C724-4DE9-AFBE-21F838372ACB}" srcOrd="1" destOrd="0" presId="urn:microsoft.com/office/officeart/2005/8/layout/radial5"/>
    <dgm:cxn modelId="{63020F8F-42C9-4668-8B17-5F058D7A14FE}" type="presOf" srcId="{46F373EA-ADC4-41A2-ADC3-C9AAFC929547}" destId="{D9568357-C0E5-4FEF-A5A3-38E691DB13D9}" srcOrd="1" destOrd="0" presId="urn:microsoft.com/office/officeart/2005/8/layout/radial5"/>
    <dgm:cxn modelId="{60A3537F-9807-492E-B9B5-12AECAD946D5}" type="presOf" srcId="{17B96CEA-4E21-4AD4-BCFD-0DAAF29747FE}" destId="{103CC25B-1E1E-4AF0-B551-531F7A2D1FD9}" srcOrd="0" destOrd="0" presId="urn:microsoft.com/office/officeart/2005/8/layout/radial5"/>
    <dgm:cxn modelId="{6FDD71A2-8717-4B57-921D-B99297DFDFAE}" type="presOf" srcId="{EA45137F-AFE3-4AA9-B62F-85120CFE8C8F}" destId="{B7726B05-CA89-4880-9ACB-9F99C762F0CC}" srcOrd="0" destOrd="0" presId="urn:microsoft.com/office/officeart/2005/8/layout/radial5"/>
    <dgm:cxn modelId="{01B6D396-7482-451C-9596-2CA6BCB8174D}" type="presOf" srcId="{9AD73D70-2559-4C9A-92E3-F69DFD105280}" destId="{F2F16D00-0598-49C0-8EAE-B753A2361461}" srcOrd="0" destOrd="0" presId="urn:microsoft.com/office/officeart/2005/8/layout/radial5"/>
    <dgm:cxn modelId="{46A174A8-E49B-4052-B440-AB255595407E}" type="presOf" srcId="{100CE8F0-4132-4484-ADCA-1930EDE8B221}" destId="{D16CFCAF-67FB-40C0-A44B-01C617DE73B0}" srcOrd="0" destOrd="0" presId="urn:microsoft.com/office/officeart/2005/8/layout/radial5"/>
    <dgm:cxn modelId="{6B7A664D-19CE-487F-9556-BA61E1DB2B44}" type="presOf" srcId="{CD6EFC66-FF5A-4CC3-96F0-AF7D48CAA2F5}" destId="{F72E72D3-2EC9-4410-A335-2C73FDB7DAD5}" srcOrd="0" destOrd="0" presId="urn:microsoft.com/office/officeart/2005/8/layout/radial5"/>
    <dgm:cxn modelId="{169CB6F2-9E7B-4DDF-95BC-8A9C0F77FFE0}" type="presOf" srcId="{238D85E1-8A5B-4086-B033-92883A2AE08E}" destId="{CE56AB42-2B84-4806-9AED-D9E00D2EC68C}" srcOrd="0" destOrd="0" presId="urn:microsoft.com/office/officeart/2005/8/layout/radial5"/>
    <dgm:cxn modelId="{64ABBC5C-F8B7-4DD4-B5AF-796A33862831}" type="presOf" srcId="{1A72FD4A-7A72-40C8-8BD7-A8ECA95D6805}" destId="{E75493E1-055B-4308-B642-EBC70B2D8A03}" srcOrd="1" destOrd="0" presId="urn:microsoft.com/office/officeart/2005/8/layout/radial5"/>
    <dgm:cxn modelId="{E6A8399F-ABF7-4C50-8A54-EF9A037AF48E}" type="presOf" srcId="{A8C89E46-15FD-470E-821E-BFC1961C8505}" destId="{91729DE7-58FF-4A78-AE93-A703A9189590}" srcOrd="1" destOrd="0" presId="urn:microsoft.com/office/officeart/2005/8/layout/radial5"/>
    <dgm:cxn modelId="{BD290FAB-3335-42B5-B305-F81DC59E217F}" srcId="{BF93726C-36D4-43AD-A2A6-C9CD06DC052F}" destId="{EA45137F-AFE3-4AA9-B62F-85120CFE8C8F}" srcOrd="1" destOrd="0" parTransId="{46F373EA-ADC4-41A2-ADC3-C9AAFC929547}" sibTransId="{99AED233-076C-4393-BB30-2513ADFCE465}"/>
    <dgm:cxn modelId="{65338748-C0D9-493B-AD4B-2500D1B56DB9}" type="presParOf" srcId="{1D4699F0-9638-47C2-AEDD-87EAAC52184F}" destId="{AC2FC5A1-F615-471E-B92B-FE8E8804A6C5}" srcOrd="0" destOrd="0" presId="urn:microsoft.com/office/officeart/2005/8/layout/radial5"/>
    <dgm:cxn modelId="{03A30A88-92DB-455E-801F-24129EA75FE9}" type="presParOf" srcId="{1D4699F0-9638-47C2-AEDD-87EAAC52184F}" destId="{D16CFCAF-67FB-40C0-A44B-01C617DE73B0}" srcOrd="1" destOrd="0" presId="urn:microsoft.com/office/officeart/2005/8/layout/radial5"/>
    <dgm:cxn modelId="{156B83B1-9949-41C9-A28F-33FC5C5088E2}" type="presParOf" srcId="{D16CFCAF-67FB-40C0-A44B-01C617DE73B0}" destId="{CDFBBE45-7388-4E60-9FEC-E5DEEC1FC6F6}" srcOrd="0" destOrd="0" presId="urn:microsoft.com/office/officeart/2005/8/layout/radial5"/>
    <dgm:cxn modelId="{1A147A7A-3D4A-4893-848C-CCA0954DC148}" type="presParOf" srcId="{1D4699F0-9638-47C2-AEDD-87EAAC52184F}" destId="{103CC25B-1E1E-4AF0-B551-531F7A2D1FD9}" srcOrd="2" destOrd="0" presId="urn:microsoft.com/office/officeart/2005/8/layout/radial5"/>
    <dgm:cxn modelId="{2E1E4C83-77D1-45A7-901F-42C380954828}" type="presParOf" srcId="{1D4699F0-9638-47C2-AEDD-87EAAC52184F}" destId="{2129DB8B-0DD7-4057-A1BF-CA0F14C64B5E}" srcOrd="3" destOrd="0" presId="urn:microsoft.com/office/officeart/2005/8/layout/radial5"/>
    <dgm:cxn modelId="{4980BE39-EA80-4868-8EDE-DEE81C5D757E}" type="presParOf" srcId="{2129DB8B-0DD7-4057-A1BF-CA0F14C64B5E}" destId="{D9568357-C0E5-4FEF-A5A3-38E691DB13D9}" srcOrd="0" destOrd="0" presId="urn:microsoft.com/office/officeart/2005/8/layout/radial5"/>
    <dgm:cxn modelId="{DB5A3BC7-5DE2-44CB-A951-2E16E75233BC}" type="presParOf" srcId="{1D4699F0-9638-47C2-AEDD-87EAAC52184F}" destId="{B7726B05-CA89-4880-9ACB-9F99C762F0CC}" srcOrd="4" destOrd="0" presId="urn:microsoft.com/office/officeart/2005/8/layout/radial5"/>
    <dgm:cxn modelId="{CCA54ED7-0308-4790-9633-128F326707DD}" type="presParOf" srcId="{1D4699F0-9638-47C2-AEDD-87EAAC52184F}" destId="{F2F16D00-0598-49C0-8EAE-B753A2361461}" srcOrd="5" destOrd="0" presId="urn:microsoft.com/office/officeart/2005/8/layout/radial5"/>
    <dgm:cxn modelId="{23B21FBB-DDCC-483A-A9C6-069814F9A8E8}" type="presParOf" srcId="{F2F16D00-0598-49C0-8EAE-B753A2361461}" destId="{77652FFC-C724-4DE9-AFBE-21F838372ACB}" srcOrd="0" destOrd="0" presId="urn:microsoft.com/office/officeart/2005/8/layout/radial5"/>
    <dgm:cxn modelId="{B73EDEBF-13D7-4B75-93D9-A60696E20661}" type="presParOf" srcId="{1D4699F0-9638-47C2-AEDD-87EAAC52184F}" destId="{F72E72D3-2EC9-4410-A335-2C73FDB7DAD5}" srcOrd="6" destOrd="0" presId="urn:microsoft.com/office/officeart/2005/8/layout/radial5"/>
    <dgm:cxn modelId="{D2757172-0CDD-4189-A66D-62D27CBDF04B}" type="presParOf" srcId="{1D4699F0-9638-47C2-AEDD-87EAAC52184F}" destId="{721CC3A4-894B-44C1-AA3A-5230C5A39E67}" srcOrd="7" destOrd="0" presId="urn:microsoft.com/office/officeart/2005/8/layout/radial5"/>
    <dgm:cxn modelId="{288C0E86-10D1-44CE-8032-ED618E595E9C}" type="presParOf" srcId="{721CC3A4-894B-44C1-AA3A-5230C5A39E67}" destId="{91729DE7-58FF-4A78-AE93-A703A9189590}" srcOrd="0" destOrd="0" presId="urn:microsoft.com/office/officeart/2005/8/layout/radial5"/>
    <dgm:cxn modelId="{D3E7F12D-3187-4B21-ACCB-D11892B1953E}" type="presParOf" srcId="{1D4699F0-9638-47C2-AEDD-87EAAC52184F}" destId="{EA2B9FAC-D626-4872-9994-F43658E351A9}" srcOrd="8" destOrd="0" presId="urn:microsoft.com/office/officeart/2005/8/layout/radial5"/>
    <dgm:cxn modelId="{44F63E25-EFCF-4584-BF7A-50B858D32E72}" type="presParOf" srcId="{1D4699F0-9638-47C2-AEDD-87EAAC52184F}" destId="{CE56AB42-2B84-4806-9AED-D9E00D2EC68C}" srcOrd="9" destOrd="0" presId="urn:microsoft.com/office/officeart/2005/8/layout/radial5"/>
    <dgm:cxn modelId="{01F0AA43-94DA-4639-A5C8-D133FEA04326}" type="presParOf" srcId="{CE56AB42-2B84-4806-9AED-D9E00D2EC68C}" destId="{8D3D0C24-63F7-471A-AA86-3BC2C8060A07}" srcOrd="0" destOrd="0" presId="urn:microsoft.com/office/officeart/2005/8/layout/radial5"/>
    <dgm:cxn modelId="{35E82BC6-5A70-450C-9D7E-18EAB4481CCE}" type="presParOf" srcId="{1D4699F0-9638-47C2-AEDD-87EAAC52184F}" destId="{F576BA0E-B9DC-4B28-AA9C-B8E1E5E45D28}" srcOrd="10" destOrd="0" presId="urn:microsoft.com/office/officeart/2005/8/layout/radial5"/>
    <dgm:cxn modelId="{63AB5D0B-9CAA-4C3A-865C-01ACF7DBDF79}" type="presParOf" srcId="{1D4699F0-9638-47C2-AEDD-87EAAC52184F}" destId="{6384F889-0EB5-4596-9FE2-1D64618F91DC}" srcOrd="11" destOrd="0" presId="urn:microsoft.com/office/officeart/2005/8/layout/radial5"/>
    <dgm:cxn modelId="{3B0BF0CF-33CA-4D55-B63D-AB6097F5D835}" type="presParOf" srcId="{6384F889-0EB5-4596-9FE2-1D64618F91DC}" destId="{E75493E1-055B-4308-B642-EBC70B2D8A03}" srcOrd="0" destOrd="0" presId="urn:microsoft.com/office/officeart/2005/8/layout/radial5"/>
    <dgm:cxn modelId="{08F4FE49-4A23-4C00-8F4A-DF77095DBFD6}" type="presParOf" srcId="{1D4699F0-9638-47C2-AEDD-87EAAC52184F}" destId="{4C190950-1E9D-4D73-8861-6A8E8D68893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C5A1-F615-471E-B92B-FE8E8804A6C5}">
      <dsp:nvSpPr>
        <dsp:cNvPr id="0" name=""/>
        <dsp:cNvSpPr/>
      </dsp:nvSpPr>
      <dsp:spPr>
        <a:xfrm>
          <a:off x="2544395" y="1936191"/>
          <a:ext cx="1139392" cy="1139392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Професія</a:t>
          </a:r>
          <a:r>
            <a:rPr lang="ru-RU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sz="14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хто</a:t>
          </a:r>
          <a:r>
            <a:rPr lang="ru-RU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sp:txBody>
      <dsp:txXfrm>
        <a:off x="2711255" y="2103051"/>
        <a:ext cx="805672" cy="805672"/>
      </dsp:txXfrm>
    </dsp:sp>
    <dsp:sp modelId="{D16CFCAF-67FB-40C0-A44B-01C617DE73B0}">
      <dsp:nvSpPr>
        <dsp:cNvPr id="0" name=""/>
        <dsp:cNvSpPr/>
      </dsp:nvSpPr>
      <dsp:spPr>
        <a:xfrm rot="16200000">
          <a:off x="2977968" y="1493363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18805" y="1611679"/>
        <a:ext cx="190572" cy="232435"/>
      </dsp:txXfrm>
    </dsp:sp>
    <dsp:sp modelId="{103CC25B-1E1E-4AF0-B551-531F7A2D1FD9}">
      <dsp:nvSpPr>
        <dsp:cNvPr id="0" name=""/>
        <dsp:cNvSpPr/>
      </dsp:nvSpPr>
      <dsp:spPr>
        <a:xfrm>
          <a:off x="2406422" y="7179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Соціальна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вагомість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навіщо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він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робить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2613694" y="214451"/>
        <a:ext cx="1000795" cy="1000795"/>
      </dsp:txXfrm>
    </dsp:sp>
    <dsp:sp modelId="{2129DB8B-0DD7-4057-A1BF-CA0F14C64B5E}">
      <dsp:nvSpPr>
        <dsp:cNvPr id="0" name=""/>
        <dsp:cNvSpPr/>
      </dsp:nvSpPr>
      <dsp:spPr>
        <a:xfrm rot="19800000">
          <a:off x="3687094" y="1902777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936304"/>
                <a:satOff val="-1168"/>
                <a:lumOff val="275"/>
                <a:alphaOff val="0"/>
                <a:shade val="51000"/>
                <a:satMod val="130000"/>
              </a:srgbClr>
            </a:gs>
            <a:gs pos="80000">
              <a:srgbClr val="C0504D">
                <a:hueOff val="936304"/>
                <a:satOff val="-1168"/>
                <a:lumOff val="275"/>
                <a:alphaOff val="0"/>
                <a:shade val="93000"/>
                <a:satMod val="130000"/>
              </a:srgbClr>
            </a:gs>
            <a:gs pos="100000">
              <a:srgbClr val="C0504D">
                <a:hueOff val="936304"/>
                <a:satOff val="-1168"/>
                <a:lumOff val="2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2565" y="2000675"/>
        <a:ext cx="190572" cy="232435"/>
      </dsp:txXfrm>
    </dsp:sp>
    <dsp:sp modelId="{B7726B05-CA89-4880-9ACB-9F99C762F0CC}">
      <dsp:nvSpPr>
        <dsp:cNvPr id="0" name=""/>
        <dsp:cNvSpPr/>
      </dsp:nvSpPr>
      <dsp:spPr>
        <a:xfrm>
          <a:off x="3957507" y="902698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936304"/>
                <a:satOff val="-1168"/>
                <a:lumOff val="275"/>
                <a:alphaOff val="0"/>
                <a:shade val="51000"/>
                <a:satMod val="130000"/>
              </a:srgbClr>
            </a:gs>
            <a:gs pos="80000">
              <a:srgbClr val="C0504D">
                <a:hueOff val="936304"/>
                <a:satOff val="-1168"/>
                <a:lumOff val="275"/>
                <a:alphaOff val="0"/>
                <a:shade val="93000"/>
                <a:satMod val="130000"/>
              </a:srgbClr>
            </a:gs>
            <a:gs pos="100000">
              <a:srgbClr val="C0504D">
                <a:hueOff val="936304"/>
                <a:satOff val="-1168"/>
                <a:lumOff val="2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Місце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роботи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(де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працює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4164779" y="1109970"/>
        <a:ext cx="1000795" cy="1000795"/>
      </dsp:txXfrm>
    </dsp:sp>
    <dsp:sp modelId="{F2F16D00-0598-49C0-8EAE-B753A2361461}">
      <dsp:nvSpPr>
        <dsp:cNvPr id="0" name=""/>
        <dsp:cNvSpPr/>
      </dsp:nvSpPr>
      <dsp:spPr>
        <a:xfrm rot="1800000">
          <a:off x="3687094" y="2721604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1872608"/>
                <a:satOff val="-2336"/>
                <a:lumOff val="549"/>
                <a:alphaOff val="0"/>
                <a:shade val="51000"/>
                <a:satMod val="130000"/>
              </a:srgbClr>
            </a:gs>
            <a:gs pos="80000">
              <a:srgbClr val="C0504D">
                <a:hueOff val="1872608"/>
                <a:satOff val="-2336"/>
                <a:lumOff val="549"/>
                <a:alphaOff val="0"/>
                <a:shade val="93000"/>
                <a:satMod val="130000"/>
              </a:srgbClr>
            </a:gs>
            <a:gs pos="100000">
              <a:srgbClr val="C0504D">
                <a:hueOff val="1872608"/>
                <a:satOff val="-2336"/>
                <a:lumOff val="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2565" y="2778665"/>
        <a:ext cx="190572" cy="232435"/>
      </dsp:txXfrm>
    </dsp:sp>
    <dsp:sp modelId="{F72E72D3-2EC9-4410-A335-2C73FDB7DAD5}">
      <dsp:nvSpPr>
        <dsp:cNvPr id="0" name=""/>
        <dsp:cNvSpPr/>
      </dsp:nvSpPr>
      <dsp:spPr>
        <a:xfrm>
          <a:off x="3957507" y="2693737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1872608"/>
                <a:satOff val="-2336"/>
                <a:lumOff val="549"/>
                <a:alphaOff val="0"/>
                <a:shade val="51000"/>
                <a:satMod val="130000"/>
              </a:srgbClr>
            </a:gs>
            <a:gs pos="80000">
              <a:srgbClr val="C0504D">
                <a:hueOff val="1872608"/>
                <a:satOff val="-2336"/>
                <a:lumOff val="549"/>
                <a:alphaOff val="0"/>
                <a:shade val="93000"/>
                <a:satMod val="130000"/>
              </a:srgbClr>
            </a:gs>
            <a:gs pos="100000">
              <a:srgbClr val="C0504D">
                <a:hueOff val="1872608"/>
                <a:satOff val="-2336"/>
                <a:lumOff val="54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Інструменти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що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допомагає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у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роботі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4164779" y="2901009"/>
        <a:ext cx="1000795" cy="1000795"/>
      </dsp:txXfrm>
    </dsp:sp>
    <dsp:sp modelId="{721CC3A4-894B-44C1-AA3A-5230C5A39E67}">
      <dsp:nvSpPr>
        <dsp:cNvPr id="0" name=""/>
        <dsp:cNvSpPr/>
      </dsp:nvSpPr>
      <dsp:spPr>
        <a:xfrm rot="5400000">
          <a:off x="2977968" y="3131018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2808911"/>
                <a:satOff val="-3503"/>
                <a:lumOff val="824"/>
                <a:alphaOff val="0"/>
                <a:shade val="51000"/>
                <a:satMod val="130000"/>
              </a:srgbClr>
            </a:gs>
            <a:gs pos="80000">
              <a:srgbClr val="C0504D">
                <a:hueOff val="2808911"/>
                <a:satOff val="-3503"/>
                <a:lumOff val="824"/>
                <a:alphaOff val="0"/>
                <a:shade val="93000"/>
                <a:satMod val="130000"/>
              </a:srgbClr>
            </a:gs>
            <a:gs pos="100000">
              <a:srgbClr val="C0504D">
                <a:hueOff val="2808911"/>
                <a:satOff val="-3503"/>
                <a:lumOff val="82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18805" y="3167660"/>
        <a:ext cx="190572" cy="232435"/>
      </dsp:txXfrm>
    </dsp:sp>
    <dsp:sp modelId="{EA2B9FAC-D626-4872-9994-F43658E351A9}">
      <dsp:nvSpPr>
        <dsp:cNvPr id="0" name=""/>
        <dsp:cNvSpPr/>
      </dsp:nvSpPr>
      <dsp:spPr>
        <a:xfrm>
          <a:off x="2406422" y="3589256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2808911"/>
                <a:satOff val="-3503"/>
                <a:lumOff val="824"/>
                <a:alphaOff val="0"/>
                <a:shade val="51000"/>
                <a:satMod val="130000"/>
              </a:srgbClr>
            </a:gs>
            <a:gs pos="80000">
              <a:srgbClr val="C0504D">
                <a:hueOff val="2808911"/>
                <a:satOff val="-3503"/>
                <a:lumOff val="824"/>
                <a:alphaOff val="0"/>
                <a:shade val="93000"/>
                <a:satMod val="130000"/>
              </a:srgbClr>
            </a:gs>
            <a:gs pos="100000">
              <a:srgbClr val="C0504D">
                <a:hueOff val="2808911"/>
                <a:satOff val="-3503"/>
                <a:lumOff val="82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Спецодяг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12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(у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що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одягнений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sp:txBody>
      <dsp:txXfrm>
        <a:off x="2613694" y="3796528"/>
        <a:ext cx="1000795" cy="1000795"/>
      </dsp:txXfrm>
    </dsp:sp>
    <dsp:sp modelId="{CE56AB42-2B84-4806-9AED-D9E00D2EC68C}">
      <dsp:nvSpPr>
        <dsp:cNvPr id="0" name=""/>
        <dsp:cNvSpPr/>
      </dsp:nvSpPr>
      <dsp:spPr>
        <a:xfrm rot="9000000">
          <a:off x="2268843" y="2721604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3745215"/>
                <a:satOff val="-4671"/>
                <a:lumOff val="1098"/>
                <a:alphaOff val="0"/>
                <a:shade val="51000"/>
                <a:satMod val="130000"/>
              </a:srgbClr>
            </a:gs>
            <a:gs pos="80000">
              <a:srgbClr val="C0504D">
                <a:hueOff val="3745215"/>
                <a:satOff val="-4671"/>
                <a:lumOff val="1098"/>
                <a:alphaOff val="0"/>
                <a:shade val="93000"/>
                <a:satMod val="130000"/>
              </a:srgbClr>
            </a:gs>
            <a:gs pos="100000">
              <a:srgbClr val="C0504D">
                <a:hueOff val="3745215"/>
                <a:satOff val="-4671"/>
                <a:lumOff val="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45046" y="2778665"/>
        <a:ext cx="190572" cy="232435"/>
      </dsp:txXfrm>
    </dsp:sp>
    <dsp:sp modelId="{F576BA0E-B9DC-4B28-AA9C-B8E1E5E45D28}">
      <dsp:nvSpPr>
        <dsp:cNvPr id="0" name=""/>
        <dsp:cNvSpPr/>
      </dsp:nvSpPr>
      <dsp:spPr>
        <a:xfrm>
          <a:off x="855337" y="2693737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3745215"/>
                <a:satOff val="-4671"/>
                <a:lumOff val="1098"/>
                <a:alphaOff val="0"/>
                <a:shade val="51000"/>
                <a:satMod val="130000"/>
              </a:srgbClr>
            </a:gs>
            <a:gs pos="80000">
              <a:srgbClr val="C0504D">
                <a:hueOff val="3745215"/>
                <a:satOff val="-4671"/>
                <a:lumOff val="1098"/>
                <a:alphaOff val="0"/>
                <a:shade val="93000"/>
                <a:satMod val="130000"/>
              </a:srgbClr>
            </a:gs>
            <a:gs pos="100000">
              <a:srgbClr val="C0504D">
                <a:hueOff val="3745215"/>
                <a:satOff val="-4671"/>
                <a:lumOff val="1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Руховий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стереотип (як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це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роблять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?)</a:t>
          </a:r>
        </a:p>
      </dsp:txBody>
      <dsp:txXfrm>
        <a:off x="1062609" y="2901009"/>
        <a:ext cx="1000795" cy="1000795"/>
      </dsp:txXfrm>
    </dsp:sp>
    <dsp:sp modelId="{6384F889-0EB5-4596-9FE2-1D64618F91DC}">
      <dsp:nvSpPr>
        <dsp:cNvPr id="0" name=""/>
        <dsp:cNvSpPr/>
      </dsp:nvSpPr>
      <dsp:spPr>
        <a:xfrm rot="12600000">
          <a:off x="2268843" y="1902777"/>
          <a:ext cx="272246" cy="3873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345046" y="2000675"/>
        <a:ext cx="190572" cy="232435"/>
      </dsp:txXfrm>
    </dsp:sp>
    <dsp:sp modelId="{4C190950-1E9D-4D73-8861-6A8E8D688933}">
      <dsp:nvSpPr>
        <dsp:cNvPr id="0" name=""/>
        <dsp:cNvSpPr/>
      </dsp:nvSpPr>
      <dsp:spPr>
        <a:xfrm>
          <a:off x="855337" y="902698"/>
          <a:ext cx="1415339" cy="1415339"/>
        </a:xfrm>
        <a:prstGeom prst="ellipse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Лексичне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поле (</a:t>
          </a: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професійний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лексикон)</a:t>
          </a:r>
        </a:p>
      </dsp:txBody>
      <dsp:txXfrm>
        <a:off x="1062609" y="1109970"/>
        <a:ext cx="1000795" cy="1000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Igor\Desktop\Работа\Фоторамки и фони\0_7dda2_29ec772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865" y="908720"/>
            <a:ext cx="7179786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 ВІТАЄ 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КОМУНАЛЬНИЙ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 ОСВІТИ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«КАРПІВСЬКІЙ ЗДО «КАЗКА»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організації педагогічного процесу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професійної орієнтації дошкільників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7630"/>
              </p:ext>
            </p:extLst>
          </p:nvPr>
        </p:nvGraphicFramePr>
        <p:xfrm>
          <a:off x="251520" y="1600042"/>
          <a:ext cx="8712968" cy="4822851"/>
        </p:xfrm>
        <a:graphic>
          <a:graphicData uri="http://schemas.openxmlformats.org/drawingml/2006/table">
            <a:tbl>
              <a:tblPr firstRow="1" firstCol="1" bandRow="1"/>
              <a:tblGrid>
                <a:gridCol w="1205117"/>
                <a:gridCol w="1118227"/>
                <a:gridCol w="6389624"/>
              </a:tblGrid>
              <a:tr h="1036870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 </a:t>
                      </a:r>
                      <a:endParaRPr lang="uk-UA" sz="1600" b="1" i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rebuchet MS"/>
                      </a:endParaRPr>
                    </a:p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Тиждень  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</a:t>
                      </a:r>
                      <a:r>
                        <a:rPr lang="uk-UA" sz="1600" b="0" i="1" baseline="0" dirty="0" smtClean="0">
                          <a:solidFill>
                            <a:srgbClr val="002060"/>
                          </a:solidFill>
                          <a:effectLst/>
                          <a:latin typeface="Trebuchet MS"/>
                          <a:ea typeface="Calibri"/>
                          <a:cs typeface="Trebuchet MS"/>
                        </a:rPr>
                        <a:t> </a:t>
                      </a:r>
                      <a:r>
                        <a:rPr lang="uk-UA" sz="16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етап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Пізнавальна діяльність</a:t>
                      </a:r>
                      <a:r>
                        <a:rPr lang="uk-UA" sz="1600" b="1" i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:</a:t>
                      </a:r>
                      <a:r>
                        <a:rPr lang="uk-UA" sz="1600" b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 фронтальне заняття щодо ознайомлення з про­фесією (</a:t>
                      </a:r>
                      <a:r>
                        <a:rPr lang="uk-UA" sz="1600" b="1" spc="0" noProof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полілог</a:t>
                      </a:r>
                      <a:r>
                        <a:rPr lang="uk-UA" sz="1600" b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; перегляд демонстраційного матеріалу, відеофільмів, мультфільмів; слайд-шоу; заповнення логічної карти) + образотворча ді­яльність (малювання, аплікація, ліплення, конструювання)</a:t>
                      </a:r>
                      <a:endParaRPr lang="uk-UA" sz="1600" noProof="0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0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ІІ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Тиждень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II етап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Обігрування теми</a:t>
                      </a:r>
                      <a:r>
                        <a:rPr lang="uk-UA" sz="1600" b="1" i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:</a:t>
                      </a:r>
                      <a:r>
                        <a:rPr lang="uk-UA" sz="1600" b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 предметні, дидактичні, настільні, сюжетно-рольові, рухові, творчі ігри</a:t>
                      </a:r>
                      <a:endParaRPr lang="uk-UA" sz="1600" noProof="0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83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ІІІ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Тиждень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III етап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Збагачення особистісного досвіду:</a:t>
                      </a:r>
                      <a:r>
                        <a:rPr lang="uk-UA" sz="1600" b="1" spc="0" noProof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 екскурси, зустрічі з фахівцями, інтерв'ювання, експеримент на діяльність, практична діяльність, тематич­ні й спортивні свята, розваги</a:t>
                      </a:r>
                      <a:endParaRPr lang="uk-UA" sz="1600" noProof="0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83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</a:t>
                      </a:r>
                      <a:r>
                        <a:rPr lang="en-US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V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  <a:p>
                      <a:pPr marL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Тиждень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IV етап</a:t>
                      </a:r>
                      <a:endParaRPr lang="uk-UA" sz="1600" i="1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spc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Інтегроване підсумкове заняття</a:t>
                      </a:r>
                      <a:r>
                        <a:rPr lang="uk-UA" sz="1600" b="1" i="1" spc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:</a:t>
                      </a:r>
                      <a:r>
                        <a:rPr lang="uk-UA" sz="1600" b="1" spc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rebuchet MS"/>
                        </a:rPr>
                        <a:t> створення творчого продукту (колек­тивна творча вправа, стінівка, газета, книга, колективна робота, макет тощо)</a:t>
                      </a:r>
                      <a:endParaRPr lang="uk-UA" sz="1600" dirty="0">
                        <a:solidFill>
                          <a:srgbClr val="00206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51431" marR="51431" marT="0" marB="0">
                    <a:lnL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ЗАНЯТЬ З ПРОФЕСІЙНОЇ ОРІЄНТАЦІЇ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809417"/>
            <a:ext cx="4248472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Плануючи заняття з професійної орієнтації, важливо передбачити навчання дітей визначати в професії істотне, важливе.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932040" y="1111096"/>
            <a:ext cx="648072" cy="6617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649085" y="504493"/>
            <a:ext cx="3387411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З урахуванням особливостей дошкільного віку та сучасними вимогами до пізнавальних занять розроблено структура ознайомлення з професією.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31758524"/>
              </p:ext>
            </p:extLst>
          </p:nvPr>
        </p:nvGraphicFramePr>
        <p:xfrm>
          <a:off x="288032" y="1846224"/>
          <a:ext cx="6228184" cy="501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5580112" y="2443485"/>
            <a:ext cx="2952328" cy="2497682"/>
          </a:xfrm>
          <a:prstGeom prst="curvedConnector3">
            <a:avLst>
              <a:gd name="adj1" fmla="val 50000"/>
            </a:avLst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 професій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8248" y="1268760"/>
            <a:ext cx="5640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Н. В. </a:t>
            </a:r>
            <a:r>
              <a:rPr lang="uk-UA" sz="3200" b="1" dirty="0">
                <a:solidFill>
                  <a:srgbClr val="002060"/>
                </a:solidFill>
              </a:rPr>
              <a:t>Гавриш: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професії моїх близьких;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робота </a:t>
            </a:r>
            <a:r>
              <a:rPr lang="uk-UA" sz="3200" b="1" dirty="0">
                <a:solidFill>
                  <a:srgbClr val="002060"/>
                </a:solidFill>
              </a:rPr>
              <a:t>з людьми;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техніка</a:t>
            </a:r>
            <a:r>
              <a:rPr lang="uk-UA" sz="32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бізнес</a:t>
            </a:r>
            <a:r>
              <a:rPr lang="uk-UA" sz="32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працівники</a:t>
            </a:r>
            <a:r>
              <a:rPr lang="uk-UA" sz="32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наука</a:t>
            </a:r>
            <a:r>
              <a:rPr lang="uk-UA" sz="32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культура</a:t>
            </a:r>
            <a:r>
              <a:rPr lang="uk-UA" sz="3200" b="1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сфера </a:t>
            </a:r>
            <a:r>
              <a:rPr lang="uk-UA" sz="3200" b="1" dirty="0" smtClean="0">
                <a:solidFill>
                  <a:srgbClr val="002060"/>
                </a:solidFill>
              </a:rPr>
              <a:t>обслуговування.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6" y="98049"/>
            <a:ext cx="87877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метою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раціональної організації</a:t>
            </a: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ознайомлення дошкільників з професіями  пропонуємо наступну класифікацію даних професій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32702" y="1268760"/>
            <a:ext cx="6651666" cy="5472608"/>
            <a:chOff x="1088686" y="414837"/>
            <a:chExt cx="6966628" cy="602832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172996" y="2294064"/>
              <a:ext cx="2672128" cy="2507433"/>
              <a:chOff x="3020419" y="1879227"/>
              <a:chExt cx="2672128" cy="2507433"/>
            </a:xfrm>
            <a:scene3d>
              <a:camera prst="orthographicFront"/>
              <a:lightRig rig="flat" dir="t"/>
            </a:scene3d>
          </p:grpSpPr>
          <p:sp>
            <p:nvSpPr>
              <p:cNvPr id="52" name="Овал 51"/>
              <p:cNvSpPr/>
              <p:nvPr/>
            </p:nvSpPr>
            <p:spPr>
              <a:xfrm>
                <a:off x="3020419" y="1879227"/>
                <a:ext cx="2672128" cy="2507433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3" name="Овал 4"/>
              <p:cNvSpPr/>
              <p:nvPr/>
            </p:nvSpPr>
            <p:spPr>
              <a:xfrm>
                <a:off x="3411743" y="2246432"/>
                <a:ext cx="1889480" cy="177302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4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дорослих</a:t>
                </a:r>
                <a:endParaRPr lang="uk-UA" sz="24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234788" y="2059125"/>
              <a:ext cx="591613" cy="166128"/>
              <a:chOff x="4082211" y="1644288"/>
              <a:chExt cx="591613" cy="166128"/>
            </a:xfrm>
            <a:scene3d>
              <a:camera prst="orthographicFront"/>
              <a:lightRig rig="flat" dir="t"/>
            </a:scene3d>
          </p:grpSpPr>
          <p:sp>
            <p:nvSpPr>
              <p:cNvPr id="50" name="Стрелка вправо 49"/>
              <p:cNvSpPr/>
              <p:nvPr/>
            </p:nvSpPr>
            <p:spPr>
              <a:xfrm rot="16252665">
                <a:off x="4294954" y="1431545"/>
                <a:ext cx="166128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1" name="Стрелка вправо 6"/>
              <p:cNvSpPr/>
              <p:nvPr/>
            </p:nvSpPr>
            <p:spPr>
              <a:xfrm rot="16252665">
                <a:off x="4319491" y="1574784"/>
                <a:ext cx="116290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762045" y="414837"/>
              <a:ext cx="1566036" cy="1566036"/>
              <a:chOff x="3609468" y="0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48" name="Овал 47"/>
              <p:cNvSpPr/>
              <p:nvPr/>
            </p:nvSpPr>
            <p:spPr>
              <a:xfrm>
                <a:off x="3609468" y="0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9" name="Овал 8"/>
              <p:cNvSpPr/>
              <p:nvPr/>
            </p:nvSpPr>
            <p:spPr>
              <a:xfrm>
                <a:off x="3838809" y="229341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 дорослих в дитячому садку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5664423" y="2260273"/>
              <a:ext cx="414947" cy="591613"/>
              <a:chOff x="5511846" y="1845436"/>
              <a:chExt cx="414947" cy="591613"/>
            </a:xfrm>
            <a:scene3d>
              <a:camera prst="orthographicFront"/>
              <a:lightRig rig="flat" dir="t"/>
            </a:scene3d>
          </p:grpSpPr>
          <p:sp>
            <p:nvSpPr>
              <p:cNvPr id="46" name="Стрелка вправо 45"/>
              <p:cNvSpPr/>
              <p:nvPr/>
            </p:nvSpPr>
            <p:spPr>
              <a:xfrm rot="19437454">
                <a:off x="5511846" y="1845436"/>
                <a:ext cx="414947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1875044"/>
                      <a:satOff val="-2813"/>
                      <a:lumOff val="-458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1875044"/>
                      <a:satOff val="-2813"/>
                      <a:lumOff val="-458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1875044"/>
                      <a:satOff val="-2813"/>
                      <a:lumOff val="-45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7" name="Стрелка вправо 10"/>
              <p:cNvSpPr/>
              <p:nvPr/>
            </p:nvSpPr>
            <p:spPr>
              <a:xfrm rot="19437454">
                <a:off x="5523760" y="2000381"/>
                <a:ext cx="290463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048036" y="1075107"/>
              <a:ext cx="1566036" cy="1566036"/>
              <a:chOff x="5895459" y="660270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44" name="Овал 43"/>
              <p:cNvSpPr/>
              <p:nvPr/>
            </p:nvSpPr>
            <p:spPr>
              <a:xfrm>
                <a:off x="5895459" y="660270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1875044"/>
                      <a:satOff val="-2813"/>
                      <a:lumOff val="-458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1875044"/>
                      <a:satOff val="-2813"/>
                      <a:lumOff val="-458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1875044"/>
                      <a:satOff val="-2813"/>
                      <a:lumOff val="-45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5" name="Овал 12"/>
              <p:cNvSpPr/>
              <p:nvPr/>
            </p:nvSpPr>
            <p:spPr>
              <a:xfrm>
                <a:off x="6124800" y="889611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працівників транспорту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958326" y="3616517"/>
              <a:ext cx="379442" cy="591613"/>
              <a:chOff x="5805749" y="3201680"/>
              <a:chExt cx="379442" cy="591613"/>
            </a:xfrm>
            <a:scene3d>
              <a:camera prst="orthographicFront"/>
              <a:lightRig rig="flat" dir="t"/>
            </a:scene3d>
          </p:grpSpPr>
          <p:sp>
            <p:nvSpPr>
              <p:cNvPr id="42" name="Стрелка вправо 41"/>
              <p:cNvSpPr/>
              <p:nvPr/>
            </p:nvSpPr>
            <p:spPr>
              <a:xfrm rot="752374">
                <a:off x="5805749" y="3201680"/>
                <a:ext cx="379442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3750088"/>
                      <a:satOff val="-5627"/>
                      <a:lumOff val="-915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3750088"/>
                      <a:satOff val="-5627"/>
                      <a:lumOff val="-915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3750088"/>
                      <a:satOff val="-5627"/>
                      <a:lumOff val="-91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3" name="Стрелка вправо 14"/>
              <p:cNvSpPr/>
              <p:nvPr/>
            </p:nvSpPr>
            <p:spPr>
              <a:xfrm rot="752374">
                <a:off x="5807107" y="3307646"/>
                <a:ext cx="265609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489278" y="3379360"/>
              <a:ext cx="1566036" cy="1566036"/>
              <a:chOff x="6336701" y="2964523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40" name="Овал 39"/>
              <p:cNvSpPr/>
              <p:nvPr/>
            </p:nvSpPr>
            <p:spPr>
              <a:xfrm>
                <a:off x="6336701" y="2964523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3750088"/>
                      <a:satOff val="-5627"/>
                      <a:lumOff val="-915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3750088"/>
                      <a:satOff val="-5627"/>
                      <a:lumOff val="-915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3750088"/>
                      <a:satOff val="-5627"/>
                      <a:lumOff val="-91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1" name="Овал 16"/>
              <p:cNvSpPr/>
              <p:nvPr/>
            </p:nvSpPr>
            <p:spPr>
              <a:xfrm>
                <a:off x="6566042" y="3193864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культурно-побутового обслуговування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961718" y="4699271"/>
              <a:ext cx="591613" cy="202709"/>
              <a:chOff x="4809141" y="4284434"/>
              <a:chExt cx="591613" cy="202709"/>
            </a:xfrm>
            <a:scene3d>
              <a:camera prst="orthographicFront"/>
              <a:lightRig rig="flat" dir="t"/>
            </a:scene3d>
          </p:grpSpPr>
          <p:sp>
            <p:nvSpPr>
              <p:cNvPr id="38" name="Стрелка вправо 37"/>
              <p:cNvSpPr/>
              <p:nvPr/>
            </p:nvSpPr>
            <p:spPr>
              <a:xfrm rot="3548726">
                <a:off x="5003593" y="4089982"/>
                <a:ext cx="202709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5625132"/>
                      <a:satOff val="-8440"/>
                      <a:lumOff val="-1373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5625132"/>
                      <a:satOff val="-8440"/>
                      <a:lumOff val="-1373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5625132"/>
                      <a:satOff val="-8440"/>
                      <a:lumOff val="-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9" name="Стрелка вправо 18"/>
              <p:cNvSpPr/>
              <p:nvPr/>
            </p:nvSpPr>
            <p:spPr>
              <a:xfrm rot="3548726">
                <a:off x="5018405" y="4182202"/>
                <a:ext cx="141896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977104" y="4858902"/>
              <a:ext cx="1566036" cy="1566036"/>
              <a:chOff x="4824527" y="4444065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36" name="Овал 35"/>
              <p:cNvSpPr/>
              <p:nvPr/>
            </p:nvSpPr>
            <p:spPr>
              <a:xfrm>
                <a:off x="4824527" y="4444065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5625132"/>
                      <a:satOff val="-8440"/>
                      <a:lumOff val="-1373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5625132"/>
                      <a:satOff val="-8440"/>
                      <a:lumOff val="-1373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5625132"/>
                      <a:satOff val="-8440"/>
                      <a:lumOff val="-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7" name="Овал 20"/>
              <p:cNvSpPr/>
              <p:nvPr/>
            </p:nvSpPr>
            <p:spPr>
              <a:xfrm>
                <a:off x="5053868" y="4673406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Будівельні професії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562796" y="4735671"/>
              <a:ext cx="591613" cy="179508"/>
              <a:chOff x="3410219" y="4320834"/>
              <a:chExt cx="591613" cy="179508"/>
            </a:xfrm>
            <a:scene3d>
              <a:camera prst="orthographicFront"/>
              <a:lightRig rig="flat" dir="t"/>
            </a:scene3d>
          </p:grpSpPr>
          <p:sp>
            <p:nvSpPr>
              <p:cNvPr id="33" name="Стрелка вправо 32"/>
              <p:cNvSpPr/>
              <p:nvPr/>
            </p:nvSpPr>
            <p:spPr>
              <a:xfrm rot="7018858">
                <a:off x="3616272" y="4114781"/>
                <a:ext cx="179508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7500176"/>
                      <a:satOff val="-11253"/>
                      <a:lumOff val="-1830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7500176"/>
                      <a:satOff val="-11253"/>
                      <a:lumOff val="-1830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7500176"/>
                      <a:satOff val="-11253"/>
                      <a:lumOff val="-183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5" name="Стрелка вправо 22"/>
              <p:cNvSpPr/>
              <p:nvPr/>
            </p:nvSpPr>
            <p:spPr>
              <a:xfrm rot="17818858">
                <a:off x="3655414" y="4209109"/>
                <a:ext cx="125656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600855" y="4906866"/>
              <a:ext cx="1650430" cy="1536297"/>
              <a:chOff x="2448278" y="4492029"/>
              <a:chExt cx="1650430" cy="1536297"/>
            </a:xfrm>
            <a:scene3d>
              <a:camera prst="orthographicFront"/>
              <a:lightRig rig="flat" dir="t"/>
            </a:scene3d>
          </p:grpSpPr>
          <p:sp>
            <p:nvSpPr>
              <p:cNvPr id="31" name="Овал 30"/>
              <p:cNvSpPr/>
              <p:nvPr/>
            </p:nvSpPr>
            <p:spPr>
              <a:xfrm>
                <a:off x="2448278" y="4492029"/>
                <a:ext cx="1650430" cy="1536297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7500176"/>
                      <a:satOff val="-11253"/>
                      <a:lumOff val="-1830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7500176"/>
                      <a:satOff val="-11253"/>
                      <a:lumOff val="-1830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7500176"/>
                      <a:satOff val="-11253"/>
                      <a:lumOff val="-183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Овал 24"/>
              <p:cNvSpPr/>
              <p:nvPr/>
            </p:nvSpPr>
            <p:spPr>
              <a:xfrm>
                <a:off x="2689978" y="4717014"/>
                <a:ext cx="1167030" cy="108632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 працівників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С/Г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2774709" y="3619485"/>
              <a:ext cx="314598" cy="591613"/>
              <a:chOff x="2622132" y="3204648"/>
              <a:chExt cx="314598" cy="591613"/>
            </a:xfrm>
            <a:scene3d>
              <a:camera prst="orthographicFront"/>
              <a:lightRig rig="flat" dir="t"/>
            </a:scene3d>
          </p:grpSpPr>
          <p:sp>
            <p:nvSpPr>
              <p:cNvPr id="29" name="Стрелка вправо 28"/>
              <p:cNvSpPr/>
              <p:nvPr/>
            </p:nvSpPr>
            <p:spPr>
              <a:xfrm rot="10012927">
                <a:off x="2622132" y="3204648"/>
                <a:ext cx="314598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9375220"/>
                      <a:satOff val="-14067"/>
                      <a:lumOff val="-2288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9375220"/>
                      <a:satOff val="-14067"/>
                      <a:lumOff val="-2288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9375220"/>
                      <a:satOff val="-14067"/>
                      <a:lumOff val="-228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Стрелка вправо 26"/>
              <p:cNvSpPr/>
              <p:nvPr/>
            </p:nvSpPr>
            <p:spPr>
              <a:xfrm rot="20812927">
                <a:off x="2715280" y="3312261"/>
                <a:ext cx="220219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088686" y="3379363"/>
              <a:ext cx="1566036" cy="1566036"/>
              <a:chOff x="936109" y="2964526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27" name="Овал 26"/>
              <p:cNvSpPr/>
              <p:nvPr/>
            </p:nvSpPr>
            <p:spPr>
              <a:xfrm>
                <a:off x="936109" y="2964526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9375220"/>
                      <a:satOff val="-14067"/>
                      <a:lumOff val="-2288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9375220"/>
                      <a:satOff val="-14067"/>
                      <a:lumOff val="-2288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9375220"/>
                      <a:satOff val="-14067"/>
                      <a:lumOff val="-228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Овал 28"/>
              <p:cNvSpPr/>
              <p:nvPr/>
            </p:nvSpPr>
            <p:spPr>
              <a:xfrm>
                <a:off x="1165450" y="3193867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Військові професії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016836" y="2216058"/>
              <a:ext cx="390850" cy="591613"/>
              <a:chOff x="2864259" y="1801221"/>
              <a:chExt cx="390850" cy="591613"/>
            </a:xfrm>
            <a:scene3d>
              <a:camera prst="orthographicFront"/>
              <a:lightRig rig="flat" dir="t"/>
            </a:scene3d>
          </p:grpSpPr>
          <p:sp>
            <p:nvSpPr>
              <p:cNvPr id="25" name="Стрелка вправо 24"/>
              <p:cNvSpPr/>
              <p:nvPr/>
            </p:nvSpPr>
            <p:spPr>
              <a:xfrm rot="13117125">
                <a:off x="2864259" y="1801221"/>
                <a:ext cx="390850" cy="5916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9BBB59">
                      <a:hueOff val="11250264"/>
                      <a:satOff val="-16880"/>
                      <a:lumOff val="-2745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11250264"/>
                      <a:satOff val="-16880"/>
                      <a:lumOff val="-2745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11250264"/>
                      <a:satOff val="-16880"/>
                      <a:lumOff val="-274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Стрелка вправо 30"/>
              <p:cNvSpPr/>
              <p:nvPr/>
            </p:nvSpPr>
            <p:spPr>
              <a:xfrm rot="23917125">
                <a:off x="2968693" y="1956135"/>
                <a:ext cx="273595" cy="354967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5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520723" y="1003098"/>
              <a:ext cx="1566036" cy="1566036"/>
              <a:chOff x="1368146" y="588261"/>
              <a:chExt cx="1566036" cy="1566036"/>
            </a:xfrm>
            <a:scene3d>
              <a:camera prst="orthographicFront"/>
              <a:lightRig rig="flat" dir="t"/>
            </a:scene3d>
          </p:grpSpPr>
          <p:sp>
            <p:nvSpPr>
              <p:cNvPr id="23" name="Овал 22"/>
              <p:cNvSpPr/>
              <p:nvPr/>
            </p:nvSpPr>
            <p:spPr>
              <a:xfrm>
                <a:off x="1368146" y="588261"/>
                <a:ext cx="1566036" cy="1566036"/>
              </a:xfrm>
              <a:prstGeom prst="ellipse">
                <a:avLst/>
              </a:prstGeom>
              <a:gradFill rotWithShape="0">
                <a:gsLst>
                  <a:gs pos="0">
                    <a:srgbClr val="9BBB59">
                      <a:hueOff val="11250264"/>
                      <a:satOff val="-16880"/>
                      <a:lumOff val="-2745"/>
                      <a:alphaOff val="0"/>
                      <a:shade val="51000"/>
                      <a:satMod val="130000"/>
                    </a:srgbClr>
                  </a:gs>
                  <a:gs pos="80000">
                    <a:srgbClr val="9BBB59">
                      <a:hueOff val="11250264"/>
                      <a:satOff val="-16880"/>
                      <a:lumOff val="-2745"/>
                      <a:alphaOff val="0"/>
                      <a:shade val="93000"/>
                      <a:satMod val="130000"/>
                    </a:srgbClr>
                  </a:gs>
                  <a:gs pos="100000">
                    <a:srgbClr val="9BBB59">
                      <a:hueOff val="11250264"/>
                      <a:satOff val="-16880"/>
                      <a:lumOff val="-274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Овал 32"/>
              <p:cNvSpPr/>
              <p:nvPr/>
            </p:nvSpPr>
            <p:spPr>
              <a:xfrm>
                <a:off x="1597487" y="817602"/>
                <a:ext cx="1107354" cy="1107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Професії культури, науки , мистецтва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0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6" y="98049"/>
            <a:ext cx="878770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 технічних засобів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 час роботи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професійної орієнтації дітей дошкільного віку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13738" y="1729141"/>
            <a:ext cx="568863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002060"/>
                </a:solidFill>
              </a:rPr>
              <a:t>Т</a:t>
            </a:r>
            <a:r>
              <a:rPr lang="uk-UA" sz="3200" b="1" dirty="0" smtClean="0">
                <a:solidFill>
                  <a:srgbClr val="002060"/>
                </a:solidFill>
              </a:rPr>
              <a:t>елевізор;</a:t>
            </a:r>
            <a:endParaRPr lang="uk-UA" sz="3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rgbClr val="002060"/>
                </a:solidFill>
              </a:rPr>
              <a:t>Мультимедійні дошки;</a:t>
            </a:r>
            <a:endParaRPr lang="uk-UA" sz="3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rgbClr val="002060"/>
                </a:solidFill>
              </a:rPr>
              <a:t>Комп'ютер;</a:t>
            </a:r>
            <a:endParaRPr lang="uk-UA" sz="3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rgbClr val="002060"/>
                </a:solidFill>
              </a:rPr>
              <a:t>Планшети;</a:t>
            </a:r>
            <a:endParaRPr lang="uk-UA" sz="3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rgbClr val="002060"/>
                </a:solidFill>
              </a:rPr>
              <a:t>Плеєри з різними форматами програвання.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6" y="98049"/>
            <a:ext cx="87877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Перегляд електронної  презентації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(приклад  використання ТЗН)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92118"/>
              </p:ext>
            </p:extLst>
          </p:nvPr>
        </p:nvGraphicFramePr>
        <p:xfrm>
          <a:off x="1319686" y="1556792"/>
          <a:ext cx="6780706" cy="508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Презентация" r:id="rId5" imgW="4570612" imgH="3427754" progId="PowerPoint.Show.8">
                  <p:embed/>
                </p:oleObj>
              </mc:Choice>
              <mc:Fallback>
                <p:oleObj name="Презентация" r:id="rId5" imgW="4570612" imgH="3427754" progId="PowerPoint.Show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686" y="1556792"/>
                        <a:ext cx="6780706" cy="5083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2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"/>
            <a:ext cx="9201521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5981" y="2043820"/>
            <a:ext cx="878770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</a:t>
            </a:r>
          </a:p>
          <a:p>
            <a:pPr algn="ctr"/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увагу!</a:t>
            </a:r>
            <a:endParaRPr lang="uk-UA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7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9694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 НА ТЕМУ:</a:t>
            </a: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«Робота 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ранньої </a:t>
            </a: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професійної 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орієнтації</a:t>
            </a: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 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закладАХ ДошкільноЇ </a:t>
            </a:r>
            <a:endParaRPr lang="uk-UA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ОСВІТИ»</a:t>
            </a:r>
            <a:endParaRPr lang="ru-RU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6127406"/>
            <a:ext cx="2748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</a:rPr>
              <a:t>Підготувала: Любімкіна С.В.</a:t>
            </a:r>
            <a:endParaRPr lang="uk-UA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20689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Виховання активних громадян суспіль­ства, розвиток їхньої ініціативи та здібностей відбувається ще в дошкільному віці.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Професійна орієнтація малюків є важ­ливою складовою змісту виховання особи­стості.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/>
            </a:r>
            <a:br>
              <a:rPr lang="uk-UA" sz="2800" b="1" dirty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rgbClr val="002060"/>
                </a:solidFill>
              </a:rPr>
              <a:t>Ознайомлення з працею та професіями дорослих — це один із засобів формування життєвої компетентності дитини. На сучас­ному етапі розвитку освіти в Україні проф­орієнтація вихованців є дуже актуальною темою.</a:t>
            </a:r>
          </a:p>
        </p:txBody>
      </p:sp>
    </p:spTree>
    <p:extLst>
      <p:ext uri="{BB962C8B-B14F-4D97-AF65-F5344CB8AC3E}">
        <p14:creationId xmlns:p14="http://schemas.microsoft.com/office/powerpoint/2010/main" val="36699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3" y="836712"/>
            <a:ext cx="7652939" cy="548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79712" y="882879"/>
            <a:ext cx="5594001" cy="5786481"/>
            <a:chOff x="2362375" y="1157569"/>
            <a:chExt cx="5288379" cy="53201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413339" y="3240341"/>
              <a:ext cx="1154643" cy="1154643"/>
              <a:chOff x="3707154" y="2086974"/>
              <a:chExt cx="1154643" cy="1154643"/>
            </a:xfrm>
            <a:scene3d>
              <a:camera prst="orthographicFront"/>
              <a:lightRig rig="flat" dir="t"/>
            </a:scene3d>
          </p:grpSpPr>
          <p:sp>
            <p:nvSpPr>
              <p:cNvPr id="32" name="Овал 31"/>
              <p:cNvSpPr/>
              <p:nvPr/>
            </p:nvSpPr>
            <p:spPr>
              <a:xfrm>
                <a:off x="3707154" y="2086974"/>
                <a:ext cx="1154643" cy="1154643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Овал 4"/>
              <p:cNvSpPr/>
              <p:nvPr/>
            </p:nvSpPr>
            <p:spPr>
              <a:xfrm>
                <a:off x="3876248" y="2256068"/>
                <a:ext cx="816455" cy="8164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/>
                  <a:t>Проф </a:t>
                </a:r>
                <a:r>
                  <a:rPr lang="uk-UA" sz="1200" b="1" kern="1200" dirty="0" smtClean="0"/>
                  <a:t>орієнтація</a:t>
                </a:r>
                <a:endParaRPr lang="uk-UA" sz="1200" b="1" kern="1200" dirty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752734" y="2727937"/>
              <a:ext cx="475852" cy="362098"/>
              <a:chOff x="4046549" y="1574570"/>
              <a:chExt cx="475852" cy="362098"/>
            </a:xfrm>
            <a:scene3d>
              <a:camera prst="orthographicFront"/>
              <a:lightRig rig="flat" dir="t"/>
            </a:scene3d>
          </p:grpSpPr>
          <p:sp>
            <p:nvSpPr>
              <p:cNvPr id="30" name="Стрелка вправо 29"/>
              <p:cNvSpPr/>
              <p:nvPr/>
            </p:nvSpPr>
            <p:spPr>
              <a:xfrm rot="16200000">
                <a:off x="4103426" y="1517693"/>
                <a:ext cx="362098" cy="47585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Стрелка вправо 6"/>
              <p:cNvSpPr/>
              <p:nvPr/>
            </p:nvSpPr>
            <p:spPr>
              <a:xfrm rot="16200000">
                <a:off x="4157741" y="1667178"/>
                <a:ext cx="253469" cy="285512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4290877" y="1157569"/>
              <a:ext cx="1399567" cy="1399567"/>
              <a:chOff x="3584692" y="4202"/>
              <a:chExt cx="1399567" cy="1399567"/>
            </a:xfrm>
            <a:scene3d>
              <a:camera prst="orthographicFront"/>
              <a:lightRig rig="flat" dir="t"/>
            </a:scene3d>
          </p:grpSpPr>
          <p:sp>
            <p:nvSpPr>
              <p:cNvPr id="28" name="Овал 27"/>
              <p:cNvSpPr/>
              <p:nvPr/>
            </p:nvSpPr>
            <p:spPr>
              <a:xfrm>
                <a:off x="3584692" y="4202"/>
                <a:ext cx="1399567" cy="139956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Овал 8"/>
              <p:cNvSpPr/>
              <p:nvPr/>
            </p:nvSpPr>
            <p:spPr>
              <a:xfrm>
                <a:off x="3789654" y="209164"/>
                <a:ext cx="989643" cy="98964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200" b="1" kern="1200" dirty="0" smtClean="0"/>
                  <a:t>Педагогічний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kern="1200" dirty="0" smtClean="0"/>
                  <a:t>аспект </a:t>
                </a:r>
                <a:endParaRPr lang="ru-RU" sz="1200" b="1" kern="1200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5718287" y="3579736"/>
              <a:ext cx="362098" cy="475852"/>
              <a:chOff x="5012102" y="2426369"/>
              <a:chExt cx="362098" cy="475852"/>
            </a:xfrm>
            <a:scene3d>
              <a:camera prst="orthographicFront"/>
              <a:lightRig rig="flat" dir="t"/>
            </a:scene3d>
          </p:grpSpPr>
          <p:sp>
            <p:nvSpPr>
              <p:cNvPr id="26" name="Стрелка вправо 25"/>
              <p:cNvSpPr/>
              <p:nvPr/>
            </p:nvSpPr>
            <p:spPr>
              <a:xfrm>
                <a:off x="5012102" y="2426369"/>
                <a:ext cx="362098" cy="47585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трелка вправо 10"/>
              <p:cNvSpPr/>
              <p:nvPr/>
            </p:nvSpPr>
            <p:spPr>
              <a:xfrm>
                <a:off x="5012102" y="2521539"/>
                <a:ext cx="253469" cy="285512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251187" y="3117879"/>
              <a:ext cx="1399567" cy="1399567"/>
              <a:chOff x="5545002" y="1964512"/>
              <a:chExt cx="1399567" cy="1399567"/>
            </a:xfrm>
            <a:scene3d>
              <a:camera prst="orthographicFront"/>
              <a:lightRig rig="flat" dir="t"/>
            </a:scene3d>
          </p:grpSpPr>
          <p:sp>
            <p:nvSpPr>
              <p:cNvPr id="24" name="Овал 23"/>
              <p:cNvSpPr/>
              <p:nvPr/>
            </p:nvSpPr>
            <p:spPr>
              <a:xfrm>
                <a:off x="5545002" y="1964512"/>
                <a:ext cx="1399567" cy="139956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Овал 12"/>
              <p:cNvSpPr/>
              <p:nvPr/>
            </p:nvSpPr>
            <p:spPr>
              <a:xfrm>
                <a:off x="5749964" y="2169474"/>
                <a:ext cx="989643" cy="98964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200" b="1" kern="1200" dirty="0" smtClean="0"/>
                  <a:t>Соціальний</a:t>
                </a:r>
                <a:r>
                  <a:rPr lang="ru-RU" sz="1200" b="1" kern="1200" dirty="0" smtClean="0"/>
                  <a:t> </a:t>
                </a:r>
                <a:r>
                  <a:rPr lang="ru-RU" sz="1200" b="1" kern="1200" dirty="0"/>
                  <a:t>аспект</a:t>
                </a: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752734" y="4545289"/>
              <a:ext cx="475852" cy="362098"/>
              <a:chOff x="4046549" y="3391922"/>
              <a:chExt cx="475852" cy="362098"/>
            </a:xfrm>
            <a:scene3d>
              <a:camera prst="orthographicFront"/>
              <a:lightRig rig="flat" dir="t"/>
            </a:scene3d>
          </p:grpSpPr>
          <p:sp>
            <p:nvSpPr>
              <p:cNvPr id="22" name="Стрелка вправо 21"/>
              <p:cNvSpPr/>
              <p:nvPr/>
            </p:nvSpPr>
            <p:spPr>
              <a:xfrm rot="5400000">
                <a:off x="4103426" y="3335045"/>
                <a:ext cx="362098" cy="47585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Стрелка вправо 14"/>
              <p:cNvSpPr/>
              <p:nvPr/>
            </p:nvSpPr>
            <p:spPr>
              <a:xfrm rot="5400000">
                <a:off x="4157741" y="3375901"/>
                <a:ext cx="253469" cy="285512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234572" y="5078189"/>
              <a:ext cx="1512176" cy="1399567"/>
              <a:chOff x="3528387" y="3924822"/>
              <a:chExt cx="1512176" cy="1399567"/>
            </a:xfrm>
            <a:scene3d>
              <a:camera prst="orthographicFront"/>
              <a:lightRig rig="flat" dir="t"/>
            </a:scene3d>
          </p:grpSpPr>
          <p:sp>
            <p:nvSpPr>
              <p:cNvPr id="20" name="Овал 19"/>
              <p:cNvSpPr/>
              <p:nvPr/>
            </p:nvSpPr>
            <p:spPr>
              <a:xfrm>
                <a:off x="3528387" y="3924822"/>
                <a:ext cx="1512176" cy="139956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Овал 16"/>
              <p:cNvSpPr/>
              <p:nvPr/>
            </p:nvSpPr>
            <p:spPr>
              <a:xfrm>
                <a:off x="3749840" y="4129784"/>
                <a:ext cx="1069270" cy="98964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200" b="1" kern="1200" dirty="0" smtClean="0"/>
                  <a:t>Психологічний</a:t>
                </a:r>
                <a:r>
                  <a:rPr lang="ru-RU" sz="1200" b="1" kern="1200" dirty="0" smtClean="0"/>
                  <a:t>  </a:t>
                </a:r>
                <a:r>
                  <a:rPr lang="ru-RU" sz="1200" b="1" kern="1200" dirty="0" smtClean="0"/>
                  <a:t>аспект</a:t>
                </a:r>
                <a:endParaRPr lang="ru-RU" sz="1200" b="1" kern="1200" dirty="0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924158" y="3536983"/>
              <a:ext cx="346410" cy="475852"/>
              <a:chOff x="3217973" y="2383616"/>
              <a:chExt cx="346410" cy="475852"/>
            </a:xfrm>
            <a:scene3d>
              <a:camera prst="orthographicFront"/>
              <a:lightRig rig="flat" dir="t"/>
            </a:scene3d>
          </p:grpSpPr>
          <p:sp>
            <p:nvSpPr>
              <p:cNvPr id="18" name="Стрелка вправо 17"/>
              <p:cNvSpPr/>
              <p:nvPr/>
            </p:nvSpPr>
            <p:spPr>
              <a:xfrm rot="10964403">
                <a:off x="3217973" y="2383616"/>
                <a:ext cx="346410" cy="47585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трелка вправо 18"/>
              <p:cNvSpPr/>
              <p:nvPr/>
            </p:nvSpPr>
            <p:spPr>
              <a:xfrm rot="21764403">
                <a:off x="3321837" y="2481270"/>
                <a:ext cx="242487" cy="285512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2362375" y="3025582"/>
              <a:ext cx="1399567" cy="1399567"/>
              <a:chOff x="1656190" y="1872215"/>
              <a:chExt cx="1399567" cy="1399567"/>
            </a:xfrm>
            <a:scene3d>
              <a:camera prst="orthographicFront"/>
              <a:lightRig rig="flat" dir="t"/>
            </a:scene3d>
          </p:grpSpPr>
          <p:sp>
            <p:nvSpPr>
              <p:cNvPr id="16" name="Овал 15"/>
              <p:cNvSpPr/>
              <p:nvPr/>
            </p:nvSpPr>
            <p:spPr>
              <a:xfrm>
                <a:off x="1656190" y="1872215"/>
                <a:ext cx="1399567" cy="139956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Овал 20"/>
              <p:cNvSpPr/>
              <p:nvPr/>
            </p:nvSpPr>
            <p:spPr>
              <a:xfrm>
                <a:off x="1861152" y="2077177"/>
                <a:ext cx="989643" cy="98964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200" b="1" kern="1200" dirty="0" smtClean="0"/>
                  <a:t>Медико-фізіологічний</a:t>
                </a:r>
                <a:r>
                  <a:rPr lang="ru-RU" sz="1200" b="1" kern="1200" dirty="0" smtClean="0"/>
                  <a:t> </a:t>
                </a:r>
                <a:r>
                  <a:rPr lang="ru-RU" sz="1200" b="1" kern="1200" dirty="0"/>
                  <a:t>аспект</a:t>
                </a: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356297" y="98049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аспекти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активізації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професійної орієнтації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дітей дошкільного віку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3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9"/>
            <a:ext cx="9224212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 профорієнтаційної роботи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умовах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ЗДО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987825" y="1772816"/>
            <a:ext cx="3096344" cy="1547411"/>
            <a:chOff x="3127232" y="878705"/>
            <a:chExt cx="2386495" cy="1193247"/>
          </a:xfrm>
          <a:scene3d>
            <a:camera prst="orthographicFront"/>
            <a:lightRig rig="flat" dir="t"/>
          </a:scene3d>
        </p:grpSpPr>
        <p:sp>
          <p:nvSpPr>
            <p:cNvPr id="45" name="Прямоугольник 44"/>
            <p:cNvSpPr/>
            <p:nvPr/>
          </p:nvSpPr>
          <p:spPr>
            <a:xfrm>
              <a:off x="3127232" y="878705"/>
              <a:ext cx="2386495" cy="1193247"/>
            </a:xfrm>
            <a:prstGeom prst="rect">
              <a:avLst/>
            </a:pr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3127232" y="878705"/>
              <a:ext cx="2386495" cy="1193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35" tIns="38735" rIns="38735" bIns="38735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100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ФОРМИ</a:t>
              </a:r>
              <a:endParaRPr lang="ru-RU" sz="61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55832" y="4509120"/>
            <a:ext cx="2515968" cy="1386397"/>
            <a:chOff x="4311" y="2573117"/>
            <a:chExt cx="2386495" cy="1193247"/>
          </a:xfrm>
          <a:scene3d>
            <a:camera prst="orthographicFront"/>
            <a:lightRig rig="flat" dir="t"/>
          </a:scene3d>
        </p:grpSpPr>
        <p:sp>
          <p:nvSpPr>
            <p:cNvPr id="43" name="Прямоугольник 42"/>
            <p:cNvSpPr/>
            <p:nvPr/>
          </p:nvSpPr>
          <p:spPr>
            <a:xfrm>
              <a:off x="4311" y="2573117"/>
              <a:ext cx="2386495" cy="1193247"/>
            </a:xfrm>
            <a:prstGeom prst="rect">
              <a:avLst/>
            </a:pr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4311" y="2573117"/>
              <a:ext cx="2386495" cy="1193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ЗАНЯТТЯ</a:t>
              </a:r>
              <a:endParaRPr lang="uk-UA" sz="27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915816" y="3916274"/>
            <a:ext cx="3240359" cy="1456942"/>
            <a:chOff x="2891971" y="2573117"/>
            <a:chExt cx="2857017" cy="1263792"/>
          </a:xfrm>
          <a:scene3d>
            <a:camera prst="orthographicFront"/>
            <a:lightRig rig="flat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2891971" y="2573117"/>
              <a:ext cx="2857017" cy="1263792"/>
            </a:xfrm>
            <a:prstGeom prst="rect">
              <a:avLst/>
            </a:prstGeom>
            <a:gradFill rotWithShape="0">
              <a:gsLst>
                <a:gs pos="0">
                  <a:srgbClr val="9BBB59">
                    <a:hueOff val="5625132"/>
                    <a:satOff val="-8440"/>
                    <a:lumOff val="-1373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5625132"/>
                    <a:satOff val="-8440"/>
                    <a:lumOff val="-1373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5625132"/>
                    <a:satOff val="-8440"/>
                    <a:lumOff val="-1373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91971" y="2573117"/>
              <a:ext cx="2857017" cy="1263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НЕРЕГЛАМЕНТОВАНІ</a:t>
              </a:r>
              <a:r>
                <a:rPr lang="ru-RU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uk-UA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ВИДИ</a:t>
              </a:r>
              <a:r>
                <a:rPr lang="ru-RU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uk-UA" sz="27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ДІЯЛЬНОСТІ</a:t>
              </a:r>
              <a:endParaRPr lang="uk-UA" sz="27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00192" y="4509119"/>
            <a:ext cx="2587976" cy="1386397"/>
            <a:chOff x="6250152" y="2573117"/>
            <a:chExt cx="2386495" cy="1193247"/>
          </a:xfrm>
          <a:scene3d>
            <a:camera prst="orthographicFront"/>
            <a:lightRig rig="flat" dir="t"/>
          </a:scene3d>
        </p:grpSpPr>
        <p:sp>
          <p:nvSpPr>
            <p:cNvPr id="39" name="Прямоугольник 38"/>
            <p:cNvSpPr/>
            <p:nvPr/>
          </p:nvSpPr>
          <p:spPr>
            <a:xfrm>
              <a:off x="6250152" y="2573117"/>
              <a:ext cx="2386495" cy="1193247"/>
            </a:xfrm>
            <a:prstGeom prst="rect">
              <a:avLst/>
            </a:prstGeom>
            <a:gradFill rotWithShape="0">
              <a:gsLst>
                <a:gs pos="0">
                  <a:srgbClr val="9BBB59">
                    <a:hueOff val="7500176"/>
                    <a:satOff val="-11253"/>
                    <a:lumOff val="-183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7500176"/>
                    <a:satOff val="-11253"/>
                    <a:lumOff val="-183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7500176"/>
                    <a:satOff val="-11253"/>
                    <a:lumOff val="-183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6250152" y="2573117"/>
              <a:ext cx="2386495" cy="1193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ВІЛЬНИЙ</a:t>
              </a:r>
              <a:r>
                <a:rPr lang="ru-RU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ЧАС</a:t>
              </a:r>
              <a:endParaRPr lang="ru-RU" sz="2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 ПРОФЕСІЙНОЇ ОРІЄНТАЦІЇ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47694" y="691253"/>
            <a:ext cx="6248612" cy="5906099"/>
            <a:chOff x="1447694" y="475950"/>
            <a:chExt cx="6248612" cy="590609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902939" y="2921158"/>
              <a:ext cx="1462721" cy="1462721"/>
              <a:chOff x="3756240" y="2449050"/>
              <a:chExt cx="1462721" cy="1462721"/>
            </a:xfrm>
            <a:scene3d>
              <a:camera prst="orthographicFront"/>
              <a:lightRig rig="flat" dir="t"/>
            </a:scene3d>
          </p:grpSpPr>
          <p:sp>
            <p:nvSpPr>
              <p:cNvPr id="63" name="Овал 62"/>
              <p:cNvSpPr/>
              <p:nvPr/>
            </p:nvSpPr>
            <p:spPr>
              <a:xfrm>
                <a:off x="3756240" y="2449050"/>
                <a:ext cx="1462721" cy="1462721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4" name="Овал 4"/>
              <p:cNvSpPr/>
              <p:nvPr/>
            </p:nvSpPr>
            <p:spPr>
              <a:xfrm>
                <a:off x="3970451" y="2663261"/>
                <a:ext cx="1034299" cy="10342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300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Методи</a:t>
                </a:r>
                <a:endParaRPr lang="uk-UA" sz="23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350114" y="2341014"/>
              <a:ext cx="568371" cy="409968"/>
              <a:chOff x="4203415" y="1868906"/>
              <a:chExt cx="568371" cy="409968"/>
            </a:xfrm>
            <a:scene3d>
              <a:camera prst="orthographicFront"/>
              <a:lightRig rig="flat" dir="t"/>
            </a:scene3d>
          </p:grpSpPr>
          <p:sp>
            <p:nvSpPr>
              <p:cNvPr id="61" name="Стрелка вправо 60"/>
              <p:cNvSpPr/>
              <p:nvPr/>
            </p:nvSpPr>
            <p:spPr>
              <a:xfrm rot="16200000">
                <a:off x="4282617" y="1789704"/>
                <a:ext cx="409968" cy="56837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2" name="Стрелка вправо 6"/>
              <p:cNvSpPr/>
              <p:nvPr/>
            </p:nvSpPr>
            <p:spPr>
              <a:xfrm rot="16200000">
                <a:off x="4344112" y="1964873"/>
                <a:ext cx="286978" cy="34102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798459" y="475950"/>
              <a:ext cx="1671682" cy="1671682"/>
              <a:chOff x="3651760" y="3842"/>
              <a:chExt cx="1671682" cy="1671682"/>
            </a:xfrm>
            <a:scene3d>
              <a:camera prst="orthographicFront"/>
              <a:lightRig rig="flat" dir="t"/>
            </a:scene3d>
          </p:grpSpPr>
          <p:sp>
            <p:nvSpPr>
              <p:cNvPr id="59" name="Овал 58"/>
              <p:cNvSpPr/>
              <p:nvPr/>
            </p:nvSpPr>
            <p:spPr>
              <a:xfrm>
                <a:off x="3651760" y="3842"/>
                <a:ext cx="1671682" cy="1671682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Овал 8"/>
              <p:cNvSpPr/>
              <p:nvPr/>
            </p:nvSpPr>
            <p:spPr>
              <a:xfrm>
                <a:off x="3896572" y="248654"/>
                <a:ext cx="1182058" cy="11820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0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Практичні</a:t>
                </a:r>
                <a:endParaRPr lang="uk-UA" sz="20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481680" y="3026399"/>
              <a:ext cx="409968" cy="568371"/>
              <a:chOff x="5334981" y="2554291"/>
              <a:chExt cx="409968" cy="568371"/>
            </a:xfrm>
            <a:scene3d>
              <a:camera prst="orthographicFront"/>
              <a:lightRig rig="flat" dir="t"/>
            </a:scene3d>
          </p:grpSpPr>
          <p:sp>
            <p:nvSpPr>
              <p:cNvPr id="57" name="Стрелка вправо 56"/>
              <p:cNvSpPr/>
              <p:nvPr/>
            </p:nvSpPr>
            <p:spPr>
              <a:xfrm rot="20520000">
                <a:off x="5334981" y="2554291"/>
                <a:ext cx="409968" cy="56837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936304"/>
                      <a:satOff val="-1168"/>
                      <a:lumOff val="275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936304"/>
                      <a:satOff val="-1168"/>
                      <a:lumOff val="275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936304"/>
                      <a:satOff val="-1168"/>
                      <a:lumOff val="27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8" name="Стрелка вправо 10"/>
              <p:cNvSpPr/>
              <p:nvPr/>
            </p:nvSpPr>
            <p:spPr>
              <a:xfrm rot="20520000">
                <a:off x="5337991" y="2686968"/>
                <a:ext cx="286978" cy="34102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6024624" y="2093353"/>
              <a:ext cx="1671682" cy="1671682"/>
              <a:chOff x="5877925" y="1621245"/>
              <a:chExt cx="1671682" cy="1671682"/>
            </a:xfrm>
            <a:scene3d>
              <a:camera prst="orthographicFront"/>
              <a:lightRig rig="flat" dir="t"/>
            </a:scene3d>
          </p:grpSpPr>
          <p:sp>
            <p:nvSpPr>
              <p:cNvPr id="55" name="Овал 54"/>
              <p:cNvSpPr/>
              <p:nvPr/>
            </p:nvSpPr>
            <p:spPr>
              <a:xfrm>
                <a:off x="5877925" y="1621245"/>
                <a:ext cx="1671682" cy="1671682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936304"/>
                      <a:satOff val="-1168"/>
                      <a:lumOff val="275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936304"/>
                      <a:satOff val="-1168"/>
                      <a:lumOff val="275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936304"/>
                      <a:satOff val="-1168"/>
                      <a:lumOff val="27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6" name="Овал 12"/>
              <p:cNvSpPr/>
              <p:nvPr/>
            </p:nvSpPr>
            <p:spPr>
              <a:xfrm>
                <a:off x="6122737" y="1866057"/>
                <a:ext cx="1182058" cy="11820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0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Ігрові</a:t>
                </a:r>
                <a:endParaRPr lang="uk-UA" sz="20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000510" y="4342730"/>
              <a:ext cx="568371" cy="409968"/>
              <a:chOff x="4853811" y="3870622"/>
              <a:chExt cx="568371" cy="409968"/>
            </a:xfrm>
            <a:scene3d>
              <a:camera prst="orthographicFront"/>
              <a:lightRig rig="flat" dir="t"/>
            </a:scene3d>
          </p:grpSpPr>
          <p:sp>
            <p:nvSpPr>
              <p:cNvPr id="53" name="Стрелка вправо 52"/>
              <p:cNvSpPr/>
              <p:nvPr/>
            </p:nvSpPr>
            <p:spPr>
              <a:xfrm rot="3240000">
                <a:off x="4933013" y="3791420"/>
                <a:ext cx="409968" cy="56837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1872608"/>
                      <a:satOff val="-2336"/>
                      <a:lumOff val="549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1872608"/>
                      <a:satOff val="-2336"/>
                      <a:lumOff val="549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1872608"/>
                      <a:satOff val="-2336"/>
                      <a:lumOff val="54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4" name="Стрелка вправо 14"/>
              <p:cNvSpPr/>
              <p:nvPr/>
            </p:nvSpPr>
            <p:spPr>
              <a:xfrm rot="3240000">
                <a:off x="4958362" y="3855343"/>
                <a:ext cx="286978" cy="34102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174305" y="4710367"/>
              <a:ext cx="1671682" cy="1671682"/>
              <a:chOff x="5027606" y="4238259"/>
              <a:chExt cx="1671682" cy="1671682"/>
            </a:xfrm>
            <a:scene3d>
              <a:camera prst="orthographicFront"/>
              <a:lightRig rig="flat" dir="t"/>
            </a:scene3d>
          </p:grpSpPr>
          <p:sp>
            <p:nvSpPr>
              <p:cNvPr id="51" name="Овал 50"/>
              <p:cNvSpPr/>
              <p:nvPr/>
            </p:nvSpPr>
            <p:spPr>
              <a:xfrm>
                <a:off x="5027606" y="4238259"/>
                <a:ext cx="1671682" cy="1671682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1872608"/>
                      <a:satOff val="-2336"/>
                      <a:lumOff val="549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1872608"/>
                      <a:satOff val="-2336"/>
                      <a:lumOff val="549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1872608"/>
                      <a:satOff val="-2336"/>
                      <a:lumOff val="54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2" name="Овал 16"/>
              <p:cNvSpPr/>
              <p:nvPr/>
            </p:nvSpPr>
            <p:spPr>
              <a:xfrm>
                <a:off x="5272418" y="4483071"/>
                <a:ext cx="1182058" cy="11820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0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Вербальні</a:t>
                </a:r>
                <a:endParaRPr lang="uk-UA" sz="20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662206" y="4296458"/>
              <a:ext cx="568371" cy="383693"/>
              <a:chOff x="3515507" y="3824350"/>
              <a:chExt cx="568371" cy="383693"/>
            </a:xfrm>
            <a:scene3d>
              <a:camera prst="orthographicFront"/>
              <a:lightRig rig="flat" dir="t"/>
            </a:scene3d>
          </p:grpSpPr>
          <p:sp>
            <p:nvSpPr>
              <p:cNvPr id="49" name="Стрелка вправо 48"/>
              <p:cNvSpPr/>
              <p:nvPr/>
            </p:nvSpPr>
            <p:spPr>
              <a:xfrm rot="7767403">
                <a:off x="3607846" y="3732011"/>
                <a:ext cx="383693" cy="56837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3745215"/>
                      <a:satOff val="-4671"/>
                      <a:lumOff val="1098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3745215"/>
                      <a:satOff val="-4671"/>
                      <a:lumOff val="1098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3745215"/>
                      <a:satOff val="-4671"/>
                      <a:lumOff val="109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0" name="Стрелка вправо 18"/>
              <p:cNvSpPr/>
              <p:nvPr/>
            </p:nvSpPr>
            <p:spPr>
              <a:xfrm rot="18567403">
                <a:off x="3701975" y="3801247"/>
                <a:ext cx="268585" cy="34102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342443" y="4585687"/>
              <a:ext cx="1671682" cy="1671682"/>
              <a:chOff x="2195744" y="4113579"/>
              <a:chExt cx="1671682" cy="1671682"/>
            </a:xfrm>
            <a:scene3d>
              <a:camera prst="orthographicFront"/>
              <a:lightRig rig="flat" dir="t"/>
            </a:scene3d>
          </p:grpSpPr>
          <p:sp>
            <p:nvSpPr>
              <p:cNvPr id="47" name="Овал 46"/>
              <p:cNvSpPr/>
              <p:nvPr/>
            </p:nvSpPr>
            <p:spPr>
              <a:xfrm>
                <a:off x="2195744" y="4113579"/>
                <a:ext cx="1671682" cy="1671682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3745215"/>
                      <a:satOff val="-4671"/>
                      <a:lumOff val="1098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3745215"/>
                      <a:satOff val="-4671"/>
                      <a:lumOff val="1098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3745215"/>
                      <a:satOff val="-4671"/>
                      <a:lumOff val="109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8" name="Овал 20"/>
              <p:cNvSpPr/>
              <p:nvPr/>
            </p:nvSpPr>
            <p:spPr>
              <a:xfrm>
                <a:off x="2440556" y="4358391"/>
                <a:ext cx="1182058" cy="11820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0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Наочні</a:t>
                </a:r>
                <a:r>
                  <a:rPr lang="ru-RU" sz="20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endParaRPr lang="ru-RU" sz="20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401790" y="3025209"/>
              <a:ext cx="393258" cy="568371"/>
              <a:chOff x="3255091" y="2553101"/>
              <a:chExt cx="393258" cy="568371"/>
            </a:xfrm>
            <a:scene3d>
              <a:camera prst="orthographicFront"/>
              <a:lightRig rig="flat" dir="t"/>
            </a:scene3d>
          </p:grpSpPr>
          <p:sp>
            <p:nvSpPr>
              <p:cNvPr id="32" name="Стрелка вправо 31"/>
              <p:cNvSpPr/>
              <p:nvPr/>
            </p:nvSpPr>
            <p:spPr>
              <a:xfrm rot="11899613">
                <a:off x="3255091" y="2553101"/>
                <a:ext cx="393258" cy="56837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4681519"/>
                      <a:satOff val="-5839"/>
                      <a:lumOff val="1373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4681519"/>
                      <a:satOff val="-5839"/>
                      <a:lumOff val="1373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4681519"/>
                      <a:satOff val="-5839"/>
                      <a:lumOff val="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3" name="Стрелка вправо 22"/>
              <p:cNvSpPr/>
              <p:nvPr/>
            </p:nvSpPr>
            <p:spPr>
              <a:xfrm rot="22699613">
                <a:off x="3370076" y="2685323"/>
                <a:ext cx="275281" cy="34102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447694" y="2008903"/>
              <a:ext cx="1837128" cy="1784704"/>
              <a:chOff x="1300995" y="1536795"/>
              <a:chExt cx="1837128" cy="1784704"/>
            </a:xfrm>
            <a:scene3d>
              <a:camera prst="orthographicFront"/>
              <a:lightRig rig="flat" dir="t"/>
            </a:scene3d>
          </p:grpSpPr>
          <p:sp>
            <p:nvSpPr>
              <p:cNvPr id="30" name="Овал 29"/>
              <p:cNvSpPr/>
              <p:nvPr/>
            </p:nvSpPr>
            <p:spPr>
              <a:xfrm>
                <a:off x="1300995" y="1536795"/>
                <a:ext cx="1837128" cy="1784704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4681519"/>
                      <a:satOff val="-5839"/>
                      <a:lumOff val="1373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4681519"/>
                      <a:satOff val="-5839"/>
                      <a:lumOff val="1373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4681519"/>
                      <a:satOff val="-5839"/>
                      <a:lumOff val="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1" name="Овал 24"/>
              <p:cNvSpPr/>
              <p:nvPr/>
            </p:nvSpPr>
            <p:spPr>
              <a:xfrm>
                <a:off x="1570036" y="1798159"/>
                <a:ext cx="1299046" cy="12619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8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Комбіновані</a:t>
                </a:r>
                <a:endParaRPr lang="uk-UA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6297" y="98049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ПЛАНУВАННЯ РОБОТИ З ПРОФЕСІЙНОЇ ОРІЄНТАЦІЇ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62702" y="686037"/>
            <a:ext cx="5418595" cy="5911315"/>
            <a:chOff x="1862702" y="473342"/>
            <a:chExt cx="5418595" cy="591131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833411" y="2630524"/>
              <a:ext cx="1568204" cy="1596951"/>
              <a:chOff x="3744414" y="2160239"/>
              <a:chExt cx="1568204" cy="1596951"/>
            </a:xfrm>
            <a:scene3d>
              <a:camera prst="orthographicFront"/>
              <a:lightRig rig="flat" dir="t"/>
            </a:scene3d>
          </p:grpSpPr>
          <p:sp>
            <p:nvSpPr>
              <p:cNvPr id="95" name="Овал 94"/>
              <p:cNvSpPr/>
              <p:nvPr/>
            </p:nvSpPr>
            <p:spPr>
              <a:xfrm>
                <a:off x="3744414" y="2160239"/>
                <a:ext cx="1568204" cy="1596951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6" name="Овал 4"/>
              <p:cNvSpPr/>
              <p:nvPr/>
            </p:nvSpPr>
            <p:spPr>
              <a:xfrm>
                <a:off x="3974072" y="2394107"/>
                <a:ext cx="1108888" cy="112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Роботу </a:t>
                </a: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здійснюють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4353305" y="2178262"/>
              <a:ext cx="528416" cy="319598"/>
              <a:chOff x="4264308" y="1707977"/>
              <a:chExt cx="528416" cy="319598"/>
            </a:xfrm>
            <a:scene3d>
              <a:camera prst="orthographicFront"/>
              <a:lightRig rig="flat" dir="t"/>
            </a:scene3d>
          </p:grpSpPr>
          <p:sp>
            <p:nvSpPr>
              <p:cNvPr id="93" name="Стрелка вправо 92"/>
              <p:cNvSpPr/>
              <p:nvPr/>
            </p:nvSpPr>
            <p:spPr>
              <a:xfrm rot="16200000">
                <a:off x="4368717" y="1603568"/>
                <a:ext cx="319598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4" name="Стрелка вправо 6"/>
              <p:cNvSpPr/>
              <p:nvPr/>
            </p:nvSpPr>
            <p:spPr>
              <a:xfrm rot="16200000">
                <a:off x="4416657" y="1757191"/>
                <a:ext cx="223719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840430" y="473342"/>
              <a:ext cx="1554166" cy="1554166"/>
              <a:chOff x="3751433" y="3057"/>
              <a:chExt cx="1554166" cy="1554166"/>
            </a:xfrm>
            <a:scene3d>
              <a:camera prst="orthographicFront"/>
              <a:lightRig rig="flat" dir="t"/>
            </a:scene3d>
          </p:grpSpPr>
          <p:sp>
            <p:nvSpPr>
              <p:cNvPr id="91" name="Овал 90"/>
              <p:cNvSpPr/>
              <p:nvPr/>
            </p:nvSpPr>
            <p:spPr>
              <a:xfrm>
                <a:off x="3751433" y="3057"/>
                <a:ext cx="1554166" cy="1554166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2" name="Овал 8"/>
              <p:cNvSpPr/>
              <p:nvPr/>
            </p:nvSpPr>
            <p:spPr>
              <a:xfrm>
                <a:off x="3979035" y="230659"/>
                <a:ext cx="1098962" cy="10989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8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Завідувач</a:t>
                </a:r>
                <a:endParaRPr lang="uk-UA" sz="18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5394778" y="2622117"/>
              <a:ext cx="325350" cy="528416"/>
              <a:chOff x="5305781" y="2151832"/>
              <a:chExt cx="325350" cy="528416"/>
            </a:xfrm>
            <a:scene3d>
              <a:camera prst="orthographicFront"/>
              <a:lightRig rig="flat" dir="t"/>
            </a:scene3d>
          </p:grpSpPr>
          <p:sp>
            <p:nvSpPr>
              <p:cNvPr id="89" name="Стрелка вправо 88"/>
              <p:cNvSpPr/>
              <p:nvPr/>
            </p:nvSpPr>
            <p:spPr>
              <a:xfrm rot="19800000">
                <a:off x="5305781" y="2151832"/>
                <a:ext cx="325350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936304"/>
                      <a:satOff val="-1168"/>
                      <a:lumOff val="275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936304"/>
                      <a:satOff val="-1168"/>
                      <a:lumOff val="275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936304"/>
                      <a:satOff val="-1168"/>
                      <a:lumOff val="27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0" name="Стрелка вправо 10"/>
              <p:cNvSpPr/>
              <p:nvPr/>
            </p:nvSpPr>
            <p:spPr>
              <a:xfrm rot="19800000">
                <a:off x="5312319" y="2281916"/>
                <a:ext cx="227745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5727131" y="1562629"/>
              <a:ext cx="1554166" cy="1554166"/>
              <a:chOff x="5638134" y="1092344"/>
              <a:chExt cx="1554166" cy="1554166"/>
            </a:xfrm>
            <a:scene3d>
              <a:camera prst="orthographicFront"/>
              <a:lightRig rig="flat" dir="t"/>
            </a:scene3d>
          </p:grpSpPr>
          <p:sp>
            <p:nvSpPr>
              <p:cNvPr id="87" name="Овал 86"/>
              <p:cNvSpPr/>
              <p:nvPr/>
            </p:nvSpPr>
            <p:spPr>
              <a:xfrm>
                <a:off x="5638134" y="1092344"/>
                <a:ext cx="1554166" cy="1554166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936304"/>
                      <a:satOff val="-1168"/>
                      <a:lumOff val="275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936304"/>
                      <a:satOff val="-1168"/>
                      <a:lumOff val="275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936304"/>
                      <a:satOff val="-1168"/>
                      <a:lumOff val="275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8" name="Овал 12"/>
              <p:cNvSpPr/>
              <p:nvPr/>
            </p:nvSpPr>
            <p:spPr>
              <a:xfrm>
                <a:off x="5865736" y="1319946"/>
                <a:ext cx="1098962" cy="10989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Вихователь</a:t>
                </a: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  </a:t>
                </a: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методист</a:t>
                </a:r>
                <a:endParaRPr lang="ru-RU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5394778" y="3707466"/>
              <a:ext cx="325350" cy="528416"/>
              <a:chOff x="5305781" y="3237181"/>
              <a:chExt cx="325350" cy="528416"/>
            </a:xfrm>
            <a:scene3d>
              <a:camera prst="orthographicFront"/>
              <a:lightRig rig="flat" dir="t"/>
            </a:scene3d>
          </p:grpSpPr>
          <p:sp>
            <p:nvSpPr>
              <p:cNvPr id="85" name="Стрелка вправо 84"/>
              <p:cNvSpPr/>
              <p:nvPr/>
            </p:nvSpPr>
            <p:spPr>
              <a:xfrm rot="1800000">
                <a:off x="5305781" y="3237181"/>
                <a:ext cx="325350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1872608"/>
                      <a:satOff val="-2336"/>
                      <a:lumOff val="549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1872608"/>
                      <a:satOff val="-2336"/>
                      <a:lumOff val="549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1872608"/>
                      <a:satOff val="-2336"/>
                      <a:lumOff val="54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6" name="Стрелка вправо 14"/>
              <p:cNvSpPr/>
              <p:nvPr/>
            </p:nvSpPr>
            <p:spPr>
              <a:xfrm rot="1800000">
                <a:off x="5312319" y="3318463"/>
                <a:ext cx="227745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5727131" y="3741204"/>
              <a:ext cx="1554166" cy="1554166"/>
              <a:chOff x="5638134" y="3270919"/>
              <a:chExt cx="1554166" cy="1554166"/>
            </a:xfrm>
            <a:scene3d>
              <a:camera prst="orthographicFront"/>
              <a:lightRig rig="flat" dir="t"/>
            </a:scene3d>
          </p:grpSpPr>
          <p:sp>
            <p:nvSpPr>
              <p:cNvPr id="83" name="Овал 82"/>
              <p:cNvSpPr/>
              <p:nvPr/>
            </p:nvSpPr>
            <p:spPr>
              <a:xfrm>
                <a:off x="5638134" y="3270919"/>
                <a:ext cx="1554166" cy="1554166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1872608"/>
                      <a:satOff val="-2336"/>
                      <a:lumOff val="549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1872608"/>
                      <a:satOff val="-2336"/>
                      <a:lumOff val="549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1872608"/>
                      <a:satOff val="-2336"/>
                      <a:lumOff val="54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4" name="Овал 16"/>
              <p:cNvSpPr/>
              <p:nvPr/>
            </p:nvSpPr>
            <p:spPr>
              <a:xfrm>
                <a:off x="5865736" y="3498521"/>
                <a:ext cx="1098962" cy="10989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Вихователь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4353305" y="4360138"/>
              <a:ext cx="528416" cy="319598"/>
              <a:chOff x="4264308" y="3889853"/>
              <a:chExt cx="528416" cy="319598"/>
            </a:xfrm>
            <a:scene3d>
              <a:camera prst="orthographicFront"/>
              <a:lightRig rig="flat" dir="t"/>
            </a:scene3d>
          </p:grpSpPr>
          <p:sp>
            <p:nvSpPr>
              <p:cNvPr id="81" name="Стрелка вправо 80"/>
              <p:cNvSpPr/>
              <p:nvPr/>
            </p:nvSpPr>
            <p:spPr>
              <a:xfrm rot="5400000">
                <a:off x="4368717" y="3785444"/>
                <a:ext cx="319598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2808911"/>
                      <a:satOff val="-3503"/>
                      <a:lumOff val="824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2808911"/>
                      <a:satOff val="-3503"/>
                      <a:lumOff val="824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2808911"/>
                      <a:satOff val="-3503"/>
                      <a:lumOff val="824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2" name="Стрелка вправо 18"/>
              <p:cNvSpPr/>
              <p:nvPr/>
            </p:nvSpPr>
            <p:spPr>
              <a:xfrm rot="5400000">
                <a:off x="4416657" y="3843188"/>
                <a:ext cx="223719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3840430" y="4830491"/>
              <a:ext cx="1554166" cy="1554166"/>
              <a:chOff x="3751433" y="4360206"/>
              <a:chExt cx="1554166" cy="1554166"/>
            </a:xfrm>
            <a:scene3d>
              <a:camera prst="orthographicFront"/>
              <a:lightRig rig="flat" dir="t"/>
            </a:scene3d>
          </p:grpSpPr>
          <p:sp>
            <p:nvSpPr>
              <p:cNvPr id="79" name="Овал 78"/>
              <p:cNvSpPr/>
              <p:nvPr/>
            </p:nvSpPr>
            <p:spPr>
              <a:xfrm>
                <a:off x="3751433" y="4360206"/>
                <a:ext cx="1554166" cy="1554166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2808911"/>
                      <a:satOff val="-3503"/>
                      <a:lumOff val="824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2808911"/>
                      <a:satOff val="-3503"/>
                      <a:lumOff val="824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2808911"/>
                      <a:satOff val="-3503"/>
                      <a:lumOff val="824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80" name="Овал 20"/>
              <p:cNvSpPr/>
              <p:nvPr/>
            </p:nvSpPr>
            <p:spPr>
              <a:xfrm>
                <a:off x="3979035" y="4587808"/>
                <a:ext cx="1098962" cy="10989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Учитель - логопед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3514898" y="3707466"/>
              <a:ext cx="325350" cy="528416"/>
              <a:chOff x="3425901" y="3237181"/>
              <a:chExt cx="325350" cy="528416"/>
            </a:xfrm>
            <a:scene3d>
              <a:camera prst="orthographicFront"/>
              <a:lightRig rig="flat" dir="t"/>
            </a:scene3d>
          </p:grpSpPr>
          <p:sp>
            <p:nvSpPr>
              <p:cNvPr id="77" name="Стрелка вправо 76"/>
              <p:cNvSpPr/>
              <p:nvPr/>
            </p:nvSpPr>
            <p:spPr>
              <a:xfrm rot="9000000">
                <a:off x="3425901" y="3237181"/>
                <a:ext cx="325350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3745215"/>
                      <a:satOff val="-4671"/>
                      <a:lumOff val="1098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3745215"/>
                      <a:satOff val="-4671"/>
                      <a:lumOff val="1098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3745215"/>
                      <a:satOff val="-4671"/>
                      <a:lumOff val="109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8" name="Стрелка вправо 22"/>
              <p:cNvSpPr/>
              <p:nvPr/>
            </p:nvSpPr>
            <p:spPr>
              <a:xfrm rot="19800000">
                <a:off x="3516968" y="3318463"/>
                <a:ext cx="227745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1953730" y="3741204"/>
              <a:ext cx="1554166" cy="1554166"/>
              <a:chOff x="1864733" y="3270919"/>
              <a:chExt cx="1554166" cy="1554166"/>
            </a:xfrm>
            <a:scene3d>
              <a:camera prst="orthographicFront"/>
              <a:lightRig rig="flat" dir="t"/>
            </a:scene3d>
          </p:grpSpPr>
          <p:sp>
            <p:nvSpPr>
              <p:cNvPr id="75" name="Овал 74"/>
              <p:cNvSpPr/>
              <p:nvPr/>
            </p:nvSpPr>
            <p:spPr>
              <a:xfrm>
                <a:off x="1864733" y="3270919"/>
                <a:ext cx="1554166" cy="1554166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3745215"/>
                      <a:satOff val="-4671"/>
                      <a:lumOff val="1098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3745215"/>
                      <a:satOff val="-4671"/>
                      <a:lumOff val="1098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3745215"/>
                      <a:satOff val="-4671"/>
                      <a:lumOff val="1098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6" name="Овал 24"/>
              <p:cNvSpPr/>
              <p:nvPr/>
            </p:nvSpPr>
            <p:spPr>
              <a:xfrm>
                <a:off x="2092335" y="3498521"/>
                <a:ext cx="1098962" cy="10989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Музичний</a:t>
                </a: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керівник</a:t>
                </a:r>
                <a:endParaRPr lang="uk-UA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3564135" y="2639547"/>
              <a:ext cx="287256" cy="528416"/>
              <a:chOff x="3475138" y="2169262"/>
              <a:chExt cx="287256" cy="528416"/>
            </a:xfrm>
            <a:scene3d>
              <a:camera prst="orthographicFront"/>
              <a:lightRig rig="flat" dir="t"/>
            </a:scene3d>
          </p:grpSpPr>
          <p:sp>
            <p:nvSpPr>
              <p:cNvPr id="73" name="Стрелка вправо 72"/>
              <p:cNvSpPr/>
              <p:nvPr/>
            </p:nvSpPr>
            <p:spPr>
              <a:xfrm rot="12600000">
                <a:off x="3475138" y="2169262"/>
                <a:ext cx="287256" cy="52841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adFill rotWithShape="0">
                <a:gsLst>
                  <a:gs pos="0">
                    <a:srgbClr val="C0504D">
                      <a:hueOff val="4681519"/>
                      <a:satOff val="-5839"/>
                      <a:lumOff val="1373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4681519"/>
                      <a:satOff val="-5839"/>
                      <a:lumOff val="1373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4681519"/>
                      <a:satOff val="-5839"/>
                      <a:lumOff val="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4" name="Стрелка вправо 26"/>
              <p:cNvSpPr/>
              <p:nvPr/>
            </p:nvSpPr>
            <p:spPr>
              <a:xfrm rot="23400000">
                <a:off x="3555542" y="2296489"/>
                <a:ext cx="201079" cy="31705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862702" y="1541399"/>
              <a:ext cx="1736221" cy="1596625"/>
              <a:chOff x="1773705" y="1071114"/>
              <a:chExt cx="1736221" cy="1596625"/>
            </a:xfrm>
            <a:scene3d>
              <a:camera prst="orthographicFront"/>
              <a:lightRig rig="flat" dir="t"/>
            </a:scene3d>
          </p:grpSpPr>
          <p:sp>
            <p:nvSpPr>
              <p:cNvPr id="71" name="Овал 70"/>
              <p:cNvSpPr/>
              <p:nvPr/>
            </p:nvSpPr>
            <p:spPr>
              <a:xfrm>
                <a:off x="1773705" y="1071114"/>
                <a:ext cx="1736221" cy="1596625"/>
              </a:xfrm>
              <a:prstGeom prst="ellipse">
                <a:avLst/>
              </a:prstGeom>
              <a:gradFill rotWithShape="0">
                <a:gsLst>
                  <a:gs pos="0">
                    <a:srgbClr val="C0504D">
                      <a:hueOff val="4681519"/>
                      <a:satOff val="-5839"/>
                      <a:lumOff val="1373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4681519"/>
                      <a:satOff val="-5839"/>
                      <a:lumOff val="1373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4681519"/>
                      <a:satOff val="-5839"/>
                      <a:lumOff val="1373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2" name="Овал 28"/>
              <p:cNvSpPr/>
              <p:nvPr/>
            </p:nvSpPr>
            <p:spPr>
              <a:xfrm>
                <a:off x="2027969" y="1304934"/>
                <a:ext cx="1227693" cy="112898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Практичний</a:t>
                </a: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ru-RU" sz="1600" b="1" kern="1200" dirty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психолог</a:t>
                </a:r>
                <a:endParaRPr lang="ru-RU" sz="1600" b="1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03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25"/>
            <a:ext cx="9190386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Igor\Desktop\Каринки\8620678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92">
            <a:off x="24625" y="32094"/>
            <a:ext cx="838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2404" y="362998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7155"/>
            <a:ext cx="851328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ВИХОВАТЕЛЬ ПЛАНУЄ ТА ВПРОВАДЖУЄ:</a:t>
            </a:r>
          </a:p>
          <a:p>
            <a:pPr lvl="0"/>
            <a:endParaRPr lang="uk-UA" sz="1400" u="sng" dirty="0">
              <a:solidFill>
                <a:srgbClr val="7030A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</a:rPr>
              <a:t>вхідний моніторинг компетентності дітей;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аналіз </a:t>
            </a:r>
            <a:r>
              <a:rPr lang="uk-UA" sz="2400" b="1" dirty="0">
                <a:solidFill>
                  <a:srgbClr val="002060"/>
                </a:solidFill>
              </a:rPr>
              <a:t>і планування роботи з ознайомлення ді­тей з професіями дорослих;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створення </a:t>
            </a:r>
            <a:r>
              <a:rPr lang="uk-UA" sz="2400" b="1" dirty="0">
                <a:solidFill>
                  <a:srgbClr val="002060"/>
                </a:solidFill>
              </a:rPr>
              <a:t>розвивального середовища;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оформлення </a:t>
            </a:r>
            <a:r>
              <a:rPr lang="uk-UA" sz="2400" b="1" dirty="0">
                <a:solidFill>
                  <a:srgbClr val="002060"/>
                </a:solidFill>
              </a:rPr>
              <a:t>куточків з ознайомлення дітей з про­фесіями дорослих;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оформлення </a:t>
            </a:r>
            <a:r>
              <a:rPr lang="uk-UA" sz="2400" b="1" dirty="0">
                <a:solidFill>
                  <a:srgbClr val="002060"/>
                </a:solidFill>
              </a:rPr>
              <a:t>куточків для батьків;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організація </a:t>
            </a:r>
            <a:r>
              <a:rPr lang="uk-UA" sz="2400" b="1" dirty="0">
                <a:solidFill>
                  <a:srgbClr val="002060"/>
                </a:solidFill>
              </a:rPr>
              <a:t>та проведення різних форм роботи з дітьми щодо ознайомлення з професіями дорослих, упровадження сучасних форм роботи;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організація </a:t>
            </a:r>
            <a:r>
              <a:rPr lang="uk-UA" sz="2400" b="1" dirty="0">
                <a:solidFill>
                  <a:srgbClr val="002060"/>
                </a:solidFill>
              </a:rPr>
              <a:t>різних видів праці;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індивідуальна </a:t>
            </a:r>
            <a:r>
              <a:rPr lang="uk-UA" sz="2400" b="1" dirty="0">
                <a:solidFill>
                  <a:srgbClr val="002060"/>
                </a:solidFill>
              </a:rPr>
              <a:t>робота з дітьми; вивчення практики роботи з ознайомлення дітей з професіями дорослих, трудового виховання в ро­динах, ознайомлення батьків зі змістом та методами роботи;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</a:rPr>
              <a:t>вихідний </a:t>
            </a:r>
            <a:r>
              <a:rPr lang="uk-UA" sz="2400" b="1" dirty="0">
                <a:solidFill>
                  <a:srgbClr val="002060"/>
                </a:solidFill>
              </a:rPr>
              <a:t>моніторинг рівня знань дітей.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538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76</cp:revision>
  <dcterms:created xsi:type="dcterms:W3CDTF">2012-02-13T09:24:52Z</dcterms:created>
  <dcterms:modified xsi:type="dcterms:W3CDTF">2024-01-28T14:11:22Z</dcterms:modified>
</cp:coreProperties>
</file>