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73" r:id="rId5"/>
    <p:sldId id="271" r:id="rId6"/>
    <p:sldId id="269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33CC"/>
    <a:srgbClr val="CCFFCC"/>
    <a:srgbClr val="0066FF"/>
    <a:srgbClr val="0B0301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71" d="100"/>
          <a:sy n="71" d="100"/>
        </p:scale>
        <p:origin x="88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10/27/2023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10/27/2023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10/27/2023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10/27/2023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10/27/2023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10/27/2023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10/27/2023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10/27/2023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10/27/2023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10/27/2023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image" Target="../media/image19.jpg"/><Relationship Id="rId3" Type="http://schemas.openxmlformats.org/officeDocument/2006/relationships/image" Target="../media/image9.jpeg"/><Relationship Id="rId7" Type="http://schemas.openxmlformats.org/officeDocument/2006/relationships/image" Target="../media/image13.jpg"/><Relationship Id="rId12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11" Type="http://schemas.openxmlformats.org/officeDocument/2006/relationships/image" Target="../media/image17.jpg"/><Relationship Id="rId5" Type="http://schemas.openxmlformats.org/officeDocument/2006/relationships/image" Target="../media/image11.jpg"/><Relationship Id="rId15" Type="http://schemas.openxmlformats.org/officeDocument/2006/relationships/image" Target="../media/image21.jpg"/><Relationship Id="rId10" Type="http://schemas.openxmlformats.org/officeDocument/2006/relationships/image" Target="../media/image16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Relationship Id="rId1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Абстрактный фон для презентации">
            <a:extLst>
              <a:ext uri="{FF2B5EF4-FFF2-40B4-BE49-F238E27FC236}">
                <a16:creationId xmlns:a16="http://schemas.microsoft.com/office/drawing/2014/main" id="{A65DB8E8-F270-3EBA-01D6-31C6B8B0D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68812"/>
            <a:ext cx="12191999" cy="702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12D721-F20A-C555-A445-696637056113}"/>
              </a:ext>
            </a:extLst>
          </p:cNvPr>
          <p:cNvSpPr txBox="1">
            <a:spLocks/>
          </p:cNvSpPr>
          <p:nvPr/>
        </p:nvSpPr>
        <p:spPr>
          <a:xfrm>
            <a:off x="981635" y="1235530"/>
            <a:ext cx="9103659" cy="242207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scene3d>
            <a:camera prst="perspectiveRight"/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uk-UA" sz="3600" b="1" i="1" dirty="0">
                <a:solidFill>
                  <a:srgbClr val="800000"/>
                </a:solidFill>
                <a:latin typeface="Bookman Old Style" panose="02050604050505020204" pitchFamily="18" charset="0"/>
              </a:rPr>
              <a:t>Методичний матеріал</a:t>
            </a:r>
          </a:p>
          <a:p>
            <a:pPr algn="ctr">
              <a:lnSpc>
                <a:spcPct val="150000"/>
              </a:lnSpc>
            </a:pPr>
            <a:r>
              <a:rPr lang="uk-UA" sz="3600" b="1" i="1" dirty="0">
                <a:solidFill>
                  <a:srgbClr val="800000"/>
                </a:solidFill>
                <a:latin typeface="Bookman Old Style" panose="02050604050505020204" pitchFamily="18" charset="0"/>
              </a:rPr>
              <a:t>на тему: </a:t>
            </a:r>
            <a:r>
              <a:rPr lang="uk-UA" sz="3600" b="1" i="1" dirty="0">
                <a:solidFill>
                  <a:srgbClr val="7030A0"/>
                </a:solidFill>
                <a:latin typeface="Bookman Old Style" panose="02050604050505020204" pitchFamily="18" charset="0"/>
              </a:rPr>
              <a:t>«Технологія подкастингу</a:t>
            </a:r>
            <a:br>
              <a:rPr lang="uk-UA" sz="3600" b="1" i="1" dirty="0">
                <a:solidFill>
                  <a:srgbClr val="7030A0"/>
                </a:solidFill>
                <a:latin typeface="Bookman Old Style" panose="02050604050505020204" pitchFamily="18" charset="0"/>
              </a:rPr>
            </a:br>
            <a:r>
              <a:rPr lang="uk-UA" sz="3600" b="1" i="1" dirty="0">
                <a:solidFill>
                  <a:srgbClr val="7030A0"/>
                </a:solidFill>
                <a:latin typeface="Bookman Old Style" panose="02050604050505020204" pitchFamily="18" charset="0"/>
              </a:rPr>
              <a:t> в роботі з дошкільниками»</a:t>
            </a:r>
            <a:endParaRPr lang="en-US" sz="3600" b="1" i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9F54A8-B294-4A91-1786-68782E5C9D57}"/>
              </a:ext>
            </a:extLst>
          </p:cNvPr>
          <p:cNvSpPr txBox="1"/>
          <p:nvPr/>
        </p:nvSpPr>
        <p:spPr>
          <a:xfrm>
            <a:off x="7207623" y="5295304"/>
            <a:ext cx="35654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>
                <a:solidFill>
                  <a:srgbClr val="7030A0"/>
                </a:solidFill>
                <a:latin typeface="Bookman Old Style" panose="02050604050505020204" pitchFamily="18" charset="0"/>
              </a:rPr>
              <a:t>Директор</a:t>
            </a:r>
          </a:p>
          <a:p>
            <a:r>
              <a:rPr lang="uk-UA" b="1" i="1" dirty="0">
                <a:solidFill>
                  <a:srgbClr val="7030A0"/>
                </a:solidFill>
                <a:latin typeface="Bookman Old Style" panose="02050604050505020204" pitchFamily="18" charset="0"/>
              </a:rPr>
              <a:t>КЗ «Кегичівський ЗДО №2»</a:t>
            </a:r>
          </a:p>
          <a:p>
            <a:r>
              <a:rPr lang="uk-UA" b="1" i="1" dirty="0">
                <a:solidFill>
                  <a:srgbClr val="7030A0"/>
                </a:solidFill>
                <a:latin typeface="Bookman Old Style" panose="02050604050505020204" pitchFamily="18" charset="0"/>
              </a:rPr>
              <a:t>Кристина УСТИМЕНКО</a:t>
            </a:r>
            <a:endParaRPr lang="ru-UA" b="1" i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74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Абстрактный фон для презентации">
            <a:extLst>
              <a:ext uri="{FF2B5EF4-FFF2-40B4-BE49-F238E27FC236}">
                <a16:creationId xmlns:a16="http://schemas.microsoft.com/office/drawing/2014/main" id="{85F36956-8856-447D-8DD9-AB4A44E7B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894"/>
            <a:ext cx="12191999" cy="702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2CF618-5176-2E40-C9CA-DCD592B0A25E}"/>
              </a:ext>
            </a:extLst>
          </p:cNvPr>
          <p:cNvSpPr txBox="1"/>
          <p:nvPr/>
        </p:nvSpPr>
        <p:spPr>
          <a:xfrm>
            <a:off x="474009" y="107577"/>
            <a:ext cx="37483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Слухання аудіоказки</a:t>
            </a:r>
            <a:endParaRPr lang="ru-UA" sz="18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5362" name="Picture 2" descr="Півник та двоє мишенят. Українська народна казка. Аудіоказка. Слухать  онлайн - YouTube">
            <a:extLst>
              <a:ext uri="{FF2B5EF4-FFF2-40B4-BE49-F238E27FC236}">
                <a16:creationId xmlns:a16="http://schemas.microsoft.com/office/drawing/2014/main" id="{2DAF14DB-3BB1-C131-A002-49537E11B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08" y="703713"/>
            <a:ext cx="3587003" cy="209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9ED7FC-B428-ABA5-A0B8-545F23AAD9ED}"/>
              </a:ext>
            </a:extLst>
          </p:cNvPr>
          <p:cNvSpPr txBox="1"/>
          <p:nvPr/>
        </p:nvSpPr>
        <p:spPr>
          <a:xfrm>
            <a:off x="6568327" y="292243"/>
            <a:ext cx="34766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0066FF"/>
                </a:solidFill>
                <a:latin typeface="Bookman Old Style" panose="02050604050505020204" pitchFamily="18" charset="0"/>
              </a:rPr>
              <a:t>Зворотній зв'язок</a:t>
            </a:r>
            <a:endParaRPr lang="ru-UA" sz="2400" b="1" dirty="0">
              <a:solidFill>
                <a:srgbClr val="0066FF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F1E3100-FE7C-AC4D-7B52-BDBCEA6995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2469" y="2885955"/>
            <a:ext cx="2342370" cy="3130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F2C5663-A065-C9A9-7C0F-68BE566153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7976" y="3868122"/>
            <a:ext cx="2151705" cy="2697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AA9FFE8-7AE0-1E8B-0F82-C39F6A8778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6464" y="4643269"/>
            <a:ext cx="1806673" cy="2408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8FD45E2-8EF9-5B35-30D2-D069213101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49462" y="4286047"/>
            <a:ext cx="2108888" cy="2811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33C6BD9-128A-F145-39CF-2B59959903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19329" y="2673600"/>
            <a:ext cx="1855694" cy="2474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F4ADCD7-56A0-B72C-242D-A5ABC36E03C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79355" y="841058"/>
            <a:ext cx="1649792" cy="2199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6099FA7-0392-A06D-A766-D664047CE9D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00545" y="2631026"/>
            <a:ext cx="1988394" cy="2651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DB4CC60-9E67-0B8A-D795-2F170D3F4B1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28191" y="3817221"/>
            <a:ext cx="2459365" cy="3097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6F9DB0C-FA92-1363-666C-3136A3137A5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57139" y="107577"/>
            <a:ext cx="1463868" cy="260114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8FC3E25-9529-3AAD-DD37-9DF6C9D4873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6977" y="2931459"/>
            <a:ext cx="1706251" cy="3222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E36A9BA-57ED-E782-D9D5-425CD86FBF4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92474" y="634227"/>
            <a:ext cx="2334185" cy="3112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23FA901-E1D7-22C7-E201-21174FCFC81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037967" y="-79142"/>
            <a:ext cx="2151705" cy="2876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9978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Абстрактный фон для презентации">
            <a:extLst>
              <a:ext uri="{FF2B5EF4-FFF2-40B4-BE49-F238E27FC236}">
                <a16:creationId xmlns:a16="http://schemas.microsoft.com/office/drawing/2014/main" id="{A5A15B3D-B50A-945F-2E09-848C6961C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" y="-167890"/>
            <a:ext cx="12190400" cy="702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30DB8D-6D0F-2745-9A8B-971597240D95}"/>
              </a:ext>
            </a:extLst>
          </p:cNvPr>
          <p:cNvSpPr txBox="1"/>
          <p:nvPr/>
        </p:nvSpPr>
        <p:spPr>
          <a:xfrm>
            <a:off x="1143001" y="161365"/>
            <a:ext cx="3720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>
                <a:solidFill>
                  <a:srgbClr val="C00000"/>
                </a:solidFill>
                <a:latin typeface="Bookman Old Style" panose="02050604050505020204" pitchFamily="18" charset="0"/>
              </a:rPr>
              <a:t>Поради для батьків!</a:t>
            </a:r>
            <a:endParaRPr lang="ru-UA" sz="2400" b="1" i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2C15B4-871D-D584-F1D9-9DA2812990F9}"/>
              </a:ext>
            </a:extLst>
          </p:cNvPr>
          <p:cNvSpPr txBox="1"/>
          <p:nvPr/>
        </p:nvSpPr>
        <p:spPr>
          <a:xfrm>
            <a:off x="285750" y="832027"/>
            <a:ext cx="309394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uk-UA" sz="2800" b="0" i="0" u="none" strike="noStrike" dirty="0">
                <a:solidFill>
                  <a:srgbClr val="0070C0"/>
                </a:solidFill>
                <a:effectLst/>
                <a:latin typeface="Bookman Old Style" panose="02050604050505020204" pitchFamily="18" charset="0"/>
              </a:rPr>
              <a:t>Слухаємо</a:t>
            </a:r>
            <a:endParaRPr lang="uk-UA" sz="2800" b="0" dirty="0">
              <a:solidFill>
                <a:srgbClr val="0070C0"/>
              </a:solidFill>
              <a:effectLst/>
              <a:latin typeface="Bookman Old Style" panose="02050604050505020204" pitchFamily="18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uk-UA" sz="2800" b="0" i="0" u="none" strike="noStrike" dirty="0">
                <a:solidFill>
                  <a:srgbClr val="7030A0"/>
                </a:solidFill>
                <a:effectLst/>
                <a:latin typeface="Bookman Old Style" panose="02050604050505020204" pitchFamily="18" charset="0"/>
              </a:rPr>
              <a:t>та </a:t>
            </a:r>
            <a:r>
              <a:rPr lang="uk-UA" sz="2800" b="0" i="0" u="none" strike="noStrike" dirty="0">
                <a:solidFill>
                  <a:srgbClr val="FFC000"/>
                </a:solidFill>
                <a:effectLst/>
                <a:latin typeface="Bookman Old Style" panose="02050604050505020204" pitchFamily="18" charset="0"/>
              </a:rPr>
              <a:t>навчаємося</a:t>
            </a:r>
            <a:r>
              <a:rPr lang="uk-UA" sz="2800" b="0" i="0" u="none" strike="noStrike" dirty="0">
                <a:solidFill>
                  <a:srgbClr val="7030A0"/>
                </a:solidFill>
                <a:effectLst/>
                <a:latin typeface="Bookman Old Style" panose="02050604050505020204" pitchFamily="18" charset="0"/>
              </a:rPr>
              <a:t> </a:t>
            </a:r>
            <a:endParaRPr lang="uk-UA" sz="2800" b="0" dirty="0">
              <a:solidFill>
                <a:srgbClr val="7030A0"/>
              </a:solidFill>
              <a:effectLst/>
              <a:latin typeface="Bookman Old Style" panose="02050604050505020204" pitchFamily="18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uk-UA" sz="2800" b="0" i="0" u="none" strike="noStrike" dirty="0">
                <a:solidFill>
                  <a:srgbClr val="7030A0"/>
                </a:solidFill>
                <a:effectLst/>
                <a:latin typeface="Bookman Old Style" panose="02050604050505020204" pitchFamily="18" charset="0"/>
              </a:rPr>
              <a:t>БЕЗПЕЧНО</a:t>
            </a:r>
            <a:endParaRPr lang="uk-UA" sz="2800" b="0" dirty="0">
              <a:solidFill>
                <a:srgbClr val="7030A0"/>
              </a:solidFill>
              <a:effectLst/>
              <a:latin typeface="Bookman Old Style" panose="02050604050505020204" pitchFamily="18" charset="0"/>
            </a:endParaRPr>
          </a:p>
          <a:p>
            <a:br>
              <a:rPr lang="uk-UA" dirty="0"/>
            </a:br>
            <a:endParaRPr lang="ru-U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BD56A6-D6FE-E8F6-6EA5-AD7E6C9616DB}"/>
              </a:ext>
            </a:extLst>
          </p:cNvPr>
          <p:cNvSpPr txBox="1"/>
          <p:nvPr/>
        </p:nvSpPr>
        <p:spPr>
          <a:xfrm>
            <a:off x="4091267" y="1801523"/>
            <a:ext cx="84951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0" u="none" strike="noStrike" dirty="0">
                <a:solidFill>
                  <a:srgbClr val="80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1800" b="1" i="0" u="none" strike="noStrike" dirty="0" err="1">
                <a:solidFill>
                  <a:srgbClr val="800000"/>
                </a:solidFill>
                <a:effectLst/>
                <a:latin typeface="Bookman Old Style" panose="02050604050505020204" pitchFamily="18" charset="0"/>
              </a:rPr>
              <a:t>Гучний</a:t>
            </a:r>
            <a:r>
              <a:rPr lang="ru-RU" sz="1800" b="1" i="0" u="none" strike="noStrike" dirty="0">
                <a:solidFill>
                  <a:srgbClr val="800000"/>
                </a:solidFill>
                <a:effectLst/>
                <a:latin typeface="Bookman Old Style" panose="02050604050505020204" pitchFamily="18" charset="0"/>
              </a:rPr>
              <a:t> звук </a:t>
            </a:r>
            <a:r>
              <a:rPr lang="ru-RU" sz="1800" b="1" i="0" u="none" strike="noStrike" dirty="0" err="1">
                <a:solidFill>
                  <a:srgbClr val="800000"/>
                </a:solidFill>
                <a:effectLst/>
                <a:latin typeface="Bookman Old Style" panose="02050604050505020204" pitchFamily="18" charset="0"/>
              </a:rPr>
              <a:t>шкідливий</a:t>
            </a:r>
            <a:r>
              <a:rPr lang="ru-RU" sz="1800" b="1" i="0" u="none" strike="noStrike" dirty="0">
                <a:solidFill>
                  <a:srgbClr val="800000"/>
                </a:solidFill>
                <a:effectLst/>
                <a:latin typeface="Bookman Old Style" panose="02050604050505020204" pitchFamily="18" charset="0"/>
              </a:rPr>
              <a:t> для </a:t>
            </a:r>
            <a:r>
              <a:rPr lang="ru-RU" sz="1800" b="1" i="0" u="none" strike="noStrike" dirty="0" err="1">
                <a:solidFill>
                  <a:srgbClr val="800000"/>
                </a:solidFill>
                <a:effectLst/>
                <a:latin typeface="Bookman Old Style" panose="02050604050505020204" pitchFamily="18" charset="0"/>
              </a:rPr>
              <a:t>здоров'я</a:t>
            </a:r>
            <a:r>
              <a:rPr lang="ru-RU" sz="1800" b="1" i="0" u="none" strike="noStrike" dirty="0">
                <a:solidFill>
                  <a:srgbClr val="80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1800" b="1" i="0" u="none" strike="noStrike" dirty="0" err="1">
                <a:solidFill>
                  <a:srgbClr val="800000"/>
                </a:solidFill>
                <a:effectLst/>
                <a:latin typeface="Bookman Old Style" panose="02050604050505020204" pitchFamily="18" charset="0"/>
              </a:rPr>
              <a:t>вух</a:t>
            </a:r>
            <a:r>
              <a:rPr lang="ru-RU" sz="1800" b="1" i="0" u="none" strike="noStrike" dirty="0">
                <a:solidFill>
                  <a:srgbClr val="800000"/>
                </a:solidFill>
                <a:effectLst/>
                <a:latin typeface="Bookman Old Style" panose="02050604050505020204" pitchFamily="18" charset="0"/>
              </a:rPr>
              <a:t> і </a:t>
            </a:r>
            <a:r>
              <a:rPr lang="ru-RU" sz="1800" b="1" i="0" u="none" strike="noStrike" dirty="0" err="1">
                <a:solidFill>
                  <a:srgbClr val="800000"/>
                </a:solidFill>
                <a:effectLst/>
                <a:latin typeface="Bookman Old Style" panose="02050604050505020204" pitchFamily="18" charset="0"/>
              </a:rPr>
              <a:t>мозку</a:t>
            </a:r>
            <a:r>
              <a:rPr lang="ru-RU" sz="1800" b="1" i="0" u="none" strike="noStrike" dirty="0">
                <a:solidFill>
                  <a:srgbClr val="80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1800" b="1" i="0" u="none" strike="noStrike" dirty="0" err="1">
                <a:solidFill>
                  <a:srgbClr val="800000"/>
                </a:solidFill>
                <a:effectLst/>
                <a:latin typeface="Bookman Old Style" panose="02050604050505020204" pitchFamily="18" charset="0"/>
              </a:rPr>
              <a:t>дитини</a:t>
            </a:r>
            <a:r>
              <a:rPr lang="ru-RU" sz="1800" b="1" i="0" u="none" strike="noStrike" dirty="0">
                <a:solidFill>
                  <a:srgbClr val="800000"/>
                </a:solidFill>
                <a:effectLst/>
                <a:latin typeface="Bookman Old Style" panose="02050604050505020204" pitchFamily="18" charset="0"/>
              </a:rPr>
              <a:t>.  </a:t>
            </a:r>
            <a:endParaRPr lang="ru-UA" b="1" dirty="0">
              <a:solidFill>
                <a:srgbClr val="8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6386" name="Picture 2" descr="звук PNG и картинки пнг | рисунок Векторы и PSD | Бесплатная загрузка на  Pngtree">
            <a:extLst>
              <a:ext uri="{FF2B5EF4-FFF2-40B4-BE49-F238E27FC236}">
                <a16:creationId xmlns:a16="http://schemas.microsoft.com/office/drawing/2014/main" id="{DB0A24B2-601B-CACE-8D00-D455B27C7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52" y="2671665"/>
            <a:ext cx="864911" cy="86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106C67-6E6D-B65A-ED3B-4B682762F4F6}"/>
              </a:ext>
            </a:extLst>
          </p:cNvPr>
          <p:cNvSpPr txBox="1"/>
          <p:nvPr/>
        </p:nvSpPr>
        <p:spPr>
          <a:xfrm>
            <a:off x="1319314" y="2428726"/>
            <a:ext cx="2423832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800000"/>
                </a:solidFill>
              </a:rPr>
              <a:t>Порада 1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2000" b="0" i="0" u="none" strike="noStrike" dirty="0">
                <a:solidFill>
                  <a:schemeClr val="accent4">
                    <a:lumMod val="50000"/>
                  </a:schemeClr>
                </a:solidFill>
                <a:effectLst/>
                <a:latin typeface="Bookman Old Style" panose="02050604050505020204" pitchFamily="18" charset="0"/>
              </a:rPr>
              <a:t>Загальне правило таке: не більше, як 80 % максимальної потужності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2000" b="0" i="0" u="none" strike="noStrike" dirty="0">
                <a:solidFill>
                  <a:schemeClr val="accent4">
                    <a:lumMod val="50000"/>
                  </a:schemeClr>
                </a:solidFill>
                <a:effectLst/>
                <a:latin typeface="Bookman Old Style" panose="02050604050505020204" pitchFamily="18" charset="0"/>
              </a:rPr>
              <a:t> і не довше, ніж 1 година на добу.</a:t>
            </a:r>
            <a:endParaRPr lang="ru-RU" sz="2000" b="0" dirty="0">
              <a:solidFill>
                <a:schemeClr val="accent4">
                  <a:lumMod val="50000"/>
                </a:schemeClr>
              </a:solidFill>
              <a:effectLst/>
              <a:latin typeface="Bookman Old Style" panose="02050604050505020204" pitchFamily="18" charset="0"/>
            </a:endParaRPr>
          </a:p>
          <a:p>
            <a:br>
              <a:rPr lang="ru-RU" dirty="0"/>
            </a:br>
            <a:endParaRPr lang="ru-UA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8833E5-C282-D62A-97EA-21D08658A07B}"/>
              </a:ext>
            </a:extLst>
          </p:cNvPr>
          <p:cNvSpPr txBox="1"/>
          <p:nvPr/>
        </p:nvSpPr>
        <p:spPr>
          <a:xfrm>
            <a:off x="6246450" y="3221766"/>
            <a:ext cx="418481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ru-RU" sz="1800" b="1" i="0" u="none" strike="noStrike" dirty="0" err="1">
                <a:solidFill>
                  <a:srgbClr val="800000"/>
                </a:solidFill>
                <a:effectLst/>
                <a:latin typeface="Arial" panose="020B0604020202020204" pitchFamily="34" charset="0"/>
              </a:rPr>
              <a:t>Порада</a:t>
            </a:r>
            <a:r>
              <a:rPr lang="ru-RU" sz="1800" b="1" i="0" u="none" strike="noStrike" dirty="0">
                <a:solidFill>
                  <a:srgbClr val="800000"/>
                </a:solidFill>
                <a:effectLst/>
                <a:latin typeface="Arial" panose="020B0604020202020204" pitchFamily="34" charset="0"/>
              </a:rPr>
              <a:t> 2</a:t>
            </a:r>
            <a:endParaRPr lang="ru-RU" b="0" dirty="0">
              <a:solidFill>
                <a:srgbClr val="800000"/>
              </a:solidFill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800" b="1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ookman Old Style" panose="02050604050505020204" pitchFamily="18" charset="0"/>
              </a:rPr>
              <a:t>Робіть перерви у користуванні будь- </a:t>
            </a:r>
            <a:r>
              <a:rPr lang="ru-RU" sz="1800" b="1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ookman Old Style" panose="02050604050505020204" pitchFamily="18" charset="0"/>
              </a:rPr>
              <a:t>якими</a:t>
            </a:r>
            <a:r>
              <a:rPr lang="ru-RU" sz="1800" b="1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ookman Old Style" panose="02050604050505020204" pitchFamily="18" charset="0"/>
              </a:rPr>
              <a:t> навушниками, щоб не зашкодити слуху. Нехай дитячі вушка трохи відпочивають. Це позбавить їх від головних болів та відчуття втоми.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/>
              <a:latin typeface="Bookman Old Style" panose="02050604050505020204" pitchFamily="18" charset="0"/>
            </a:endParaRPr>
          </a:p>
          <a:p>
            <a:br>
              <a:rPr lang="ru-RU" b="1" dirty="0">
                <a:solidFill>
                  <a:srgbClr val="7030A0"/>
                </a:solidFill>
              </a:rPr>
            </a:br>
            <a:endParaRPr lang="ru-UA" b="1" dirty="0">
              <a:solidFill>
                <a:srgbClr val="7030A0"/>
              </a:solidFill>
            </a:endParaRPr>
          </a:p>
        </p:txBody>
      </p:sp>
      <p:pic>
        <p:nvPicPr>
          <p:cNvPr id="16388" name="Picture 4" descr="ᐉ Бездротові навушники Cat STN-28 Bluetooth Котячі вушка з мікрофоном">
            <a:extLst>
              <a:ext uri="{FF2B5EF4-FFF2-40B4-BE49-F238E27FC236}">
                <a16:creationId xmlns:a16="http://schemas.microsoft.com/office/drawing/2014/main" id="{CFD995E4-646F-A95F-5E61-F60F6258F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890" y="3198867"/>
            <a:ext cx="1315560" cy="131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836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Абстрактный фон для презентации">
            <a:extLst>
              <a:ext uri="{FF2B5EF4-FFF2-40B4-BE49-F238E27FC236}">
                <a16:creationId xmlns:a16="http://schemas.microsoft.com/office/drawing/2014/main" id="{C52E2D60-C0FC-7A9F-624F-A0797873D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503" y="-157747"/>
            <a:ext cx="12446503" cy="717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Презентація &quot;Збагачення мовлення. Леся Українка&quot;">
            <a:extLst>
              <a:ext uri="{FF2B5EF4-FFF2-40B4-BE49-F238E27FC236}">
                <a16:creationId xmlns:a16="http://schemas.microsoft.com/office/drawing/2014/main" id="{B359E76F-EEB1-F35C-C29E-0C9DA8C49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521" y="1042146"/>
            <a:ext cx="8955901" cy="55065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359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Абстрактный фон для презентации">
            <a:extLst>
              <a:ext uri="{FF2B5EF4-FFF2-40B4-BE49-F238E27FC236}">
                <a16:creationId xmlns:a16="http://schemas.microsoft.com/office/drawing/2014/main" id="{6F3D61F3-84A7-9D3B-A872-F1099F0B1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8812"/>
            <a:ext cx="12191999" cy="702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EFD78D-880B-8684-595F-1175F73B712E}"/>
              </a:ext>
            </a:extLst>
          </p:cNvPr>
          <p:cNvSpPr txBox="1"/>
          <p:nvPr/>
        </p:nvSpPr>
        <p:spPr>
          <a:xfrm>
            <a:off x="1029948" y="641265"/>
            <a:ext cx="871424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Що таке подкаст?</a:t>
            </a:r>
            <a:endParaRPr lang="ru-UA" sz="6600" dirty="0">
              <a:solidFill>
                <a:srgbClr val="7030A0"/>
              </a:solidFill>
            </a:endParaRPr>
          </a:p>
        </p:txBody>
      </p:sp>
      <p:pic>
        <p:nvPicPr>
          <p:cNvPr id="7" name="Picture 8" descr="Messenger: векторные изображения и иллюстрации, которые можно скачать  бесплатно | Freepik">
            <a:extLst>
              <a:ext uri="{FF2B5EF4-FFF2-40B4-BE49-F238E27FC236}">
                <a16:creationId xmlns:a16="http://schemas.microsoft.com/office/drawing/2014/main" id="{E70FCB9A-1DD2-1E9B-B115-73AB63678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323" y="2494782"/>
            <a:ext cx="3232288" cy="329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Чат -бот месенджер Ай ізометричної Векторні ілюстрації концепції">
            <a:extLst>
              <a:ext uri="{FF2B5EF4-FFF2-40B4-BE49-F238E27FC236}">
                <a16:creationId xmlns:a16="http://schemas.microsoft.com/office/drawing/2014/main" id="{752D7CE1-F6B6-E1CC-F8DB-46D4201E06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0" r="19881"/>
          <a:stretch/>
        </p:blipFill>
        <p:spPr bwMode="auto">
          <a:xfrm>
            <a:off x="5782234" y="2879325"/>
            <a:ext cx="3697941" cy="378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94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3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3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Абстрактный фон для презентации">
            <a:extLst>
              <a:ext uri="{FF2B5EF4-FFF2-40B4-BE49-F238E27FC236}">
                <a16:creationId xmlns:a16="http://schemas.microsoft.com/office/drawing/2014/main" id="{E2D8302B-C368-D3EC-9140-0A2B5B392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8812"/>
            <a:ext cx="12191999" cy="702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07C6195-F9FF-8159-9E8B-6D37702DA654}"/>
              </a:ext>
            </a:extLst>
          </p:cNvPr>
          <p:cNvSpPr txBox="1"/>
          <p:nvPr/>
        </p:nvSpPr>
        <p:spPr>
          <a:xfrm>
            <a:off x="273352" y="1156447"/>
            <a:ext cx="11721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Подкаст – це аудіозаписи авторських ідей,</a:t>
            </a:r>
            <a:r>
              <a:rPr lang="en-US" sz="3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uk-UA" sz="3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думок та таке інше,</a:t>
            </a:r>
            <a:r>
              <a:rPr lang="en-US" sz="3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uk-UA" sz="3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що</a:t>
            </a:r>
            <a:r>
              <a:rPr lang="en-US" sz="3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uk-UA" sz="3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поширюється</a:t>
            </a:r>
            <a:r>
              <a:rPr lang="en-US" sz="3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</a:p>
          <a:p>
            <a:pPr algn="ctr"/>
            <a:r>
              <a:rPr lang="uk-UA" sz="3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мережею </a:t>
            </a:r>
            <a:r>
              <a:rPr lang="en-US" sz="36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Internet</a:t>
            </a:r>
            <a:r>
              <a:rPr lang="uk-UA" sz="36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endParaRPr lang="ru-UA" sz="36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7C5FE2-12EB-7710-FCE7-77C901D6BF3E}"/>
              </a:ext>
            </a:extLst>
          </p:cNvPr>
          <p:cNvSpPr txBox="1"/>
          <p:nvPr/>
        </p:nvSpPr>
        <p:spPr>
          <a:xfrm>
            <a:off x="353882" y="3845859"/>
            <a:ext cx="1206452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i="0" dirty="0">
                <a:solidFill>
                  <a:srgbClr val="800000"/>
                </a:solidFill>
                <a:effectLst/>
                <a:latin typeface="Montserrat" panose="00000500000000000000" pitchFamily="2" charset="-52"/>
              </a:rPr>
              <a:t>Подкаст — цифровий медіа-файл або низка таких файлів, які розповсюджуються інтернетом </a:t>
            </a:r>
            <a:endParaRPr lang="en-US" b="1" i="0" dirty="0">
              <a:solidFill>
                <a:srgbClr val="800000"/>
              </a:solidFill>
              <a:effectLst/>
              <a:latin typeface="Montserrat" panose="00000500000000000000" pitchFamily="2" charset="-52"/>
            </a:endParaRPr>
          </a:p>
          <a:p>
            <a:pPr algn="ctr"/>
            <a:r>
              <a:rPr lang="uk-UA" b="1" i="0" dirty="0">
                <a:solidFill>
                  <a:srgbClr val="800000"/>
                </a:solidFill>
                <a:effectLst/>
                <a:latin typeface="Montserrat" panose="00000500000000000000" pitchFamily="2" charset="-52"/>
              </a:rPr>
              <a:t>для відтворення на портативних медіа-програвачах чи персональних комп'ютерах.</a:t>
            </a:r>
            <a:endParaRPr lang="en-US" b="1" i="0" dirty="0">
              <a:solidFill>
                <a:srgbClr val="800000"/>
              </a:solidFill>
              <a:effectLst/>
              <a:latin typeface="Montserrat" panose="00000500000000000000" pitchFamily="2" charset="-52"/>
            </a:endParaRPr>
          </a:p>
          <a:p>
            <a:pPr algn="ctr"/>
            <a:r>
              <a:rPr lang="uk-UA" b="1" i="0" dirty="0">
                <a:solidFill>
                  <a:srgbClr val="800000"/>
                </a:solidFill>
                <a:effectLst/>
                <a:latin typeface="Montserrat" panose="00000500000000000000" pitchFamily="2" charset="-52"/>
              </a:rPr>
              <a:t> За змістом вони можуть нагадувати радіо-шоу, звукову виставу, містити інтерв’ю,</a:t>
            </a:r>
            <a:endParaRPr lang="en-US" b="1" i="0" dirty="0">
              <a:solidFill>
                <a:srgbClr val="800000"/>
              </a:solidFill>
              <a:effectLst/>
              <a:latin typeface="Montserrat" panose="00000500000000000000" pitchFamily="2" charset="-52"/>
            </a:endParaRPr>
          </a:p>
          <a:p>
            <a:pPr algn="ctr"/>
            <a:r>
              <a:rPr lang="uk-UA" b="1" i="0" dirty="0">
                <a:solidFill>
                  <a:srgbClr val="800000"/>
                </a:solidFill>
                <a:effectLst/>
                <a:latin typeface="Montserrat" panose="00000500000000000000" pitchFamily="2" charset="-52"/>
              </a:rPr>
              <a:t> лекції чи будь-що інше, що належить до усного жанру. </a:t>
            </a:r>
            <a:endParaRPr lang="en-US" b="1" i="0" dirty="0">
              <a:solidFill>
                <a:srgbClr val="800000"/>
              </a:solidFill>
              <a:effectLst/>
              <a:latin typeface="Montserrat" panose="00000500000000000000" pitchFamily="2" charset="-52"/>
            </a:endParaRPr>
          </a:p>
          <a:p>
            <a:pPr algn="ctr"/>
            <a:r>
              <a:rPr lang="uk-UA" b="1" i="0" dirty="0">
                <a:solidFill>
                  <a:srgbClr val="800000"/>
                </a:solidFill>
                <a:effectLst/>
                <a:latin typeface="Montserrat" panose="00000500000000000000" pitchFamily="2" charset="-52"/>
              </a:rPr>
              <a:t>Термін </a:t>
            </a:r>
            <a:r>
              <a:rPr lang="uk-UA" b="1" i="0" dirty="0">
                <a:solidFill>
                  <a:srgbClr val="7030A0"/>
                </a:solidFill>
                <a:effectLst/>
                <a:latin typeface="Montserrat" panose="00000500000000000000" pitchFamily="2" charset="-52"/>
              </a:rPr>
              <a:t>«</a:t>
            </a:r>
            <a:r>
              <a:rPr lang="en-US" b="1" i="0" dirty="0">
                <a:solidFill>
                  <a:srgbClr val="7030A0"/>
                </a:solidFill>
                <a:effectLst/>
                <a:latin typeface="Montserrat" panose="00000500000000000000" pitchFamily="2" charset="-52"/>
              </a:rPr>
              <a:t>podcast» </a:t>
            </a:r>
            <a:r>
              <a:rPr lang="uk-UA" b="1" i="0" dirty="0">
                <a:solidFill>
                  <a:srgbClr val="800000"/>
                </a:solidFill>
                <a:effectLst/>
                <a:latin typeface="Montserrat" panose="00000500000000000000" pitchFamily="2" charset="-52"/>
              </a:rPr>
              <a:t>є поєднанням </a:t>
            </a:r>
            <a:endParaRPr lang="en-US" b="1" i="0" dirty="0">
              <a:solidFill>
                <a:srgbClr val="800000"/>
              </a:solidFill>
              <a:effectLst/>
              <a:latin typeface="Montserrat" panose="00000500000000000000" pitchFamily="2" charset="-52"/>
            </a:endParaRPr>
          </a:p>
          <a:p>
            <a:pPr algn="ctr"/>
            <a:r>
              <a:rPr lang="uk-UA" b="1" i="0" dirty="0">
                <a:solidFill>
                  <a:srgbClr val="800000"/>
                </a:solidFill>
                <a:effectLst/>
                <a:latin typeface="Montserrat" panose="00000500000000000000" pitchFamily="2" charset="-52"/>
              </a:rPr>
              <a:t>назви портативного програвача музики </a:t>
            </a:r>
            <a:r>
              <a:rPr lang="en-US" b="1" i="0" dirty="0">
                <a:solidFill>
                  <a:srgbClr val="7030A0"/>
                </a:solidFill>
                <a:effectLst/>
                <a:latin typeface="Montserrat" panose="00000500000000000000" pitchFamily="2" charset="-52"/>
              </a:rPr>
              <a:t>iPod </a:t>
            </a:r>
            <a:r>
              <a:rPr lang="uk-UA" b="1" i="0" dirty="0">
                <a:solidFill>
                  <a:srgbClr val="800000"/>
                </a:solidFill>
                <a:effectLst/>
                <a:latin typeface="Montserrat" panose="00000500000000000000" pitchFamily="2" charset="-52"/>
              </a:rPr>
              <a:t>та слова </a:t>
            </a:r>
            <a:r>
              <a:rPr lang="en-US" b="1" i="0" dirty="0">
                <a:solidFill>
                  <a:srgbClr val="7030A0"/>
                </a:solidFill>
                <a:effectLst/>
                <a:latin typeface="Montserrat" panose="00000500000000000000" pitchFamily="2" charset="-52"/>
              </a:rPr>
              <a:t>broadcast.</a:t>
            </a:r>
            <a:r>
              <a:rPr lang="en-US" b="1" i="0" dirty="0">
                <a:solidFill>
                  <a:srgbClr val="800000"/>
                </a:solidFill>
                <a:effectLst/>
                <a:latin typeface="Montserrat" panose="00000500000000000000" pitchFamily="2" charset="-52"/>
              </a:rPr>
              <a:t> </a:t>
            </a:r>
            <a:endParaRPr lang="ru-UA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742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Абстрактный фон для презентации">
            <a:extLst>
              <a:ext uri="{FF2B5EF4-FFF2-40B4-BE49-F238E27FC236}">
                <a16:creationId xmlns:a16="http://schemas.microsoft.com/office/drawing/2014/main" id="{9E2BF774-CED5-2BE1-2F6C-C5CA6EC58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68812"/>
            <a:ext cx="12191999" cy="702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E389C7-AC62-10A2-8E3C-22AE7118945F}"/>
              </a:ext>
            </a:extLst>
          </p:cNvPr>
          <p:cNvSpPr txBox="1"/>
          <p:nvPr/>
        </p:nvSpPr>
        <p:spPr>
          <a:xfrm>
            <a:off x="407894" y="0"/>
            <a:ext cx="11376212" cy="650088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	</a:t>
            </a:r>
            <a:r>
              <a:rPr lang="uk-UA" sz="20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Сьогодні, </a:t>
            </a:r>
            <a:r>
              <a:rPr lang="ru-RU" sz="20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подкастинг</a:t>
            </a:r>
            <a:r>
              <a:rPr lang="ru-RU" sz="20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 явище доволі поширене у всьому світі, а в Україні воно лише починає розповсюджуватись.</a:t>
            </a:r>
          </a:p>
          <a:p>
            <a:pPr algn="just">
              <a:lnSpc>
                <a:spcPct val="150000"/>
              </a:lnSpc>
            </a:pPr>
            <a:r>
              <a:rPr lang="ru-RU" sz="20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	Дошкільна освіта, як і вся освіта в </a:t>
            </a:r>
            <a:r>
              <a:rPr lang="ru-RU" sz="2000" b="1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цілому</a:t>
            </a:r>
            <a:r>
              <a:rPr lang="ru-RU" sz="20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, </a:t>
            </a:r>
            <a:r>
              <a:rPr lang="ru-RU" sz="2000" b="1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продовжує</a:t>
            </a:r>
            <a:r>
              <a:rPr lang="ru-RU" sz="20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невпинно</a:t>
            </a:r>
            <a:r>
              <a:rPr lang="ru-RU" sz="20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приймати</a:t>
            </a:r>
            <a:r>
              <a:rPr lang="ru-RU" sz="20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виклики</a:t>
            </a:r>
            <a:r>
              <a:rPr lang="ru-RU" sz="20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 часу. </a:t>
            </a:r>
            <a:r>
              <a:rPr lang="ru-RU" sz="2000" b="1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Вихователі</a:t>
            </a:r>
            <a:r>
              <a:rPr lang="ru-RU" sz="20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шукають</a:t>
            </a:r>
            <a:r>
              <a:rPr lang="ru-RU" sz="20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нові</a:t>
            </a:r>
            <a:r>
              <a:rPr lang="ru-RU" sz="20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форми</a:t>
            </a:r>
            <a:r>
              <a:rPr lang="ru-RU" sz="20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 та </a:t>
            </a:r>
            <a:r>
              <a:rPr lang="ru-RU" sz="2000" b="1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способи</a:t>
            </a:r>
            <a:r>
              <a:rPr lang="ru-RU" sz="20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передачі</a:t>
            </a:r>
            <a:r>
              <a:rPr lang="ru-RU" sz="20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інформації</a:t>
            </a:r>
            <a:r>
              <a:rPr lang="ru-RU" sz="20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, </a:t>
            </a:r>
            <a:r>
              <a:rPr lang="ru-RU" sz="2000" b="1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вносять</a:t>
            </a:r>
            <a:r>
              <a:rPr lang="ru-RU" sz="20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 нотку новаторства у </a:t>
            </a:r>
            <a:r>
              <a:rPr lang="ru-RU" sz="2000" b="1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освітньо-виховний</a:t>
            </a:r>
            <a:r>
              <a:rPr lang="ru-RU" sz="20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процес</a:t>
            </a:r>
            <a:r>
              <a:rPr lang="ru-RU" sz="20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.</a:t>
            </a:r>
            <a:endParaRPr lang="uk-UA" sz="20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uk-UA" sz="20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	КЗ «Кегичівський заклад дошкільної освіти №2» не стоїть осторонь новітніх технологій в сфері дошкілля, тому творчий колектив закладу, запровадив технологію подкастів в роботі з дошкільниками.</a:t>
            </a:r>
          </a:p>
          <a:p>
            <a:pPr algn="just">
              <a:lnSpc>
                <a:spcPct val="150000"/>
              </a:lnSpc>
            </a:pPr>
            <a:r>
              <a:rPr lang="uk-UA" sz="20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	Використання </a:t>
            </a:r>
            <a:r>
              <a:rPr lang="uk-UA" sz="20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аудіо подкастів </a:t>
            </a:r>
            <a:r>
              <a:rPr lang="uk-UA" sz="20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під час онлайн – занять в ЗДО не є чимось новим. Цю практику давно і успішно використовують вихователі під час читання казок, розповідей чи оповідань. Та насправді, можливості аудіо значно ширші: воно не лише тренує навички активного слухання, а й допомагає в опрацюванні різних тем з малюками. Така форма роботи несе в собі не тільки навчальну, а й виховну функції.</a:t>
            </a:r>
            <a:endParaRPr lang="ru-UA" sz="20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528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Абстрактный фон для презентации">
            <a:extLst>
              <a:ext uri="{FF2B5EF4-FFF2-40B4-BE49-F238E27FC236}">
                <a16:creationId xmlns:a16="http://schemas.microsoft.com/office/drawing/2014/main" id="{62C1BA4A-1692-A156-5FE7-D2B28C24C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41"/>
            <a:ext cx="12191999" cy="702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1C2916-E6EF-FD0F-1943-CF14CAD669E1}"/>
              </a:ext>
            </a:extLst>
          </p:cNvPr>
          <p:cNvSpPr txBox="1"/>
          <p:nvPr/>
        </p:nvSpPr>
        <p:spPr>
          <a:xfrm>
            <a:off x="3496236" y="188259"/>
            <a:ext cx="4440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Які Переваги???</a:t>
            </a:r>
            <a:endParaRPr lang="ru-UA" sz="3600" b="1" dirty="0">
              <a:solidFill>
                <a:srgbClr val="8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Блок-схема: память с последовательным доступом 3">
            <a:extLst>
              <a:ext uri="{FF2B5EF4-FFF2-40B4-BE49-F238E27FC236}">
                <a16:creationId xmlns:a16="http://schemas.microsoft.com/office/drawing/2014/main" id="{8C921D92-D3A2-E640-F0D7-E5B5B00843D5}"/>
              </a:ext>
            </a:extLst>
          </p:cNvPr>
          <p:cNvSpPr/>
          <p:nvPr/>
        </p:nvSpPr>
        <p:spPr>
          <a:xfrm>
            <a:off x="8695764" y="1032573"/>
            <a:ext cx="3249707" cy="1910355"/>
          </a:xfrm>
          <a:prstGeom prst="flowChartMagneticTap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Це зручно для батьків і дітей</a:t>
            </a:r>
            <a:endParaRPr lang="ru-UA" sz="24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Блок-схема: память с последовательным доступом 4">
            <a:extLst>
              <a:ext uri="{FF2B5EF4-FFF2-40B4-BE49-F238E27FC236}">
                <a16:creationId xmlns:a16="http://schemas.microsoft.com/office/drawing/2014/main" id="{525CB8B2-9B17-FA0C-6CFB-1F2D1F291294}"/>
              </a:ext>
            </a:extLst>
          </p:cNvPr>
          <p:cNvSpPr/>
          <p:nvPr/>
        </p:nvSpPr>
        <p:spPr>
          <a:xfrm>
            <a:off x="246529" y="1103600"/>
            <a:ext cx="3249707" cy="1910355"/>
          </a:xfrm>
          <a:prstGeom prst="flowChartMagneticTap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Це цікаво для малечі</a:t>
            </a:r>
            <a:endParaRPr lang="ru-UA" sz="24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Блок-схема: память с последовательным доступом 5">
            <a:extLst>
              <a:ext uri="{FF2B5EF4-FFF2-40B4-BE49-F238E27FC236}">
                <a16:creationId xmlns:a16="http://schemas.microsoft.com/office/drawing/2014/main" id="{ACD983D6-A224-A294-3036-C97E7D1BD562}"/>
              </a:ext>
            </a:extLst>
          </p:cNvPr>
          <p:cNvSpPr/>
          <p:nvPr/>
        </p:nvSpPr>
        <p:spPr>
          <a:xfrm>
            <a:off x="4204445" y="1021908"/>
            <a:ext cx="4038601" cy="1910355"/>
          </a:xfrm>
          <a:prstGeom prst="flowChartMagneticTape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4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4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Це індивідуальний підхід до дитини</a:t>
            </a:r>
            <a:endParaRPr lang="ru-UA" sz="24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Блок-схема: память с последовательным доступом 6">
            <a:extLst>
              <a:ext uri="{FF2B5EF4-FFF2-40B4-BE49-F238E27FC236}">
                <a16:creationId xmlns:a16="http://schemas.microsoft.com/office/drawing/2014/main" id="{D02990B5-1E98-1227-E38D-C4C879DC6248}"/>
              </a:ext>
            </a:extLst>
          </p:cNvPr>
          <p:cNvSpPr/>
          <p:nvPr/>
        </p:nvSpPr>
        <p:spPr>
          <a:xfrm>
            <a:off x="996637" y="3318641"/>
            <a:ext cx="4220822" cy="2329124"/>
          </a:xfrm>
          <a:prstGeom prst="flowChartMagneticTap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Це комплексний підхід у розв'язанні освітніх завдань </a:t>
            </a:r>
            <a:endParaRPr lang="ru-UA" sz="24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Блок-схема: память с последовательным доступом 7">
            <a:extLst>
              <a:ext uri="{FF2B5EF4-FFF2-40B4-BE49-F238E27FC236}">
                <a16:creationId xmlns:a16="http://schemas.microsoft.com/office/drawing/2014/main" id="{094042F3-561B-7C93-F62D-8305CDF3B57A}"/>
              </a:ext>
            </a:extLst>
          </p:cNvPr>
          <p:cNvSpPr/>
          <p:nvPr/>
        </p:nvSpPr>
        <p:spPr>
          <a:xfrm>
            <a:off x="6790765" y="3514347"/>
            <a:ext cx="4220822" cy="2563724"/>
          </a:xfrm>
          <a:prstGeom prst="flowChartMagneticTape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Це чудовий спосіб розвитку в дітей навички аудіювання</a:t>
            </a:r>
            <a:endParaRPr lang="ru-UA" sz="24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5024AB-9B27-35B6-DF1D-F8B34A9471A5}"/>
              </a:ext>
            </a:extLst>
          </p:cNvPr>
          <p:cNvSpPr txBox="1"/>
          <p:nvPr/>
        </p:nvSpPr>
        <p:spPr>
          <a:xfrm>
            <a:off x="3496236" y="133598"/>
            <a:ext cx="4440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Які Переваги???</a:t>
            </a:r>
            <a:endParaRPr lang="ru-UA" sz="3600" b="1" dirty="0">
              <a:solidFill>
                <a:srgbClr val="80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088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Абстрактный фон для презентации">
            <a:extLst>
              <a:ext uri="{FF2B5EF4-FFF2-40B4-BE49-F238E27FC236}">
                <a16:creationId xmlns:a16="http://schemas.microsoft.com/office/drawing/2014/main" id="{C17E2427-CCD8-A36E-950C-9473118D2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3" y="-168812"/>
            <a:ext cx="12191999" cy="702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FFF396-CC89-CDC9-6EA8-6C0EB7CDA4A9}"/>
              </a:ext>
            </a:extLst>
          </p:cNvPr>
          <p:cNvSpPr txBox="1"/>
          <p:nvPr/>
        </p:nvSpPr>
        <p:spPr>
          <a:xfrm>
            <a:off x="2151529" y="403412"/>
            <a:ext cx="75937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Які Переваги для вихователя???</a:t>
            </a:r>
            <a:endParaRPr lang="ru-UA" sz="3200" b="1" dirty="0">
              <a:solidFill>
                <a:srgbClr val="800000"/>
              </a:solidFill>
              <a:latin typeface="Bookman Old Style" panose="02050604050505020204" pitchFamily="18" charset="0"/>
            </a:endParaRP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1B7B4B7D-B6F5-3D1C-B340-8075D83E7DC1}"/>
              </a:ext>
            </a:extLst>
          </p:cNvPr>
          <p:cNvCxnSpPr>
            <a:cxnSpLocks/>
          </p:cNvCxnSpPr>
          <p:nvPr/>
        </p:nvCxnSpPr>
        <p:spPr>
          <a:xfrm flipH="1">
            <a:off x="3425637" y="2551388"/>
            <a:ext cx="582706" cy="762737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00085582-9B61-4436-1805-63C16AB30BA6}"/>
              </a:ext>
            </a:extLst>
          </p:cNvPr>
          <p:cNvCxnSpPr>
            <a:cxnSpLocks/>
          </p:cNvCxnSpPr>
          <p:nvPr/>
        </p:nvCxnSpPr>
        <p:spPr>
          <a:xfrm>
            <a:off x="7335924" y="2259701"/>
            <a:ext cx="758556" cy="1054424"/>
          </a:xfrm>
          <a:prstGeom prst="straightConnector1">
            <a:avLst/>
          </a:prstGeom>
          <a:ln w="76200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узырек для мыслей: облако 13">
            <a:extLst>
              <a:ext uri="{FF2B5EF4-FFF2-40B4-BE49-F238E27FC236}">
                <a16:creationId xmlns:a16="http://schemas.microsoft.com/office/drawing/2014/main" id="{4676DD0A-2DD2-4B67-ED6F-8AA2A6A84334}"/>
              </a:ext>
            </a:extLst>
          </p:cNvPr>
          <p:cNvSpPr/>
          <p:nvPr/>
        </p:nvSpPr>
        <p:spPr>
          <a:xfrm>
            <a:off x="1936376" y="1143000"/>
            <a:ext cx="6911789" cy="1519517"/>
          </a:xfrm>
          <a:prstGeom prst="cloudCallou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>
                <a:solidFill>
                  <a:srgbClr val="7030A0"/>
                </a:solidFill>
                <a:latin typeface="Bookman Old Style" panose="02050604050505020204" pitchFamily="18" charset="0"/>
              </a:rPr>
              <a:t>Дидактичний потенціал</a:t>
            </a:r>
            <a:endParaRPr lang="ru-UA" sz="3200" b="1" i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5" name="Куб 14">
            <a:extLst>
              <a:ext uri="{FF2B5EF4-FFF2-40B4-BE49-F238E27FC236}">
                <a16:creationId xmlns:a16="http://schemas.microsoft.com/office/drawing/2014/main" id="{5E91A5C2-BEEF-14DB-A6CF-D3A41541DF33}"/>
              </a:ext>
            </a:extLst>
          </p:cNvPr>
          <p:cNvSpPr/>
          <p:nvPr/>
        </p:nvSpPr>
        <p:spPr>
          <a:xfrm>
            <a:off x="690605" y="3344594"/>
            <a:ext cx="3895483" cy="1979793"/>
          </a:xfrm>
          <a:prstGeom prst="cube">
            <a:avLst/>
          </a:prstGeom>
          <a:solidFill>
            <a:srgbClr val="CC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Багатофункціональність</a:t>
            </a:r>
            <a:r>
              <a:rPr lang="uk-UA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 – може бути засобом для навчання</a:t>
            </a:r>
            <a:endParaRPr lang="ru-UA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6" name="Куб 15">
            <a:extLst>
              <a:ext uri="{FF2B5EF4-FFF2-40B4-BE49-F238E27FC236}">
                <a16:creationId xmlns:a16="http://schemas.microsoft.com/office/drawing/2014/main" id="{A0C4BD8F-AFA5-A937-8152-E8FAD0E76FF7}"/>
              </a:ext>
            </a:extLst>
          </p:cNvPr>
          <p:cNvSpPr/>
          <p:nvPr/>
        </p:nvSpPr>
        <p:spPr>
          <a:xfrm>
            <a:off x="8094480" y="2859299"/>
            <a:ext cx="3590993" cy="1906802"/>
          </a:xfrm>
          <a:prstGeom prst="cube">
            <a:avLst/>
          </a:prstGeom>
          <a:solidFill>
            <a:srgbClr val="CC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Продуктивність – </a:t>
            </a:r>
            <a:r>
              <a:rPr lang="uk-UA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може бути імпульсом в контексті діяльнісного підходу</a:t>
            </a:r>
            <a:endParaRPr lang="ru-UA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14B624-D036-A4DF-D752-1CE195881605}"/>
              </a:ext>
            </a:extLst>
          </p:cNvPr>
          <p:cNvSpPr txBox="1"/>
          <p:nvPr/>
        </p:nvSpPr>
        <p:spPr>
          <a:xfrm>
            <a:off x="4053165" y="5463005"/>
            <a:ext cx="5583987" cy="1200329"/>
          </a:xfrm>
          <a:prstGeom prst="rect">
            <a:avLst/>
          </a:prstGeom>
          <a:solidFill>
            <a:srgbClr val="CCFFCC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uk-UA" b="1" i="0" u="none" strike="noStrike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Інтерактивність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- </a:t>
            </a:r>
            <a:r>
              <a:rPr lang="uk-UA" b="1" i="0" u="none" strike="noStrike" dirty="0">
                <a:solidFill>
                  <a:srgbClr val="7030A0"/>
                </a:solidFill>
                <a:effectLst/>
                <a:latin typeface="Bookman Old Style" panose="02050604050505020204" pitchFamily="18" charset="0"/>
              </a:rPr>
              <a:t>Діти можуть включитися в </a:t>
            </a:r>
            <a:r>
              <a:rPr lang="uk-UA" b="1" i="0" u="none" strike="noStrike" dirty="0" err="1">
                <a:solidFill>
                  <a:srgbClr val="7030A0"/>
                </a:solidFill>
                <a:effectLst/>
                <a:latin typeface="Bookman Old Style" panose="02050604050505020204" pitchFamily="18" charset="0"/>
              </a:rPr>
              <a:t>аудіодіалог</a:t>
            </a:r>
            <a:r>
              <a:rPr lang="uk-UA" b="1" i="0" u="none" strike="noStrike" dirty="0">
                <a:solidFill>
                  <a:srgbClr val="7030A0"/>
                </a:solidFill>
                <a:effectLst/>
                <a:latin typeface="Bookman Old Style" panose="02050604050505020204" pitchFamily="18" charset="0"/>
              </a:rPr>
              <a:t>, висловлюючи свої думки, міркування.</a:t>
            </a:r>
            <a:br>
              <a:rPr lang="uk-UA" b="1" dirty="0"/>
            </a:br>
            <a:endParaRPr lang="ru-UA" b="1" dirty="0"/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AF63412D-C64F-9EA4-2FB9-5729B7B8393B}"/>
              </a:ext>
            </a:extLst>
          </p:cNvPr>
          <p:cNvCxnSpPr>
            <a:cxnSpLocks/>
          </p:cNvCxnSpPr>
          <p:nvPr/>
        </p:nvCxnSpPr>
        <p:spPr>
          <a:xfrm>
            <a:off x="6021842" y="2721854"/>
            <a:ext cx="108122" cy="2186322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159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Абстрактный фон для презентации">
            <a:extLst>
              <a:ext uri="{FF2B5EF4-FFF2-40B4-BE49-F238E27FC236}">
                <a16:creationId xmlns:a16="http://schemas.microsoft.com/office/drawing/2014/main" id="{2A63F245-8350-C173-9465-4E4410C88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8812"/>
            <a:ext cx="12191999" cy="702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F69F03-4E69-7F92-BB8D-0C6DEB8C88A0}"/>
              </a:ext>
            </a:extLst>
          </p:cNvPr>
          <p:cNvSpPr txBox="1"/>
          <p:nvPr/>
        </p:nvSpPr>
        <p:spPr>
          <a:xfrm>
            <a:off x="2205317" y="578224"/>
            <a:ext cx="77724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 Форма роботи з подкастом</a:t>
            </a:r>
          </a:p>
          <a:p>
            <a:endParaRPr lang="uk-UA" sz="3600" b="1" dirty="0">
              <a:solidFill>
                <a:srgbClr val="800000"/>
              </a:solidFill>
              <a:latin typeface="Bookman Old Style" panose="02050604050505020204" pitchFamily="18" charset="0"/>
            </a:endParaRPr>
          </a:p>
          <a:p>
            <a:pPr algn="ctr"/>
            <a:endParaRPr lang="uk-UA" sz="3600" b="1" u="sng" dirty="0">
              <a:solidFill>
                <a:srgbClr val="7030A0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uk-UA" sz="3600" b="1" u="sng" dirty="0">
                <a:solidFill>
                  <a:srgbClr val="7030A0"/>
                </a:solidFill>
                <a:latin typeface="Bookman Old Style" panose="02050604050505020204" pitchFamily="18" charset="0"/>
              </a:rPr>
              <a:t>АУДІЮВАННЯ</a:t>
            </a:r>
            <a:endParaRPr lang="ru-UA" sz="3600" b="1" u="sng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02E85D46-C91B-5F98-3A2E-A955DC24BF3E}"/>
              </a:ext>
            </a:extLst>
          </p:cNvPr>
          <p:cNvCxnSpPr>
            <a:cxnSpLocks/>
          </p:cNvCxnSpPr>
          <p:nvPr/>
        </p:nvCxnSpPr>
        <p:spPr>
          <a:xfrm>
            <a:off x="6096000" y="1290917"/>
            <a:ext cx="0" cy="981636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DCFFD19B-A6E4-1083-ED8E-454A0EE63996}"/>
              </a:ext>
            </a:extLst>
          </p:cNvPr>
          <p:cNvCxnSpPr>
            <a:cxnSpLocks/>
          </p:cNvCxnSpPr>
          <p:nvPr/>
        </p:nvCxnSpPr>
        <p:spPr>
          <a:xfrm>
            <a:off x="4603377" y="2886548"/>
            <a:ext cx="0" cy="981636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3E37277-611A-6DF9-A10F-4A6E2D3FE431}"/>
              </a:ext>
            </a:extLst>
          </p:cNvPr>
          <p:cNvSpPr txBox="1"/>
          <p:nvPr/>
        </p:nvSpPr>
        <p:spPr>
          <a:xfrm>
            <a:off x="3516381" y="3857166"/>
            <a:ext cx="2364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СЛУХАННЯ</a:t>
            </a:r>
            <a:endParaRPr lang="ru-UA" sz="2800" b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F18331CA-70FE-7349-5370-DFDCAAC71CAA}"/>
              </a:ext>
            </a:extLst>
          </p:cNvPr>
          <p:cNvCxnSpPr>
            <a:cxnSpLocks/>
          </p:cNvCxnSpPr>
          <p:nvPr/>
        </p:nvCxnSpPr>
        <p:spPr>
          <a:xfrm>
            <a:off x="7494494" y="2886548"/>
            <a:ext cx="0" cy="981636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013760B-5892-5030-E3C7-135ED001470C}"/>
              </a:ext>
            </a:extLst>
          </p:cNvPr>
          <p:cNvSpPr txBox="1"/>
          <p:nvPr/>
        </p:nvSpPr>
        <p:spPr>
          <a:xfrm>
            <a:off x="6310870" y="3858236"/>
            <a:ext cx="2555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rgbClr val="FF33CC"/>
                </a:solidFill>
                <a:latin typeface="Bookman Old Style" panose="02050604050505020204" pitchFamily="18" charset="0"/>
              </a:rPr>
              <a:t>РОЗУМІННЯ</a:t>
            </a:r>
            <a:endParaRPr lang="ru-UA" sz="2800" b="1" dirty="0">
              <a:solidFill>
                <a:srgbClr val="FF33CC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50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Абстрактный фон для презентации">
            <a:extLst>
              <a:ext uri="{FF2B5EF4-FFF2-40B4-BE49-F238E27FC236}">
                <a16:creationId xmlns:a16="http://schemas.microsoft.com/office/drawing/2014/main" id="{5B94AE93-4C6E-1E76-2AFA-9591208E1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68812"/>
            <a:ext cx="12191999" cy="702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15CA3D-49A0-4896-9DE8-06BA79BF78A2}"/>
              </a:ext>
            </a:extLst>
          </p:cNvPr>
          <p:cNvSpPr txBox="1"/>
          <p:nvPr/>
        </p:nvSpPr>
        <p:spPr>
          <a:xfrm>
            <a:off x="2582056" y="403412"/>
            <a:ext cx="6723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Види роботи з подкастом</a:t>
            </a:r>
            <a:endParaRPr lang="ru-UA" sz="3600" b="1" dirty="0">
              <a:solidFill>
                <a:srgbClr val="8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Облачко с текстом: прямоугольное 3">
            <a:extLst>
              <a:ext uri="{FF2B5EF4-FFF2-40B4-BE49-F238E27FC236}">
                <a16:creationId xmlns:a16="http://schemas.microsoft.com/office/drawing/2014/main" id="{F89401E6-C271-FD43-3845-A270225B463F}"/>
              </a:ext>
            </a:extLst>
          </p:cNvPr>
          <p:cNvSpPr/>
          <p:nvPr/>
        </p:nvSpPr>
        <p:spPr>
          <a:xfrm>
            <a:off x="739588" y="1425388"/>
            <a:ext cx="4531659" cy="1775012"/>
          </a:xfrm>
          <a:prstGeom prst="wedgeRectCallout">
            <a:avLst>
              <a:gd name="adj1" fmla="val -17270"/>
              <a:gd name="adj2" fmla="val 65624"/>
            </a:avLst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Обговорення, обмін думками </a:t>
            </a:r>
          </a:p>
          <a:p>
            <a:pPr algn="ctr"/>
            <a:r>
              <a:rPr lang="uk-UA" sz="20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(за допомогою голосових повідомлень в спільному чаті)</a:t>
            </a:r>
            <a:endParaRPr lang="ru-UA" sz="20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Облачко с текстом: прямоугольное 4">
            <a:extLst>
              <a:ext uri="{FF2B5EF4-FFF2-40B4-BE49-F238E27FC236}">
                <a16:creationId xmlns:a16="http://schemas.microsoft.com/office/drawing/2014/main" id="{346105AA-36FF-4965-3245-48175FA05140}"/>
              </a:ext>
            </a:extLst>
          </p:cNvPr>
          <p:cNvSpPr/>
          <p:nvPr/>
        </p:nvSpPr>
        <p:spPr>
          <a:xfrm>
            <a:off x="6750429" y="1425388"/>
            <a:ext cx="4531659" cy="1775012"/>
          </a:xfrm>
          <a:prstGeom prst="wedgeRectCallout">
            <a:avLst>
              <a:gd name="adj1" fmla="val -17270"/>
              <a:gd name="adj2" fmla="val 65624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Преказ методом 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«ланцюжка» </a:t>
            </a:r>
            <a:r>
              <a:rPr lang="uk-UA" sz="20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(за допомогою голосових повідомлень в спільному чаті)</a:t>
            </a:r>
            <a:endParaRPr lang="ru-UA" sz="20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Облачко с текстом: прямоугольное 5">
            <a:extLst>
              <a:ext uri="{FF2B5EF4-FFF2-40B4-BE49-F238E27FC236}">
                <a16:creationId xmlns:a16="http://schemas.microsoft.com/office/drawing/2014/main" id="{9AAEA8BF-31F3-7750-5C2C-6C4BF472F6F2}"/>
              </a:ext>
            </a:extLst>
          </p:cNvPr>
          <p:cNvSpPr/>
          <p:nvPr/>
        </p:nvSpPr>
        <p:spPr>
          <a:xfrm>
            <a:off x="3581400" y="3657601"/>
            <a:ext cx="4823011" cy="1775012"/>
          </a:xfrm>
          <a:prstGeom prst="wedgeRectCallout">
            <a:avLst>
              <a:gd name="adj1" fmla="val -17270"/>
              <a:gd name="adj2" fmla="val 65624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Практична діяльність «ХПД»</a:t>
            </a:r>
          </a:p>
          <a:p>
            <a:pPr algn="ctr"/>
            <a:r>
              <a:rPr lang="uk-UA" sz="20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(за допомогою фото повідомлень в спільному чаті)</a:t>
            </a:r>
            <a:endParaRPr lang="ru-UA" sz="20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0FA8EE-C863-8A1D-7F62-EBE3007D1D00}"/>
              </a:ext>
            </a:extLst>
          </p:cNvPr>
          <p:cNvSpPr txBox="1"/>
          <p:nvPr/>
        </p:nvSpPr>
        <p:spPr>
          <a:xfrm>
            <a:off x="0" y="6085256"/>
            <a:ext cx="1207545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УВАГА!</a:t>
            </a:r>
            <a:r>
              <a:rPr lang="uk-UA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uk-UA" sz="1600" b="1" i="1" u="sng" dirty="0">
                <a:latin typeface="Bookman Old Style" panose="02050604050505020204" pitchFamily="18" charset="0"/>
              </a:rPr>
              <a:t>Звичайно ж така форма роботи здійснюється з допомогою батьків. Бо тільки в тісній співпраці, всі учасники освітнього процесу досягають певних результатів.</a:t>
            </a:r>
            <a:endParaRPr lang="ru-UA" sz="1600" b="1" i="1" u="sng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747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Абстрактный фон для презентации">
            <a:extLst>
              <a:ext uri="{FF2B5EF4-FFF2-40B4-BE49-F238E27FC236}">
                <a16:creationId xmlns:a16="http://schemas.microsoft.com/office/drawing/2014/main" id="{67DA0FB4-6F34-F598-B61F-86935E6B8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702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BBEEF9-CDF0-7E15-B968-1F03EA51089D}"/>
              </a:ext>
            </a:extLst>
          </p:cNvPr>
          <p:cNvSpPr txBox="1"/>
          <p:nvPr/>
        </p:nvSpPr>
        <p:spPr>
          <a:xfrm>
            <a:off x="2326341" y="134471"/>
            <a:ext cx="49936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З досвіду роботи…</a:t>
            </a:r>
            <a:endParaRPr lang="ru-UA" sz="3600" b="1" dirty="0">
              <a:solidFill>
                <a:srgbClr val="8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28EEFC-CB09-136C-488E-9300F1A33365}"/>
              </a:ext>
            </a:extLst>
          </p:cNvPr>
          <p:cNvSpPr txBox="1"/>
          <p:nvPr/>
        </p:nvSpPr>
        <p:spPr>
          <a:xfrm>
            <a:off x="253579" y="1389032"/>
            <a:ext cx="48782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Слухання </a:t>
            </a:r>
            <a:r>
              <a:rPr lang="uk-UA" sz="3200" b="1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аудіоказок</a:t>
            </a:r>
            <a:endParaRPr lang="ru-UA" sz="32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9218" name="Picture 2" descr="Осінні казки на ніч | Аудіоказки Василя Сухомлинського | Казки про осінь">
            <a:extLst>
              <a:ext uri="{FF2B5EF4-FFF2-40B4-BE49-F238E27FC236}">
                <a16:creationId xmlns:a16="http://schemas.microsoft.com/office/drawing/2014/main" id="{417524B4-8E33-D59C-1B99-56E39CA7A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571" y="780802"/>
            <a:ext cx="4878258" cy="234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DB117C52-04B1-85BC-06AA-A9D84E5D54FC}"/>
              </a:ext>
            </a:extLst>
          </p:cNvPr>
          <p:cNvSpPr/>
          <p:nvPr/>
        </p:nvSpPr>
        <p:spPr>
          <a:xfrm>
            <a:off x="5338481" y="1489175"/>
            <a:ext cx="1156447" cy="484632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9AFAA4-8183-DD89-F231-AC123CCFED41}"/>
              </a:ext>
            </a:extLst>
          </p:cNvPr>
          <p:cNvSpPr txBox="1"/>
          <p:nvPr/>
        </p:nvSpPr>
        <p:spPr>
          <a:xfrm>
            <a:off x="253579" y="3101229"/>
            <a:ext cx="3719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rgbClr val="0066FF"/>
                </a:solidFill>
                <a:latin typeface="Bookman Old Style" panose="02050604050505020204" pitchFamily="18" charset="0"/>
              </a:rPr>
              <a:t>Зворотній зв'язок</a:t>
            </a:r>
            <a:endParaRPr lang="ru-UA" sz="2800" b="1" dirty="0">
              <a:solidFill>
                <a:srgbClr val="0066FF"/>
              </a:solidFill>
              <a:latin typeface="Bookman Old Style" panose="02050604050505020204" pitchFamily="18" charset="0"/>
            </a:endParaRPr>
          </a:p>
        </p:txBody>
      </p:sp>
      <p:cxnSp>
        <p:nvCxnSpPr>
          <p:cNvPr id="9" name="Соединитель: уступ 8">
            <a:extLst>
              <a:ext uri="{FF2B5EF4-FFF2-40B4-BE49-F238E27FC236}">
                <a16:creationId xmlns:a16="http://schemas.microsoft.com/office/drawing/2014/main" id="{A03E7A37-CB2C-DAB2-B235-08001C1343F6}"/>
              </a:ext>
            </a:extLst>
          </p:cNvPr>
          <p:cNvCxnSpPr/>
          <p:nvPr/>
        </p:nvCxnSpPr>
        <p:spPr>
          <a:xfrm>
            <a:off x="4200500" y="3326603"/>
            <a:ext cx="1074777" cy="941294"/>
          </a:xfrm>
          <a:prstGeom prst="bentConnector3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89BB932-C374-23F4-62E8-B76355CF2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0357" y="3779889"/>
            <a:ext cx="2245660" cy="3057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E71582C-C31D-46CA-4341-DA285286BA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084" y="3694853"/>
            <a:ext cx="224566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A39315A-04F8-C7E6-30B5-B8920B37E1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6903" y="3513406"/>
            <a:ext cx="2245660" cy="3428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A51452A-8B69-603E-324D-0462FC56A4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78623" y="3348520"/>
            <a:ext cx="2742627" cy="3656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5980513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{4CE45B32-548D-403A-9F5A-313954F4EC9C}tf11437505_win32</Template>
  <TotalTime>229</TotalTime>
  <Words>507</Words>
  <Application>Microsoft Office PowerPoint</Application>
  <PresentationFormat>Широкоэкранный</PresentationFormat>
  <Paragraphs>61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Bookman Old Style</vt:lpstr>
      <vt:lpstr>Calibri</vt:lpstr>
      <vt:lpstr>Georgia Pro Cond Light</vt:lpstr>
      <vt:lpstr>Montserrat</vt:lpstr>
      <vt:lpstr>Speak Pro</vt:lpstr>
      <vt:lpstr>RetrospectVTI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2023-10-27T10:58:29Z</dcterms:created>
  <dcterms:modified xsi:type="dcterms:W3CDTF">2023-10-27T14:47:54Z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