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Barlow Condensed"/>
      <p:regular r:id="rId25"/>
      <p:bold r:id="rId26"/>
      <p:italic r:id="rId27"/>
      <p:boldItalic r:id="rId28"/>
    </p:embeddedFont>
    <p:embeddedFont>
      <p:font typeface="Quattrocento Sans"/>
      <p:regular r:id="rId29"/>
      <p:bold r:id="rId30"/>
      <p:italic r:id="rId31"/>
      <p:boldItalic r:id="rId32"/>
    </p:embeddedFont>
    <p:embeddedFont>
      <p:font typeface="Special Elite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Condensed-bold.fntdata"/><Relationship Id="rId25" Type="http://schemas.openxmlformats.org/officeDocument/2006/relationships/font" Target="fonts/BarlowCondensed-regular.fntdata"/><Relationship Id="rId28" Type="http://schemas.openxmlformats.org/officeDocument/2006/relationships/font" Target="fonts/BarlowCondensed-boldItalic.fntdata"/><Relationship Id="rId27" Type="http://schemas.openxmlformats.org/officeDocument/2006/relationships/font" Target="fonts/BarlowCondense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Quattrocento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QuattrocentoSans-italic.fntdata"/><Relationship Id="rId30" Type="http://schemas.openxmlformats.org/officeDocument/2006/relationships/font" Target="fonts/QuattrocentoSans-bold.fntdata"/><Relationship Id="rId11" Type="http://schemas.openxmlformats.org/officeDocument/2006/relationships/slide" Target="slides/slide6.xml"/><Relationship Id="rId33" Type="http://schemas.openxmlformats.org/officeDocument/2006/relationships/font" Target="fonts/SpecialElite-regular.fntdata"/><Relationship Id="rId10" Type="http://schemas.openxmlformats.org/officeDocument/2006/relationships/slide" Target="slides/slide5.xml"/><Relationship Id="rId32" Type="http://schemas.openxmlformats.org/officeDocument/2006/relationships/font" Target="fonts/Quattrocento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564911">
            <a:off x="2593047" y="-1560372"/>
            <a:ext cx="6055474" cy="842957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442837">
            <a:off x="2375184" y="-1596554"/>
            <a:ext cx="6055572" cy="842995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3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874272">
            <a:off x="2355494" y="-1599772"/>
            <a:ext cx="6055263" cy="842991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764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 rot="-8234340">
            <a:off x="7990191" y="-355824"/>
            <a:ext cx="1269169" cy="3845967"/>
            <a:chOff x="4929283" y="0"/>
            <a:chExt cx="2198193" cy="6661192"/>
          </a:xfrm>
        </p:grpSpPr>
        <p:sp>
          <p:nvSpPr>
            <p:cNvPr id="15" name="Google Shape;15;p2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549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60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 rot="-1106850">
            <a:off x="7291056" y="-3282"/>
            <a:ext cx="1269168" cy="3845964"/>
            <a:chOff x="4929283" y="0"/>
            <a:chExt cx="2198193" cy="6661192"/>
          </a:xfrm>
        </p:grpSpPr>
        <p:sp>
          <p:nvSpPr>
            <p:cNvPr id="20" name="Google Shape;20;p2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549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60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white, old, sitting, black&#10;&#10;Description automatically generated" id="24" name="Google Shape;2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">
            <a:off x="1875299" y="-2502335"/>
            <a:ext cx="6331753" cy="919675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A picture containing indoor, sitting, white, monitor&#10;&#10;Description automatically generated" id="26" name="Google Shape;26;p2"/>
          <p:cNvPicPr preferRelativeResize="0"/>
          <p:nvPr/>
        </p:nvPicPr>
        <p:blipFill rotWithShape="1">
          <a:blip r:embed="rId3">
            <a:alphaModFix/>
          </a:blip>
          <a:srcRect b="0" l="0" r="47404" t="0"/>
          <a:stretch/>
        </p:blipFill>
        <p:spPr>
          <a:xfrm flipH="1" rot="660001">
            <a:off x="1135515" y="-1978482"/>
            <a:ext cx="7152281" cy="87462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27" name="Google Shape;27;p2"/>
          <p:cNvSpPr txBox="1"/>
          <p:nvPr>
            <p:ph type="ctrTitle"/>
          </p:nvPr>
        </p:nvSpPr>
        <p:spPr>
          <a:xfrm rot="687034">
            <a:off x="2292440" y="3772965"/>
            <a:ext cx="4841769" cy="273677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pic>
        <p:nvPicPr>
          <p:cNvPr descr="A picture containing cake, train, sitting, clock&#10;&#10;Description automatically generated" id="28" name="Google Shape;2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75198">
            <a:off x="2287762" y="3266197"/>
            <a:ext cx="3834126" cy="709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mirror&#10;&#10;Description automatically generated" id="29" name="Google Shape;2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9004693">
            <a:off x="7317112" y="3740414"/>
            <a:ext cx="258036" cy="1220206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grpSp>
        <p:nvGrpSpPr>
          <p:cNvPr id="30" name="Google Shape;30;p2"/>
          <p:cNvGrpSpPr/>
          <p:nvPr/>
        </p:nvGrpSpPr>
        <p:grpSpPr>
          <a:xfrm>
            <a:off x="9796610" y="4674099"/>
            <a:ext cx="284833" cy="1346358"/>
            <a:chOff x="8608129" y="1242253"/>
            <a:chExt cx="937259" cy="4430267"/>
          </a:xfrm>
        </p:grpSpPr>
        <p:sp>
          <p:nvSpPr>
            <p:cNvPr id="31" name="Google Shape;31;p2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" name="Google Shape;32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</p:grpSp>
      <p:grpSp>
        <p:nvGrpSpPr>
          <p:cNvPr id="33" name="Google Shape;33;p2"/>
          <p:cNvGrpSpPr/>
          <p:nvPr/>
        </p:nvGrpSpPr>
        <p:grpSpPr>
          <a:xfrm rot="2168297">
            <a:off x="9949090" y="4826128"/>
            <a:ext cx="284800" cy="1346202"/>
            <a:chOff x="8608129" y="1242253"/>
            <a:chExt cx="937259" cy="4430267"/>
          </a:xfrm>
        </p:grpSpPr>
        <p:sp>
          <p:nvSpPr>
            <p:cNvPr id="34" name="Google Shape;34;p2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" name="Google Shape;35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</p:grpSp>
      <p:grpSp>
        <p:nvGrpSpPr>
          <p:cNvPr id="36" name="Google Shape;36;p2"/>
          <p:cNvGrpSpPr/>
          <p:nvPr/>
        </p:nvGrpSpPr>
        <p:grpSpPr>
          <a:xfrm rot="-1593903">
            <a:off x="10266413" y="4468214"/>
            <a:ext cx="284816" cy="1346277"/>
            <a:chOff x="8608129" y="1242253"/>
            <a:chExt cx="937259" cy="4430267"/>
          </a:xfrm>
        </p:grpSpPr>
        <p:sp>
          <p:nvSpPr>
            <p:cNvPr id="37" name="Google Shape;37;p2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" name="Google Shape;38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</p:grpSp>
      <p:grpSp>
        <p:nvGrpSpPr>
          <p:cNvPr id="39" name="Google Shape;39;p2"/>
          <p:cNvGrpSpPr/>
          <p:nvPr/>
        </p:nvGrpSpPr>
        <p:grpSpPr>
          <a:xfrm rot="3642109">
            <a:off x="10384978" y="5090943"/>
            <a:ext cx="284804" cy="1346223"/>
            <a:chOff x="8608129" y="1242253"/>
            <a:chExt cx="937259" cy="4430267"/>
          </a:xfrm>
        </p:grpSpPr>
        <p:sp>
          <p:nvSpPr>
            <p:cNvPr id="40" name="Google Shape;40;p2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1" name="Google Shape;41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</p:grpSp>
      <p:pic>
        <p:nvPicPr>
          <p:cNvPr id="42" name="Google Shape;4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833793">
            <a:off x="2818517" y="2316535"/>
            <a:ext cx="3991216" cy="848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itle and text">
  <p:cSld name="CUSTOM_5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ndoor, sitting, white, monitor&#10;&#10;Description automatically generated" id="44" name="Google Shape;4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0748" y="153596"/>
            <a:ext cx="10291050" cy="66190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45" name="Google Shape;45;p3"/>
          <p:cNvSpPr/>
          <p:nvPr/>
        </p:nvSpPr>
        <p:spPr>
          <a:xfrm rot="20029">
            <a:off x="6421508" y="447944"/>
            <a:ext cx="4273873" cy="5949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3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"/>
          <p:cNvSpPr/>
          <p:nvPr/>
        </p:nvSpPr>
        <p:spPr>
          <a:xfrm rot="451357">
            <a:off x="6407432" y="447351"/>
            <a:ext cx="4273682" cy="594979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764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"/>
          <p:cNvSpPr/>
          <p:nvPr/>
        </p:nvSpPr>
        <p:spPr>
          <a:xfrm rot="141931">
            <a:off x="6577239" y="454323"/>
            <a:ext cx="4273842" cy="594957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white, old, sitting, black&#10;&#10;Description automatically generated" id="48" name="Google Shape;4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38078">
            <a:off x="907675" y="-42389"/>
            <a:ext cx="4569401" cy="6636971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 picture containing cake, train, sitting, clock&#10;&#10;Description automatically generated" id="49" name="Google Shape;4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91278">
            <a:off x="7012107" y="1203843"/>
            <a:ext cx="2687862" cy="49754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1" name="Google Shape;51;p3"/>
          <p:cNvSpPr txBox="1"/>
          <p:nvPr>
            <p:ph type="title"/>
          </p:nvPr>
        </p:nvSpPr>
        <p:spPr>
          <a:xfrm rot="-395894">
            <a:off x="1236765" y="632402"/>
            <a:ext cx="3347070" cy="76344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3"/>
          <p:cNvSpPr txBox="1"/>
          <p:nvPr>
            <p:ph idx="1" type="body"/>
          </p:nvPr>
        </p:nvSpPr>
        <p:spPr>
          <a:xfrm rot="178900">
            <a:off x="6857240" y="2761141"/>
            <a:ext cx="3598872" cy="314496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53" name="Google Shape;53;p3"/>
          <p:cNvSpPr txBox="1"/>
          <p:nvPr>
            <p:ph idx="2" type="subTitle"/>
          </p:nvPr>
        </p:nvSpPr>
        <p:spPr>
          <a:xfrm rot="-393383">
            <a:off x="1644209" y="2696664"/>
            <a:ext cx="3468182" cy="306472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lt2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10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ndoor, sitting, white, monitor&#10;&#10;Description automatically generated" id="55" name="Google Shape;5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0748" y="153596"/>
            <a:ext cx="10291050" cy="66190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56" name="Google Shape;56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A picture containing white, old, sitting, black&#10;&#10;Description automatically generated" id="57" name="Google Shape;5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38079">
            <a:off x="994287" y="-133812"/>
            <a:ext cx="6340499" cy="848824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 picture containing mirror&#10;&#10;Description automatically generated" id="58" name="Google Shape;5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916261">
            <a:off x="1267562" y="157464"/>
            <a:ext cx="258036" cy="1220206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grpSp>
        <p:nvGrpSpPr>
          <p:cNvPr id="59" name="Google Shape;59;p4"/>
          <p:cNvGrpSpPr/>
          <p:nvPr/>
        </p:nvGrpSpPr>
        <p:grpSpPr>
          <a:xfrm rot="-8234340">
            <a:off x="7826116" y="1398526"/>
            <a:ext cx="1269169" cy="3845967"/>
            <a:chOff x="4929283" y="0"/>
            <a:chExt cx="2198193" cy="6661192"/>
          </a:xfrm>
        </p:grpSpPr>
        <p:sp>
          <p:nvSpPr>
            <p:cNvPr id="60" name="Google Shape;60;p4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549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60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64;p4"/>
          <p:cNvGrpSpPr/>
          <p:nvPr/>
        </p:nvGrpSpPr>
        <p:grpSpPr>
          <a:xfrm rot="-1106850">
            <a:off x="7368406" y="255593"/>
            <a:ext cx="1269168" cy="3845964"/>
            <a:chOff x="4929283" y="0"/>
            <a:chExt cx="2198193" cy="6661192"/>
          </a:xfrm>
        </p:grpSpPr>
        <p:sp>
          <p:nvSpPr>
            <p:cNvPr id="65" name="Google Shape;65;p4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549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60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69;p4"/>
          <p:cNvGrpSpPr/>
          <p:nvPr/>
        </p:nvGrpSpPr>
        <p:grpSpPr>
          <a:xfrm>
            <a:off x="8406635" y="4548299"/>
            <a:ext cx="284833" cy="1346358"/>
            <a:chOff x="8608129" y="1242253"/>
            <a:chExt cx="937259" cy="4430267"/>
          </a:xfrm>
        </p:grpSpPr>
        <p:sp>
          <p:nvSpPr>
            <p:cNvPr id="70" name="Google Shape;70;p4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1" name="Google Shape;71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</p:grpSp>
      <p:grpSp>
        <p:nvGrpSpPr>
          <p:cNvPr id="72" name="Google Shape;72;p4"/>
          <p:cNvGrpSpPr/>
          <p:nvPr/>
        </p:nvGrpSpPr>
        <p:grpSpPr>
          <a:xfrm rot="2168297">
            <a:off x="8559115" y="4700328"/>
            <a:ext cx="284800" cy="1346202"/>
            <a:chOff x="8608129" y="1242253"/>
            <a:chExt cx="937259" cy="4430267"/>
          </a:xfrm>
        </p:grpSpPr>
        <p:sp>
          <p:nvSpPr>
            <p:cNvPr id="73" name="Google Shape;73;p4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4" name="Google Shape;74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</p:grpSp>
      <p:grpSp>
        <p:nvGrpSpPr>
          <p:cNvPr id="75" name="Google Shape;75;p4"/>
          <p:cNvGrpSpPr/>
          <p:nvPr/>
        </p:nvGrpSpPr>
        <p:grpSpPr>
          <a:xfrm rot="-1593903">
            <a:off x="8876438" y="4342414"/>
            <a:ext cx="284816" cy="1346277"/>
            <a:chOff x="8608129" y="1242253"/>
            <a:chExt cx="937259" cy="4430267"/>
          </a:xfrm>
        </p:grpSpPr>
        <p:sp>
          <p:nvSpPr>
            <p:cNvPr id="76" name="Google Shape;76;p4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7" name="Google Shape;77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</p:grpSp>
      <p:grpSp>
        <p:nvGrpSpPr>
          <p:cNvPr id="78" name="Google Shape;78;p4"/>
          <p:cNvGrpSpPr/>
          <p:nvPr/>
        </p:nvGrpSpPr>
        <p:grpSpPr>
          <a:xfrm rot="3642109">
            <a:off x="8995003" y="4965143"/>
            <a:ext cx="284804" cy="1346223"/>
            <a:chOff x="8608129" y="1242253"/>
            <a:chExt cx="937259" cy="4430267"/>
          </a:xfrm>
        </p:grpSpPr>
        <p:sp>
          <p:nvSpPr>
            <p:cNvPr id="79" name="Google Shape;79;p4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0" name="Google Shape;80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</p:grpSp>
      <p:sp>
        <p:nvSpPr>
          <p:cNvPr id="81" name="Google Shape;81;p4"/>
          <p:cNvSpPr txBox="1"/>
          <p:nvPr>
            <p:ph idx="1" type="body"/>
          </p:nvPr>
        </p:nvSpPr>
        <p:spPr>
          <a:xfrm rot="-455351">
            <a:off x="1856266" y="1635230"/>
            <a:ext cx="4579413" cy="455518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82" name="Google Shape;82;p4"/>
          <p:cNvSpPr txBox="1"/>
          <p:nvPr>
            <p:ph type="title"/>
          </p:nvPr>
        </p:nvSpPr>
        <p:spPr>
          <a:xfrm rot="-455252">
            <a:off x="1480434" y="703033"/>
            <a:ext cx="4789435" cy="76358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">
  <p:cSld name="CUSTOM_2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ndoor, sitting, white, monitor&#10;&#10;Description automatically generated" id="84" name="Google Shape;8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0748" y="153596"/>
            <a:ext cx="10291050" cy="66190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85" name="Google Shape;85;p5"/>
          <p:cNvSpPr/>
          <p:nvPr/>
        </p:nvSpPr>
        <p:spPr>
          <a:xfrm>
            <a:off x="1311070" y="488296"/>
            <a:ext cx="4273800" cy="594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cake, train, sitting, clock&#10;&#10;Description automatically generated" id="86" name="Google Shape;8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91278">
            <a:off x="6759244" y="1210685"/>
            <a:ext cx="3091462" cy="5722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"/>
          <p:cNvSpPr/>
          <p:nvPr/>
        </p:nvSpPr>
        <p:spPr>
          <a:xfrm rot="-122130">
            <a:off x="6421467" y="447292"/>
            <a:ext cx="4273797" cy="5949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3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"/>
          <p:cNvSpPr/>
          <p:nvPr/>
        </p:nvSpPr>
        <p:spPr>
          <a:xfrm rot="309306">
            <a:off x="6407370" y="447343"/>
            <a:ext cx="4273687" cy="594966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764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"/>
          <p:cNvSpPr/>
          <p:nvPr/>
        </p:nvSpPr>
        <p:spPr>
          <a:xfrm>
            <a:off x="6577345" y="447371"/>
            <a:ext cx="4273800" cy="594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p5"/>
          <p:cNvGrpSpPr/>
          <p:nvPr/>
        </p:nvGrpSpPr>
        <p:grpSpPr>
          <a:xfrm rot="-2840100">
            <a:off x="9804978" y="-178920"/>
            <a:ext cx="866030" cy="2438109"/>
            <a:chOff x="4929283" y="0"/>
            <a:chExt cx="2198193" cy="6661192"/>
          </a:xfrm>
        </p:grpSpPr>
        <p:sp>
          <p:nvSpPr>
            <p:cNvPr id="91" name="Google Shape;91;p5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549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60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mirror&#10;&#10;Description automatically generated" id="95" name="Google Shape;9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9934812">
            <a:off x="9861083" y="12649"/>
            <a:ext cx="252850" cy="119567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7" name="Google Shape;97;p5"/>
          <p:cNvSpPr txBox="1"/>
          <p:nvPr>
            <p:ph type="title"/>
          </p:nvPr>
        </p:nvSpPr>
        <p:spPr>
          <a:xfrm>
            <a:off x="1841900" y="898175"/>
            <a:ext cx="3258600" cy="5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8" name="Google Shape;98;p5"/>
          <p:cNvSpPr txBox="1"/>
          <p:nvPr>
            <p:ph idx="1" type="body"/>
          </p:nvPr>
        </p:nvSpPr>
        <p:spPr>
          <a:xfrm>
            <a:off x="6882150" y="1231825"/>
            <a:ext cx="35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">
  <p:cSld name="CUSTOM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 rot="-1106850">
            <a:off x="10518156" y="1231930"/>
            <a:ext cx="1269168" cy="3845964"/>
            <a:chOff x="4929283" y="0"/>
            <a:chExt cx="2198193" cy="6661192"/>
          </a:xfrm>
        </p:grpSpPr>
        <p:sp>
          <p:nvSpPr>
            <p:cNvPr id="101" name="Google Shape;101;p6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549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60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6"/>
          <p:cNvGrpSpPr/>
          <p:nvPr/>
        </p:nvGrpSpPr>
        <p:grpSpPr>
          <a:xfrm rot="-8234340">
            <a:off x="10518166" y="128226"/>
            <a:ext cx="1269169" cy="3845967"/>
            <a:chOff x="4929283" y="0"/>
            <a:chExt cx="2198193" cy="6661192"/>
          </a:xfrm>
        </p:grpSpPr>
        <p:sp>
          <p:nvSpPr>
            <p:cNvPr id="106" name="Google Shape;106;p6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549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60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6"/>
          <p:cNvSpPr/>
          <p:nvPr/>
        </p:nvSpPr>
        <p:spPr>
          <a:xfrm rot="-5552476">
            <a:off x="3264947" y="-1640446"/>
            <a:ext cx="5933836" cy="1030826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3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"/>
          <p:cNvSpPr/>
          <p:nvPr/>
        </p:nvSpPr>
        <p:spPr>
          <a:xfrm rot="-5014416">
            <a:off x="3259372" y="-1614463"/>
            <a:ext cx="5944955" cy="1029546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764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"/>
          <p:cNvSpPr/>
          <p:nvPr/>
        </p:nvSpPr>
        <p:spPr>
          <a:xfrm rot="-5400000">
            <a:off x="3265973" y="-1857953"/>
            <a:ext cx="5931900" cy="10310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113;p6"/>
          <p:cNvGrpSpPr/>
          <p:nvPr/>
        </p:nvGrpSpPr>
        <p:grpSpPr>
          <a:xfrm rot="9241510">
            <a:off x="382987" y="2755815"/>
            <a:ext cx="284831" cy="1346348"/>
            <a:chOff x="8608129" y="1242253"/>
            <a:chExt cx="937259" cy="4430267"/>
          </a:xfrm>
        </p:grpSpPr>
        <p:sp>
          <p:nvSpPr>
            <p:cNvPr id="114" name="Google Shape;114;p6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5" name="Google Shape;115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</p:grpSp>
      <p:grpSp>
        <p:nvGrpSpPr>
          <p:cNvPr id="116" name="Google Shape;116;p6"/>
          <p:cNvGrpSpPr/>
          <p:nvPr/>
        </p:nvGrpSpPr>
        <p:grpSpPr>
          <a:xfrm rot="-2832002">
            <a:off x="358014" y="4417000"/>
            <a:ext cx="284858" cy="1346475"/>
            <a:chOff x="8608129" y="1242253"/>
            <a:chExt cx="937259" cy="4430267"/>
          </a:xfrm>
        </p:grpSpPr>
        <p:sp>
          <p:nvSpPr>
            <p:cNvPr id="117" name="Google Shape;117;p6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8" name="Google Shape;118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</p:grpSp>
      <p:grpSp>
        <p:nvGrpSpPr>
          <p:cNvPr id="119" name="Google Shape;119;p6"/>
          <p:cNvGrpSpPr/>
          <p:nvPr/>
        </p:nvGrpSpPr>
        <p:grpSpPr>
          <a:xfrm rot="-624463">
            <a:off x="534908" y="3825394"/>
            <a:ext cx="284833" cy="1346358"/>
            <a:chOff x="8608129" y="1242253"/>
            <a:chExt cx="937259" cy="4430267"/>
          </a:xfrm>
        </p:grpSpPr>
        <p:sp>
          <p:nvSpPr>
            <p:cNvPr id="120" name="Google Shape;120;p6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1" name="Google Shape;121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</p:grpSp>
      <p:sp>
        <p:nvSpPr>
          <p:cNvPr id="122" name="Google Shape;122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3" name="Google Shape;123;p6"/>
          <p:cNvSpPr txBox="1"/>
          <p:nvPr>
            <p:ph type="title"/>
          </p:nvPr>
        </p:nvSpPr>
        <p:spPr>
          <a:xfrm>
            <a:off x="2467275" y="3047250"/>
            <a:ext cx="7981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12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ndoor, sitting, white, monitor&#10;&#10;Description automatically generated" id="125" name="Google Shape;12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8200" y="-1"/>
            <a:ext cx="11212951" cy="72119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descr="A picture containing indoor, sitting, white, monitor&#10;&#10;Description automatically generated" id="126" name="Google Shape;12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2700" y="964450"/>
            <a:ext cx="9263901" cy="49927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27" name="Google Shape;127;p7"/>
          <p:cNvSpPr/>
          <p:nvPr/>
        </p:nvSpPr>
        <p:spPr>
          <a:xfrm rot="-5544778">
            <a:off x="3107294" y="-1464786"/>
            <a:ext cx="6249141" cy="1030872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3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7"/>
          <p:cNvSpPr/>
          <p:nvPr/>
        </p:nvSpPr>
        <p:spPr>
          <a:xfrm rot="-5033749">
            <a:off x="3103111" y="-1438886"/>
            <a:ext cx="6257479" cy="1029839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764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7"/>
          <p:cNvSpPr/>
          <p:nvPr/>
        </p:nvSpPr>
        <p:spPr>
          <a:xfrm rot="-5400000">
            <a:off x="3108173" y="-1693483"/>
            <a:ext cx="6247500" cy="10310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7"/>
          <p:cNvSpPr txBox="1"/>
          <p:nvPr>
            <p:ph type="title"/>
          </p:nvPr>
        </p:nvSpPr>
        <p:spPr>
          <a:xfrm>
            <a:off x="2284225" y="1123500"/>
            <a:ext cx="8274600" cy="473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9pPr>
          </a:lstStyle>
          <a:p/>
        </p:txBody>
      </p:sp>
      <p:sp>
        <p:nvSpPr>
          <p:cNvPr id="131" name="Google Shape;131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32" name="Google Shape;132;p7"/>
          <p:cNvGrpSpPr/>
          <p:nvPr/>
        </p:nvGrpSpPr>
        <p:grpSpPr>
          <a:xfrm rot="-275385">
            <a:off x="1111902" y="161276"/>
            <a:ext cx="1269130" cy="3845849"/>
            <a:chOff x="4929283" y="0"/>
            <a:chExt cx="2198193" cy="6661192"/>
          </a:xfrm>
        </p:grpSpPr>
        <p:sp>
          <p:nvSpPr>
            <p:cNvPr id="133" name="Google Shape;133;p7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549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60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mirror&#10;&#10;Description automatically generated" id="137" name="Google Shape;1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916261">
            <a:off x="1620962" y="12764"/>
            <a:ext cx="258036" cy="1220206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or Process">
  <p:cSld name="CUSTOM_1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11690094" y="3878949"/>
            <a:ext cx="284833" cy="1346358"/>
            <a:chOff x="8608129" y="1242253"/>
            <a:chExt cx="937259" cy="4430267"/>
          </a:xfrm>
        </p:grpSpPr>
        <p:sp>
          <p:nvSpPr>
            <p:cNvPr id="140" name="Google Shape;140;p8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</p:grpSp>
      <p:grpSp>
        <p:nvGrpSpPr>
          <p:cNvPr id="142" name="Google Shape;142;p8"/>
          <p:cNvGrpSpPr/>
          <p:nvPr/>
        </p:nvGrpSpPr>
        <p:grpSpPr>
          <a:xfrm flipH="1" rot="-2168297">
            <a:off x="11537647" y="4030978"/>
            <a:ext cx="284800" cy="1346202"/>
            <a:chOff x="8608129" y="1242253"/>
            <a:chExt cx="937259" cy="4430267"/>
          </a:xfrm>
        </p:grpSpPr>
        <p:sp>
          <p:nvSpPr>
            <p:cNvPr id="143" name="Google Shape;143;p8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</p:grpSp>
      <p:grpSp>
        <p:nvGrpSpPr>
          <p:cNvPr id="145" name="Google Shape;145;p8"/>
          <p:cNvGrpSpPr/>
          <p:nvPr/>
        </p:nvGrpSpPr>
        <p:grpSpPr>
          <a:xfrm flipH="1" rot="1593903">
            <a:off x="11220309" y="3673064"/>
            <a:ext cx="284816" cy="1346277"/>
            <a:chOff x="8608129" y="1242253"/>
            <a:chExt cx="937259" cy="4430267"/>
          </a:xfrm>
        </p:grpSpPr>
        <p:sp>
          <p:nvSpPr>
            <p:cNvPr id="146" name="Google Shape;146;p8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</p:grpSp>
      <p:grpSp>
        <p:nvGrpSpPr>
          <p:cNvPr id="148" name="Google Shape;148;p8"/>
          <p:cNvGrpSpPr/>
          <p:nvPr/>
        </p:nvGrpSpPr>
        <p:grpSpPr>
          <a:xfrm flipH="1" rot="-3642109">
            <a:off x="11101755" y="4295793"/>
            <a:ext cx="284804" cy="1346223"/>
            <a:chOff x="8608129" y="1242253"/>
            <a:chExt cx="937259" cy="4430267"/>
          </a:xfrm>
        </p:grpSpPr>
        <p:sp>
          <p:nvSpPr>
            <p:cNvPr id="149" name="Google Shape;149;p8"/>
            <p:cNvSpPr/>
            <p:nvPr/>
          </p:nvSpPr>
          <p:spPr>
            <a:xfrm>
              <a:off x="8610354" y="1243934"/>
              <a:ext cx="933449" cy="4426267"/>
            </a:xfrm>
            <a:custGeom>
              <a:rect b="b" l="l" r="r" t="t"/>
              <a:pathLst>
                <a:path extrusionOk="0" h="4426267" w="933449">
                  <a:moveTo>
                    <a:pt x="466725" y="0"/>
                  </a:moveTo>
                  <a:cubicBezTo>
                    <a:pt x="209550" y="0"/>
                    <a:pt x="0" y="209550"/>
                    <a:pt x="0" y="466725"/>
                  </a:cubicBezTo>
                  <a:lnTo>
                    <a:pt x="0" y="2827020"/>
                  </a:lnTo>
                  <a:cubicBezTo>
                    <a:pt x="0" y="2838450"/>
                    <a:pt x="9525" y="2847023"/>
                    <a:pt x="20003" y="2847023"/>
                  </a:cubicBezTo>
                  <a:lnTo>
                    <a:pt x="66675" y="2847023"/>
                  </a:lnTo>
                  <a:cubicBezTo>
                    <a:pt x="78105" y="2847023"/>
                    <a:pt x="86678" y="2837498"/>
                    <a:pt x="86678" y="2827020"/>
                  </a:cubicBezTo>
                  <a:lnTo>
                    <a:pt x="87630" y="466725"/>
                  </a:lnTo>
                  <a:cubicBezTo>
                    <a:pt x="87630" y="257175"/>
                    <a:pt x="258128" y="87630"/>
                    <a:pt x="466725" y="87630"/>
                  </a:cubicBezTo>
                  <a:cubicBezTo>
                    <a:pt x="676275" y="87630"/>
                    <a:pt x="845820" y="258128"/>
                    <a:pt x="845820" y="466725"/>
                  </a:cubicBezTo>
                  <a:lnTo>
                    <a:pt x="845820" y="4032885"/>
                  </a:lnTo>
                  <a:cubicBezTo>
                    <a:pt x="845820" y="4202430"/>
                    <a:pt x="708660" y="4339590"/>
                    <a:pt x="539115" y="4339590"/>
                  </a:cubicBezTo>
                  <a:cubicBezTo>
                    <a:pt x="369570" y="4339590"/>
                    <a:pt x="232410" y="4202430"/>
                    <a:pt x="232410" y="4032885"/>
                  </a:cubicBezTo>
                  <a:lnTo>
                    <a:pt x="232410" y="1371600"/>
                  </a:lnTo>
                  <a:cubicBezTo>
                    <a:pt x="232410" y="1242060"/>
                    <a:pt x="338138" y="1135380"/>
                    <a:pt x="467678" y="1135380"/>
                  </a:cubicBezTo>
                  <a:cubicBezTo>
                    <a:pt x="597218" y="1135380"/>
                    <a:pt x="703898" y="1241108"/>
                    <a:pt x="703898" y="1371600"/>
                  </a:cubicBezTo>
                  <a:lnTo>
                    <a:pt x="703898" y="2800350"/>
                  </a:lnTo>
                  <a:cubicBezTo>
                    <a:pt x="703898" y="2811780"/>
                    <a:pt x="713423" y="2820353"/>
                    <a:pt x="723900" y="2820353"/>
                  </a:cubicBezTo>
                  <a:lnTo>
                    <a:pt x="770573" y="2820353"/>
                  </a:lnTo>
                  <a:cubicBezTo>
                    <a:pt x="782003" y="2820353"/>
                    <a:pt x="790575" y="2810828"/>
                    <a:pt x="790575" y="2800350"/>
                  </a:cubicBezTo>
                  <a:lnTo>
                    <a:pt x="790575" y="1371600"/>
                  </a:lnTo>
                  <a:cubicBezTo>
                    <a:pt x="790575" y="1193483"/>
                    <a:pt x="645795" y="1048703"/>
                    <a:pt x="467678" y="1048703"/>
                  </a:cubicBezTo>
                  <a:cubicBezTo>
                    <a:pt x="289560" y="1048703"/>
                    <a:pt x="144780" y="1193483"/>
                    <a:pt x="144780" y="1371600"/>
                  </a:cubicBezTo>
                  <a:lnTo>
                    <a:pt x="144780" y="4031933"/>
                  </a:lnTo>
                  <a:cubicBezTo>
                    <a:pt x="144780" y="4249103"/>
                    <a:pt x="321945" y="4426268"/>
                    <a:pt x="539115" y="4426268"/>
                  </a:cubicBezTo>
                  <a:cubicBezTo>
                    <a:pt x="756285" y="4426268"/>
                    <a:pt x="933450" y="4249103"/>
                    <a:pt x="933450" y="4031933"/>
                  </a:cubicBezTo>
                  <a:lnTo>
                    <a:pt x="933450" y="466725"/>
                  </a:lnTo>
                  <a:cubicBezTo>
                    <a:pt x="933450" y="209550"/>
                    <a:pt x="724853" y="0"/>
                    <a:pt x="466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608129" y="1242253"/>
              <a:ext cx="937259" cy="4430267"/>
            </a:xfrm>
            <a:custGeom>
              <a:rect b="b" l="l" r="r" t="t"/>
              <a:pathLst>
                <a:path extrusionOk="0" h="4430267" w="937259">
                  <a:moveTo>
                    <a:pt x="0" y="0"/>
                  </a:moveTo>
                  <a:lnTo>
                    <a:pt x="937260" y="0"/>
                  </a:lnTo>
                  <a:lnTo>
                    <a:pt x="937260" y="4430268"/>
                  </a:lnTo>
                  <a:lnTo>
                    <a:pt x="0" y="4430268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</p:grpSp>
      <p:grpSp>
        <p:nvGrpSpPr>
          <p:cNvPr id="151" name="Google Shape;151;p8"/>
          <p:cNvGrpSpPr/>
          <p:nvPr/>
        </p:nvGrpSpPr>
        <p:grpSpPr>
          <a:xfrm rot="-445448">
            <a:off x="-73496" y="1022548"/>
            <a:ext cx="1269105" cy="3845772"/>
            <a:chOff x="4929283" y="0"/>
            <a:chExt cx="2198193" cy="6661192"/>
          </a:xfrm>
        </p:grpSpPr>
        <p:sp>
          <p:nvSpPr>
            <p:cNvPr id="152" name="Google Shape;152;p8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549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60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indoor, sitting, white, monitor&#10;&#10;Description automatically generated" id="156" name="Google Shape;15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200" y="-1"/>
            <a:ext cx="11212951" cy="72119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57" name="Google Shape;157;p8"/>
          <p:cNvSpPr/>
          <p:nvPr/>
        </p:nvSpPr>
        <p:spPr>
          <a:xfrm rot="-5033749">
            <a:off x="3103111" y="-1438886"/>
            <a:ext cx="6257479" cy="1029839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764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8"/>
          <p:cNvSpPr/>
          <p:nvPr/>
        </p:nvSpPr>
        <p:spPr>
          <a:xfrm rot="-5400000">
            <a:off x="3108173" y="-1693483"/>
            <a:ext cx="6247500" cy="10310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mirror&#10;&#10;Description automatically generated" id="159" name="Google Shape;15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916261">
            <a:off x="1620962" y="12764"/>
            <a:ext cx="258036" cy="1220206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sp>
        <p:nvSpPr>
          <p:cNvPr id="160" name="Google Shape;160;p8"/>
          <p:cNvSpPr txBox="1"/>
          <p:nvPr>
            <p:ph idx="12" type="sldNum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1" name="Google Shape;161;p8"/>
          <p:cNvSpPr txBox="1"/>
          <p:nvPr>
            <p:ph idx="1" type="subTitle"/>
          </p:nvPr>
        </p:nvSpPr>
        <p:spPr>
          <a:xfrm>
            <a:off x="1470075" y="1530150"/>
            <a:ext cx="21873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3200">
                <a:solidFill>
                  <a:schemeClr val="lt2"/>
                </a:solidFill>
              </a:defRPr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2" name="Google Shape;162;p8"/>
          <p:cNvSpPr txBox="1"/>
          <p:nvPr>
            <p:ph idx="2" type="body"/>
          </p:nvPr>
        </p:nvSpPr>
        <p:spPr>
          <a:xfrm>
            <a:off x="4142285" y="1530150"/>
            <a:ext cx="6822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63" name="Google Shape;163;p8"/>
          <p:cNvSpPr txBox="1"/>
          <p:nvPr>
            <p:ph type="title"/>
          </p:nvPr>
        </p:nvSpPr>
        <p:spPr>
          <a:xfrm>
            <a:off x="2029875" y="593375"/>
            <a:ext cx="9124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4" name="Google Shape;164;p8"/>
          <p:cNvSpPr txBox="1"/>
          <p:nvPr>
            <p:ph idx="3" type="subTitle"/>
          </p:nvPr>
        </p:nvSpPr>
        <p:spPr>
          <a:xfrm>
            <a:off x="1484525" y="2717500"/>
            <a:ext cx="21873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3200">
                <a:solidFill>
                  <a:schemeClr val="lt2"/>
                </a:solidFill>
              </a:defRPr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5" name="Google Shape;165;p8"/>
          <p:cNvSpPr txBox="1"/>
          <p:nvPr>
            <p:ph idx="4" type="body"/>
          </p:nvPr>
        </p:nvSpPr>
        <p:spPr>
          <a:xfrm>
            <a:off x="4156735" y="2717500"/>
            <a:ext cx="6822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66" name="Google Shape;166;p8"/>
          <p:cNvSpPr txBox="1"/>
          <p:nvPr>
            <p:ph idx="5" type="subTitle"/>
          </p:nvPr>
        </p:nvSpPr>
        <p:spPr>
          <a:xfrm>
            <a:off x="1477300" y="3979575"/>
            <a:ext cx="21873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3200">
                <a:solidFill>
                  <a:schemeClr val="lt2"/>
                </a:solidFill>
              </a:defRPr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7" name="Google Shape;167;p8"/>
          <p:cNvSpPr txBox="1"/>
          <p:nvPr>
            <p:ph idx="6" type="body"/>
          </p:nvPr>
        </p:nvSpPr>
        <p:spPr>
          <a:xfrm>
            <a:off x="4149510" y="3979575"/>
            <a:ext cx="6822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68" name="Google Shape;168;p8"/>
          <p:cNvSpPr txBox="1"/>
          <p:nvPr>
            <p:ph idx="7" type="subTitle"/>
          </p:nvPr>
        </p:nvSpPr>
        <p:spPr>
          <a:xfrm>
            <a:off x="1491750" y="5166925"/>
            <a:ext cx="21873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3200">
                <a:solidFill>
                  <a:schemeClr val="lt2"/>
                </a:solidFill>
              </a:defRPr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9" name="Google Shape;169;p8"/>
          <p:cNvSpPr txBox="1"/>
          <p:nvPr>
            <p:ph idx="8" type="body"/>
          </p:nvPr>
        </p:nvSpPr>
        <p:spPr>
          <a:xfrm>
            <a:off x="4163960" y="5166925"/>
            <a:ext cx="6822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our main point">
  <p:cSld name="Your main poin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ndoor, sitting, white, monitor&#10;&#10;Description automatically generated" id="171" name="Google Shape;17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8200" y="-1"/>
            <a:ext cx="11212951" cy="72119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72" name="Google Shape;172;p9"/>
          <p:cNvSpPr/>
          <p:nvPr/>
        </p:nvSpPr>
        <p:spPr>
          <a:xfrm rot="-5544778">
            <a:off x="3107294" y="-1464786"/>
            <a:ext cx="6249141" cy="1030872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3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9"/>
          <p:cNvSpPr/>
          <p:nvPr/>
        </p:nvSpPr>
        <p:spPr>
          <a:xfrm rot="-5033749">
            <a:off x="3103111" y="-1438886"/>
            <a:ext cx="6257479" cy="1029839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764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9"/>
          <p:cNvSpPr/>
          <p:nvPr/>
        </p:nvSpPr>
        <p:spPr>
          <a:xfrm rot="-5400000">
            <a:off x="3108173" y="-1693483"/>
            <a:ext cx="6247500" cy="10310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9"/>
          <p:cNvSpPr txBox="1"/>
          <p:nvPr>
            <p:ph type="title"/>
          </p:nvPr>
        </p:nvSpPr>
        <p:spPr>
          <a:xfrm>
            <a:off x="1986767" y="962425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76" name="Google Shape;176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ecial Elite"/>
              <a:buNone/>
              <a:defRPr b="0" i="0" sz="36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ecial Elite"/>
              <a:buNone/>
              <a:defRPr b="0" i="0" sz="36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ecial Elite"/>
              <a:buNone/>
              <a:defRPr b="0" i="0" sz="36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ecial Elite"/>
              <a:buNone/>
              <a:defRPr b="0" i="0" sz="36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ecial Elite"/>
              <a:buNone/>
              <a:defRPr b="0" i="0" sz="36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ecial Elite"/>
              <a:buNone/>
              <a:defRPr b="0" i="0" sz="36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ecial Elite"/>
              <a:buNone/>
              <a:defRPr b="0" i="0" sz="36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ecial Elite"/>
              <a:buNone/>
              <a:defRPr b="0" i="0" sz="36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ecial Elite"/>
              <a:buNone/>
              <a:defRPr b="0" i="0" sz="36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pecial Elite"/>
              <a:buChar char="●"/>
              <a:defRPr b="0" i="0" sz="24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pecial Elite"/>
              <a:buChar char="○"/>
              <a:defRPr b="0" i="0" sz="19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pecial Elite"/>
              <a:buChar char="■"/>
              <a:defRPr b="0" i="0" sz="19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pecial Elite"/>
              <a:buChar char="●"/>
              <a:defRPr b="0" i="0" sz="19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pecial Elite"/>
              <a:buChar char="○"/>
              <a:defRPr b="0" i="0" sz="19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pecial Elite"/>
              <a:buChar char="■"/>
              <a:defRPr b="0" i="0" sz="19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pecial Elite"/>
              <a:buChar char="●"/>
              <a:defRPr b="0" i="0" sz="19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pecial Elite"/>
              <a:buChar char="○"/>
              <a:defRPr b="0" i="0" sz="19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Special Elite"/>
              <a:buChar char="■"/>
              <a:defRPr b="0" i="0" sz="19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b="0" i="0" sz="1400" u="none" cap="none" strike="noStrike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32.jp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jp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jpg"/><Relationship Id="rId4" Type="http://schemas.openxmlformats.org/officeDocument/2006/relationships/image" Target="../media/image32.jpg"/><Relationship Id="rId5" Type="http://schemas.openxmlformats.org/officeDocument/2006/relationships/image" Target="../media/image11.jpg"/><Relationship Id="rId6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11.jpg"/><Relationship Id="rId5" Type="http://schemas.openxmlformats.org/officeDocument/2006/relationships/image" Target="../media/image32.jpg"/><Relationship Id="rId6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32.jpg"/><Relationship Id="rId7" Type="http://schemas.openxmlformats.org/officeDocument/2006/relationships/image" Target="../media/image40.png"/><Relationship Id="rId8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jp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jp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jpg"/><Relationship Id="rId4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png"/><Relationship Id="rId4" Type="http://schemas.openxmlformats.org/officeDocument/2006/relationships/image" Target="../media/image11.jpg"/><Relationship Id="rId5" Type="http://schemas.openxmlformats.org/officeDocument/2006/relationships/hyperlink" Target="https://learningapps.org/22381446" TargetMode="External"/><Relationship Id="rId6" Type="http://schemas.openxmlformats.org/officeDocument/2006/relationships/image" Target="../media/image21.png"/><Relationship Id="rId7" Type="http://schemas.openxmlformats.org/officeDocument/2006/relationships/image" Target="../media/image32.jpg"/><Relationship Id="rId8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png"/><Relationship Id="rId4" Type="http://schemas.openxmlformats.org/officeDocument/2006/relationships/image" Target="../media/image13.jpg"/><Relationship Id="rId9" Type="http://schemas.openxmlformats.org/officeDocument/2006/relationships/image" Target="../media/image15.png"/><Relationship Id="rId5" Type="http://schemas.openxmlformats.org/officeDocument/2006/relationships/image" Target="../media/image2.png"/><Relationship Id="rId6" Type="http://schemas.openxmlformats.org/officeDocument/2006/relationships/image" Target="../media/image32.jpg"/><Relationship Id="rId7" Type="http://schemas.openxmlformats.org/officeDocument/2006/relationships/image" Target="../media/image11.jpg"/><Relationship Id="rId8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32.jpg"/><Relationship Id="rId5" Type="http://schemas.openxmlformats.org/officeDocument/2006/relationships/image" Target="../media/image11.jpg"/><Relationship Id="rId6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8.jpg"/><Relationship Id="rId9" Type="http://schemas.openxmlformats.org/officeDocument/2006/relationships/image" Target="../media/image23.jpg"/><Relationship Id="rId5" Type="http://schemas.openxmlformats.org/officeDocument/2006/relationships/image" Target="../media/image21.png"/><Relationship Id="rId6" Type="http://schemas.openxmlformats.org/officeDocument/2006/relationships/image" Target="../media/image11.jpg"/><Relationship Id="rId7" Type="http://schemas.openxmlformats.org/officeDocument/2006/relationships/image" Target="../media/image32.jpg"/><Relationship Id="rId8" Type="http://schemas.openxmlformats.org/officeDocument/2006/relationships/image" Target="../media/image3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jpg"/><Relationship Id="rId4" Type="http://schemas.openxmlformats.org/officeDocument/2006/relationships/image" Target="../media/image11.jpg"/><Relationship Id="rId5" Type="http://schemas.openxmlformats.org/officeDocument/2006/relationships/image" Target="../media/image15.png"/><Relationship Id="rId6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jp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Relationship Id="rId4" Type="http://schemas.openxmlformats.org/officeDocument/2006/relationships/image" Target="../media/image11.jpg"/><Relationship Id="rId5" Type="http://schemas.openxmlformats.org/officeDocument/2006/relationships/image" Target="../media/image32.jpg"/><Relationship Id="rId6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2.png"/><Relationship Id="rId4" Type="http://schemas.openxmlformats.org/officeDocument/2006/relationships/image" Target="../media/image11.jpg"/><Relationship Id="rId5" Type="http://schemas.openxmlformats.org/officeDocument/2006/relationships/image" Target="../media/image32.jpg"/><Relationship Id="rId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Григорій Сковорода | Письменники України" id="181" name="Google Shape;181;p10"/>
          <p:cNvPicPr preferRelativeResize="0"/>
          <p:nvPr/>
        </p:nvPicPr>
        <p:blipFill rotWithShape="1">
          <a:blip r:embed="rId3">
            <a:alphaModFix/>
          </a:blip>
          <a:srcRect b="0" l="18714" r="11149" t="0"/>
          <a:stretch/>
        </p:blipFill>
        <p:spPr>
          <a:xfrm rot="2679071">
            <a:off x="8622120" y="480179"/>
            <a:ext cx="915430" cy="121366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0"/>
          <p:cNvSpPr txBox="1"/>
          <p:nvPr>
            <p:ph type="ctrTitle"/>
          </p:nvPr>
        </p:nvSpPr>
        <p:spPr>
          <a:xfrm rot="636346">
            <a:off x="1658453" y="4596200"/>
            <a:ext cx="5093717" cy="144915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ru-RU">
                <a:latin typeface="Courier New"/>
                <a:ea typeface="Courier New"/>
                <a:cs typeface="Courier New"/>
                <a:sym typeface="Courier New"/>
              </a:rPr>
              <a:t>Думками Григорія Сковороди</a:t>
            </a:r>
            <a:endParaRPr b="1" sz="40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descr="Григорий Сковорода, 3 декабря 2020 – аналитический портал ПОЛИТ.РУ" id="183" name="Google Shape;183;p10"/>
          <p:cNvPicPr preferRelativeResize="0"/>
          <p:nvPr/>
        </p:nvPicPr>
        <p:blipFill rotWithShape="1">
          <a:blip r:embed="rId4">
            <a:alphaModFix/>
          </a:blip>
          <a:srcRect b="0" l="29737" r="18263" t="0"/>
          <a:stretch/>
        </p:blipFill>
        <p:spPr>
          <a:xfrm rot="-1172496">
            <a:off x="7695554" y="1980646"/>
            <a:ext cx="864691" cy="119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2" y="4903279"/>
            <a:ext cx="252222" cy="1954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20686" y="1931683"/>
            <a:ext cx="268875" cy="909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93304" y="457477"/>
            <a:ext cx="268875" cy="909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"/>
          <p:cNvSpPr txBox="1"/>
          <p:nvPr>
            <p:ph idx="1" type="body"/>
          </p:nvPr>
        </p:nvSpPr>
        <p:spPr>
          <a:xfrm rot="-378996">
            <a:off x="1279045" y="1082669"/>
            <a:ext cx="3988779" cy="441132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1900">
                <a:latin typeface="Courier New"/>
                <a:ea typeface="Courier New"/>
                <a:cs typeface="Courier New"/>
                <a:sym typeface="Courier New"/>
              </a:rPr>
              <a:t>Педагогічні пріоритети Г.С. Сковороди, а отже і педагогічна мета - навчити людину самопізнанню, рефлексії, адекватному сприйняттю світу і себе в ньому, а також постійному набуттю нових знань і самовдосконаленню, тобто саморозвитку. 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None/>
            </a:pPr>
            <a:r>
              <a:t/>
            </a:r>
            <a:endParaRPr sz="1900"/>
          </a:p>
        </p:txBody>
      </p:sp>
      <p:grpSp>
        <p:nvGrpSpPr>
          <p:cNvPr id="314" name="Google Shape;314;p19"/>
          <p:cNvGrpSpPr/>
          <p:nvPr/>
        </p:nvGrpSpPr>
        <p:grpSpPr>
          <a:xfrm>
            <a:off x="6973824" y="1826451"/>
            <a:ext cx="3413760" cy="4215899"/>
            <a:chOff x="6953045" y="1252870"/>
            <a:chExt cx="3186600" cy="4559700"/>
          </a:xfrm>
        </p:grpSpPr>
        <p:sp>
          <p:nvSpPr>
            <p:cNvPr id="315" name="Google Shape;315;p19"/>
            <p:cNvSpPr/>
            <p:nvPr/>
          </p:nvSpPr>
          <p:spPr>
            <a:xfrm>
              <a:off x="6953045" y="1252870"/>
              <a:ext cx="3186600" cy="4559700"/>
            </a:xfrm>
            <a:prstGeom prst="roundRect">
              <a:avLst>
                <a:gd fmla="val 4487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8413309" y="5416847"/>
              <a:ext cx="216000" cy="216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0000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8" name="Google Shape;31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2" y="5202106"/>
            <a:ext cx="213664" cy="165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"/>
          <p:cNvSpPr txBox="1"/>
          <p:nvPr>
            <p:ph idx="1" type="body"/>
          </p:nvPr>
        </p:nvSpPr>
        <p:spPr>
          <a:xfrm rot="-378996">
            <a:off x="978182" y="1243699"/>
            <a:ext cx="4281838" cy="228275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2400"/>
              <a:buNone/>
            </a:pPr>
            <a:r>
              <a:rPr lang="ru-RU" sz="1900">
                <a:latin typeface="Courier New"/>
                <a:ea typeface="Courier New"/>
                <a:cs typeface="Courier New"/>
                <a:sym typeface="Courier New"/>
              </a:rPr>
              <a:t>Г. С. Сковорода вважав, що правильним шляхом до морального виховання є праця. Сковорода наголошував на тому, що варто привчати дітей до праці. Філософ стверджував, що не треба примушувати дітей працювати або пропонувати їм тяжку працю, яка стане тільки мукою.</a:t>
            </a:r>
            <a:endParaRPr sz="1900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324" name="Google Shape;324;p20"/>
          <p:cNvGrpSpPr/>
          <p:nvPr/>
        </p:nvGrpSpPr>
        <p:grpSpPr>
          <a:xfrm>
            <a:off x="6543152" y="1706879"/>
            <a:ext cx="4001042" cy="3286122"/>
            <a:chOff x="3289100" y="2297243"/>
            <a:chExt cx="5622600" cy="3197292"/>
          </a:xfrm>
        </p:grpSpPr>
        <p:grpSp>
          <p:nvGrpSpPr>
            <p:cNvPr id="325" name="Google Shape;325;p20"/>
            <p:cNvGrpSpPr/>
            <p:nvPr/>
          </p:nvGrpSpPr>
          <p:grpSpPr>
            <a:xfrm>
              <a:off x="3289100" y="2297243"/>
              <a:ext cx="5622600" cy="3197292"/>
              <a:chOff x="1059475" y="1944843"/>
              <a:chExt cx="5622600" cy="3197292"/>
            </a:xfrm>
          </p:grpSpPr>
          <p:sp>
            <p:nvSpPr>
              <p:cNvPr id="326" name="Google Shape;326;p20"/>
              <p:cNvSpPr/>
              <p:nvPr/>
            </p:nvSpPr>
            <p:spPr>
              <a:xfrm>
                <a:off x="1708601" y="1944843"/>
                <a:ext cx="4319699" cy="3109961"/>
              </a:xfrm>
              <a:prstGeom prst="roundRect">
                <a:avLst>
                  <a:gd fmla="val 4487" name="adj"/>
                </a:avLst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7" name="Google Shape;327;p20"/>
              <p:cNvGrpSpPr/>
              <p:nvPr/>
            </p:nvGrpSpPr>
            <p:grpSpPr>
              <a:xfrm>
                <a:off x="1059475" y="5047935"/>
                <a:ext cx="5622600" cy="94200"/>
                <a:chOff x="1059475" y="5015277"/>
                <a:chExt cx="5622600" cy="188400"/>
              </a:xfrm>
            </p:grpSpPr>
            <p:sp>
              <p:nvSpPr>
                <p:cNvPr id="328" name="Google Shape;328;p20"/>
                <p:cNvSpPr/>
                <p:nvPr/>
              </p:nvSpPr>
              <p:spPr>
                <a:xfrm>
                  <a:off x="1059475" y="5015277"/>
                  <a:ext cx="5622600" cy="188400"/>
                </a:xfrm>
                <a:prstGeom prst="roundRect">
                  <a:avLst>
                    <a:gd fmla="val 35520" name="adj"/>
                  </a:avLst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p20"/>
                <p:cNvSpPr/>
                <p:nvPr/>
              </p:nvSpPr>
              <p:spPr>
                <a:xfrm>
                  <a:off x="3354359" y="5020473"/>
                  <a:ext cx="1030351" cy="131148"/>
                </a:xfrm>
                <a:custGeom>
                  <a:rect b="b" l="l" r="r" t="t"/>
                  <a:pathLst>
                    <a:path extrusionOk="0" h="131148" w="1030351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30" name="Google Shape;330;p20"/>
            <p:cNvSpPr/>
            <p:nvPr/>
          </p:nvSpPr>
          <p:spPr>
            <a:xfrm>
              <a:off x="6035996" y="2713369"/>
              <a:ext cx="97200" cy="972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20"/>
          <p:cNvSpPr txBox="1"/>
          <p:nvPr>
            <p:ph type="title"/>
          </p:nvPr>
        </p:nvSpPr>
        <p:spPr>
          <a:xfrm>
            <a:off x="5352288" y="4927631"/>
            <a:ext cx="6242304" cy="10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i="1" lang="ru-RU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«Роби те, до чого народжений» </a:t>
            </a:r>
            <a:br>
              <a:rPr b="1" i="1" lang="ru-RU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i="1" lang="ru-RU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Г.Сковорода</a:t>
            </a:r>
            <a:endParaRPr b="1" i="1"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332" name="Google Shape;33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2" y="5202106"/>
            <a:ext cx="213664" cy="165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/>
          <p:nvPr>
            <p:ph type="title"/>
          </p:nvPr>
        </p:nvSpPr>
        <p:spPr>
          <a:xfrm>
            <a:off x="1256684" y="1300511"/>
            <a:ext cx="4229716" cy="49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ru-RU" sz="2000">
                <a:latin typeface="Courier New"/>
                <a:ea typeface="Courier New"/>
                <a:cs typeface="Courier New"/>
                <a:sym typeface="Courier New"/>
              </a:rPr>
              <a:t>Будучи прихильником принципу народності у вихованні, відстоював думку, що воно має відповідати інтересам народу, живитися з народних джерел і зберігатися в житті кожного народу, висміював дворянсько-аристократичне виховання, плазування перед усім іноземним. 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8" name="Google Shape;338;p21"/>
          <p:cNvSpPr txBox="1"/>
          <p:nvPr>
            <p:ph idx="1" type="body"/>
          </p:nvPr>
        </p:nvSpPr>
        <p:spPr>
          <a:xfrm>
            <a:off x="6406662" y="1231825"/>
            <a:ext cx="4566138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>
                <a:latin typeface="Courier New"/>
                <a:ea typeface="Courier New"/>
                <a:cs typeface="Courier New"/>
                <a:sym typeface="Courier New"/>
              </a:rPr>
              <a:t>Українську народну </a:t>
            </a:r>
            <a:endParaRPr/>
          </a:p>
          <a:p>
            <a: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>
                <a:latin typeface="Courier New"/>
                <a:ea typeface="Courier New"/>
                <a:cs typeface="Courier New"/>
                <a:sym typeface="Courier New"/>
              </a:rPr>
              <a:t>педагогіку Г.Сковорода </a:t>
            </a:r>
            <a:endParaRPr/>
          </a:p>
          <a:p>
            <a: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>
                <a:latin typeface="Courier New"/>
                <a:ea typeface="Courier New"/>
                <a:cs typeface="Courier New"/>
                <a:sym typeface="Courier New"/>
              </a:rPr>
              <a:t>відносив до невід’ємного </a:t>
            </a:r>
            <a:endParaRPr/>
          </a:p>
          <a:p>
            <a: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>
                <a:latin typeface="Courier New"/>
                <a:ea typeface="Courier New"/>
                <a:cs typeface="Courier New"/>
                <a:sym typeface="Courier New"/>
              </a:rPr>
              <a:t>компонента українознавства, </a:t>
            </a:r>
            <a:endParaRPr/>
          </a:p>
          <a:p>
            <a: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>
                <a:latin typeface="Courier New"/>
                <a:ea typeface="Courier New"/>
                <a:cs typeface="Courier New"/>
                <a:sym typeface="Courier New"/>
              </a:rPr>
              <a:t>феномена українства й </a:t>
            </a:r>
            <a:endParaRPr/>
          </a:p>
          <a:p>
            <a: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>
                <a:latin typeface="Courier New"/>
                <a:ea typeface="Courier New"/>
                <a:cs typeface="Courier New"/>
                <a:sym typeface="Courier New"/>
              </a:rPr>
              <a:t>могутнього фактора </a:t>
            </a:r>
            <a:endParaRPr/>
          </a:p>
          <a:p>
            <a: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>
                <a:latin typeface="Courier New"/>
                <a:ea typeface="Courier New"/>
                <a:cs typeface="Courier New"/>
                <a:sym typeface="Courier New"/>
              </a:rPr>
              <a:t>українотворення, тобто </a:t>
            </a:r>
            <a:endParaRPr/>
          </a:p>
          <a:p>
            <a: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>
                <a:latin typeface="Courier New"/>
                <a:ea typeface="Courier New"/>
                <a:cs typeface="Courier New"/>
                <a:sym typeface="Courier New"/>
              </a:rPr>
              <a:t>формування власного </a:t>
            </a:r>
            <a:endParaRPr/>
          </a:p>
          <a:p>
            <a: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>
                <a:latin typeface="Courier New"/>
                <a:ea typeface="Courier New"/>
                <a:cs typeface="Courier New"/>
                <a:sym typeface="Courier New"/>
              </a:rPr>
              <a:t>українського Я на основі </a:t>
            </a:r>
            <a:endParaRPr/>
          </a:p>
          <a:p>
            <a: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>
                <a:latin typeface="Courier New"/>
                <a:ea typeface="Courier New"/>
                <a:cs typeface="Courier New"/>
                <a:sym typeface="Courier New"/>
              </a:rPr>
              <a:t>пізнання свого народу й </a:t>
            </a:r>
            <a:endParaRPr/>
          </a:p>
          <a:p>
            <a: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>
                <a:latin typeface="Courier New"/>
                <a:ea typeface="Courier New"/>
                <a:cs typeface="Courier New"/>
                <a:sym typeface="Courier New"/>
              </a:rPr>
              <a:t>самого себе.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descr="ff0158c2594917cd6a9c4e297e8a8d7c_L.jpg" id="339" name="Google Shape;33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6752" y="4828032"/>
            <a:ext cx="2206752" cy="1932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Григорий Сковорода, 3 декабря 2020 – аналитический портал ПОЛИТ.РУ" id="340" name="Google Shape;340;p21"/>
          <p:cNvPicPr preferRelativeResize="0"/>
          <p:nvPr/>
        </p:nvPicPr>
        <p:blipFill rotWithShape="1">
          <a:blip r:embed="rId4">
            <a:alphaModFix/>
          </a:blip>
          <a:srcRect b="0" l="29737" r="18263" t="0"/>
          <a:stretch/>
        </p:blipFill>
        <p:spPr>
          <a:xfrm rot="-2871294">
            <a:off x="10263902" y="935095"/>
            <a:ext cx="561063" cy="779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Григорій Сковорода | Письменники України" id="341" name="Google Shape;341;p21"/>
          <p:cNvPicPr preferRelativeResize="0"/>
          <p:nvPr/>
        </p:nvPicPr>
        <p:blipFill rotWithShape="1">
          <a:blip r:embed="rId5">
            <a:alphaModFix/>
          </a:blip>
          <a:srcRect b="0" l="18714" r="11149" t="0"/>
          <a:stretch/>
        </p:blipFill>
        <p:spPr>
          <a:xfrm rot="-2846553">
            <a:off x="9325229" y="95959"/>
            <a:ext cx="620510" cy="819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192" y="5202106"/>
            <a:ext cx="213664" cy="165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2"/>
          <p:cNvSpPr txBox="1"/>
          <p:nvPr>
            <p:ph type="title"/>
          </p:nvPr>
        </p:nvSpPr>
        <p:spPr>
          <a:xfrm>
            <a:off x="2958350" y="2480225"/>
            <a:ext cx="7746000" cy="26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2800">
                <a:latin typeface="Courier New"/>
                <a:ea typeface="Courier New"/>
                <a:cs typeface="Courier New"/>
                <a:sym typeface="Courier New"/>
              </a:rPr>
              <a:t>Багаторічні мандрівки Лівобережною Україною допомогли йому дійти до низки педагогічно значимих висновків</a:t>
            </a:r>
            <a:endParaRPr sz="28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descr="A picture containing cake, train, sitting, clock&#10;&#10;Description automatically generated" id="348" name="Google Shape;34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">
            <a:off x="3674529" y="1452396"/>
            <a:ext cx="6553800" cy="121311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2"/>
          <p:cNvSpPr/>
          <p:nvPr/>
        </p:nvSpPr>
        <p:spPr>
          <a:xfrm>
            <a:off x="6422071" y="4962144"/>
            <a:ext cx="916389" cy="110947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6E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Григорій Сковорода | Письменники України" id="350" name="Google Shape;350;p22"/>
          <p:cNvPicPr preferRelativeResize="0"/>
          <p:nvPr/>
        </p:nvPicPr>
        <p:blipFill rotWithShape="1">
          <a:blip r:embed="rId4">
            <a:alphaModFix/>
          </a:blip>
          <a:srcRect b="0" l="18714" r="11149" t="0"/>
          <a:stretch/>
        </p:blipFill>
        <p:spPr>
          <a:xfrm rot="-212744">
            <a:off x="1281826" y="939708"/>
            <a:ext cx="859050" cy="1185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Григорий Сковорода, 3 декабря 2020 – аналитический портал ПОЛИТ.РУ" id="351" name="Google Shape;351;p22"/>
          <p:cNvPicPr preferRelativeResize="0"/>
          <p:nvPr/>
        </p:nvPicPr>
        <p:blipFill rotWithShape="1">
          <a:blip r:embed="rId5">
            <a:alphaModFix/>
          </a:blip>
          <a:srcRect b="0" l="29737" r="18263" t="0"/>
          <a:stretch/>
        </p:blipFill>
        <p:spPr>
          <a:xfrm rot="-373163">
            <a:off x="1359273" y="2191686"/>
            <a:ext cx="896792" cy="1159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192" y="5202106"/>
            <a:ext cx="213664" cy="165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3"/>
          <p:cNvSpPr txBox="1"/>
          <p:nvPr>
            <p:ph idx="2" type="body"/>
          </p:nvPr>
        </p:nvSpPr>
        <p:spPr>
          <a:xfrm>
            <a:off x="1475232" y="2926134"/>
            <a:ext cx="9424416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12065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❖"/>
            </a:pPr>
            <a:r>
              <a:rPr lang="ru-RU">
                <a:latin typeface="Courier New"/>
                <a:ea typeface="Courier New"/>
                <a:cs typeface="Courier New"/>
                <a:sym typeface="Courier New"/>
              </a:rPr>
              <a:t>Виховувати дитину потрібно на основі принципу "еродності" (природо відповідності), тобто навчати тому, для чого вона народжена, відповідно до її натури, що дозволило б організувати життя "за внутрішнім блаженним духом".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8" name="Google Shape;358;p23"/>
          <p:cNvSpPr txBox="1"/>
          <p:nvPr>
            <p:ph idx="2" type="body"/>
          </p:nvPr>
        </p:nvSpPr>
        <p:spPr>
          <a:xfrm>
            <a:off x="1561824" y="408486"/>
            <a:ext cx="9849888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12065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❖"/>
            </a:pPr>
            <a:r>
              <a:rPr lang="ru-RU">
                <a:latin typeface="Courier New"/>
                <a:ea typeface="Courier New"/>
                <a:cs typeface="Courier New"/>
                <a:sym typeface="Courier New"/>
              </a:rPr>
              <a:t>Метою людського життя є "досягнення вищих доброчинностей, і в цьому досягненні людина "не повинна ставити собі ніяких меж". Пізнаючи себе та самовдосконалюючись, шляхом "цілковитої перемоги духу та душевного спокою" кожний зможе досягнути щастя.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9" name="Google Shape;359;p23"/>
          <p:cNvSpPr txBox="1"/>
          <p:nvPr>
            <p:ph idx="2" type="body"/>
          </p:nvPr>
        </p:nvSpPr>
        <p:spPr>
          <a:xfrm>
            <a:off x="1234482" y="4437942"/>
            <a:ext cx="975051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57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❖"/>
            </a:pPr>
            <a:r>
              <a:rPr lang="ru-RU">
                <a:latin typeface="Courier New"/>
                <a:ea typeface="Courier New"/>
                <a:cs typeface="Courier New"/>
                <a:sym typeface="Courier New"/>
              </a:rPr>
              <a:t>Важливе значення у вихованні підростаючої людини має також принцип народності. Кожен "повинен взнати свій народ і у народі себе".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0" name="Google Shape;360;p23"/>
          <p:cNvSpPr txBox="1"/>
          <p:nvPr>
            <p:ph idx="2" type="body"/>
          </p:nvPr>
        </p:nvSpPr>
        <p:spPr>
          <a:xfrm>
            <a:off x="1755648" y="5510838"/>
            <a:ext cx="8827007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12065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❖"/>
            </a:pPr>
            <a:r>
              <a:rPr lang="ru-RU">
                <a:latin typeface="Courier New"/>
                <a:ea typeface="Courier New"/>
                <a:cs typeface="Courier New"/>
                <a:sym typeface="Courier New"/>
              </a:rPr>
              <a:t>  Обов'язки батьків: породити дітей, потурбуватися про їхнє здоров'я, навчити вдячності, оскільки останнє - основа морального виховання.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1" name="Google Shape;361;p23"/>
          <p:cNvSpPr txBox="1"/>
          <p:nvPr>
            <p:ph idx="2" type="body"/>
          </p:nvPr>
        </p:nvSpPr>
        <p:spPr>
          <a:xfrm>
            <a:off x="1124754" y="1999542"/>
            <a:ext cx="9616398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12065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❖"/>
            </a:pPr>
            <a:r>
              <a:rPr lang="ru-RU">
                <a:latin typeface="Courier New"/>
                <a:ea typeface="Courier New"/>
                <a:cs typeface="Courier New"/>
                <a:sym typeface="Courier New"/>
              </a:rPr>
              <a:t>  Праця - основа суспільного життя. У ній людина найповніше  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>
                <a:latin typeface="Courier New"/>
                <a:ea typeface="Courier New"/>
                <a:cs typeface="Courier New"/>
                <a:sym typeface="Courier New"/>
              </a:rPr>
              <a:t>самореалізується, морально самовдосконалюється.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362" name="Google Shape;36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" y="5202106"/>
            <a:ext cx="213664" cy="165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Григорій Сковорода | Письменники України" id="367" name="Google Shape;367;p24"/>
          <p:cNvPicPr preferRelativeResize="0"/>
          <p:nvPr/>
        </p:nvPicPr>
        <p:blipFill rotWithShape="1">
          <a:blip r:embed="rId3">
            <a:alphaModFix/>
          </a:blip>
          <a:srcRect b="0" l="18714" r="11149" t="0"/>
          <a:stretch/>
        </p:blipFill>
        <p:spPr>
          <a:xfrm rot="2673471">
            <a:off x="11218775" y="941498"/>
            <a:ext cx="859050" cy="118570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4"/>
          <p:cNvSpPr txBox="1"/>
          <p:nvPr>
            <p:ph type="title"/>
          </p:nvPr>
        </p:nvSpPr>
        <p:spPr>
          <a:xfrm>
            <a:off x="1024128" y="1272215"/>
            <a:ext cx="8499920" cy="1237422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ru-RU" sz="2400">
                <a:latin typeface="Courier New"/>
                <a:ea typeface="Courier New"/>
                <a:cs typeface="Courier New"/>
                <a:sym typeface="Courier New"/>
              </a:rPr>
              <a:t>1. Не все те отрута, що неприємне на смак.</a:t>
            </a:r>
            <a:br>
              <a:rPr lang="ru-RU" sz="2400">
                <a:latin typeface="Courier New"/>
                <a:ea typeface="Courier New"/>
                <a:cs typeface="Courier New"/>
                <a:sym typeface="Courier New"/>
              </a:rPr>
            </a:br>
            <a:endParaRPr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369" name="Google Shape;36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414" y="6195294"/>
            <a:ext cx="389572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4"/>
          <p:cNvPicPr preferRelativeResize="0"/>
          <p:nvPr/>
        </p:nvPicPr>
        <p:blipFill rotWithShape="1">
          <a:blip r:embed="rId5">
            <a:alphaModFix/>
          </a:blip>
          <a:srcRect b="16839" l="0" r="0" t="0"/>
          <a:stretch/>
        </p:blipFill>
        <p:spPr>
          <a:xfrm>
            <a:off x="12192" y="5232463"/>
            <a:ext cx="252222" cy="1625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Григорий Сковорода, 3 декабря 2020 – аналитический портал ПОЛИТ.РУ" id="371" name="Google Shape;371;p24"/>
          <p:cNvPicPr preferRelativeResize="0"/>
          <p:nvPr/>
        </p:nvPicPr>
        <p:blipFill rotWithShape="1">
          <a:blip r:embed="rId6">
            <a:alphaModFix/>
          </a:blip>
          <a:srcRect b="0" l="29737" r="18263" t="0"/>
          <a:stretch/>
        </p:blipFill>
        <p:spPr>
          <a:xfrm rot="-1123440">
            <a:off x="10991959" y="3224639"/>
            <a:ext cx="834640" cy="1159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689843" y="2771771"/>
            <a:ext cx="719436" cy="3423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24048" y="4086225"/>
            <a:ext cx="276225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689843" y="380814"/>
            <a:ext cx="719436" cy="3423523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4"/>
          <p:cNvSpPr/>
          <p:nvPr/>
        </p:nvSpPr>
        <p:spPr>
          <a:xfrm>
            <a:off x="1971883" y="810550"/>
            <a:ext cx="899156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Афоризмами великого філософа Г.Сковороди:</a:t>
            </a:r>
            <a:endParaRPr/>
          </a:p>
        </p:txBody>
      </p:sp>
      <p:pic>
        <p:nvPicPr>
          <p:cNvPr descr="File:Сковорода.png - Wikimedia Commons" id="376" name="Google Shape;376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42798" y="1704975"/>
            <a:ext cx="47625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4"/>
          <p:cNvSpPr/>
          <p:nvPr/>
        </p:nvSpPr>
        <p:spPr>
          <a:xfrm>
            <a:off x="1243584" y="1986941"/>
            <a:ext cx="777849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2. Безумцеві властиво жалкувати за втраченим і не радіти з того, що лишилось.</a:t>
            </a:r>
            <a:br>
              <a:rPr b="0" i="0" lang="ru-RU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0" i="0" sz="24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8" name="Google Shape;378;p24"/>
          <p:cNvSpPr/>
          <p:nvPr/>
        </p:nvSpPr>
        <p:spPr>
          <a:xfrm>
            <a:off x="1971883" y="3055973"/>
            <a:ext cx="769027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0" i="0" lang="ru-RU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 </a:t>
            </a:r>
            <a:r>
              <a:rPr b="0" i="0" lang="ru-RU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Немає нічого небезпечнішого за підступного ворога, але немає нічого отруйнішого від удаваного друга.</a:t>
            </a:r>
            <a:endParaRPr b="0" i="0" sz="24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9" name="Google Shape;379;p24"/>
          <p:cNvSpPr/>
          <p:nvPr/>
        </p:nvSpPr>
        <p:spPr>
          <a:xfrm>
            <a:off x="1121664" y="4256302"/>
            <a:ext cx="774192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b="0" i="0" lang="ru-RU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 </a:t>
            </a:r>
            <a:r>
              <a:rPr b="0" i="0" lang="ru-RU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Майбутнім ми маримо, а сучасним гордуємо: ми прагнемо до того, чого немає, і нехтуємо тим, що є, так ніби минуле зможе вернутись назад, або </a:t>
            </a:r>
            <a:endParaRPr b="0" i="0" sz="24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напевно мусить здійснитися сподіване.</a:t>
            </a:r>
            <a:endParaRPr b="0" i="0" sz="24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/>
          <p:nvPr>
            <p:ph idx="8" type="body"/>
          </p:nvPr>
        </p:nvSpPr>
        <p:spPr>
          <a:xfrm>
            <a:off x="1445144" y="777805"/>
            <a:ext cx="6822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492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ru-RU" sz="2400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СВІТОМ ПРАВИТЬ ЛЮБОВ</a:t>
            </a:r>
            <a:endParaRPr/>
          </a:p>
          <a:p>
            <a:pPr indent="-228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92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i="1" lang="ru-RU" sz="2400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Любов виникає з любові; якщо хочеш, щоб тебе любили, сам перший люби. </a:t>
            </a:r>
            <a:endParaRPr/>
          </a:p>
          <a:p>
            <a:pPr indent="-228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i="1" sz="2400">
              <a:solidFill>
                <a:srgbClr val="00206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92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i="1" lang="ru-RU" sz="2400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(с) Григорій Сковорода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descr="http://ssquc8gzdy6pvy6zwzmsqrynmmk8mqaq.cdn-freehost.com.ua/wp-content/uploads/2016/01/student.jpg" id="385" name="Google Shape;38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3844" y="1267968"/>
            <a:ext cx="6827571" cy="5590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2" y="5202106"/>
            <a:ext cx="213664" cy="165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6"/>
          <p:cNvSpPr txBox="1"/>
          <p:nvPr>
            <p:ph idx="8" type="body"/>
          </p:nvPr>
        </p:nvSpPr>
        <p:spPr>
          <a:xfrm>
            <a:off x="5151512" y="1570285"/>
            <a:ext cx="6211432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492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ru-RU" sz="2400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НЕМАЄ БІЛЬШОЇ РАДОСТІ, НІЖ ЖИТИ </a:t>
            </a:r>
            <a:endParaRPr/>
          </a:p>
          <a:p>
            <a:pPr indent="-3492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ru-RU" sz="2400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ЗА ПОКЛИКАННЯМ</a:t>
            </a:r>
            <a:endParaRPr/>
          </a:p>
          <a:p>
            <a:pPr indent="-228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92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i="1" lang="ru-RU" sz="2400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Багатством живиться тіло, а душу звеселяє споріднена праця.</a:t>
            </a:r>
            <a:endParaRPr/>
          </a:p>
          <a:p>
            <a:pPr indent="-228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i="1" sz="2400">
              <a:solidFill>
                <a:srgbClr val="00206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92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i="1" lang="ru-RU" sz="2400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(с) Григорій Сковорода</a:t>
            </a:r>
            <a:endParaRPr/>
          </a:p>
          <a:p>
            <a:pPr indent="-3492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2400"/>
          </a:p>
        </p:txBody>
      </p:sp>
      <p:pic>
        <p:nvPicPr>
          <p:cNvPr descr="https://i.pinimg.com/474x/99/27/25/9927253f806cfac2dda33c819db7724e.jpg" id="392" name="Google Shape;39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809" y="414528"/>
            <a:ext cx="4148328" cy="6102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2" y="5202106"/>
            <a:ext cx="213664" cy="165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7"/>
          <p:cNvSpPr txBox="1"/>
          <p:nvPr>
            <p:ph idx="8" type="body"/>
          </p:nvPr>
        </p:nvSpPr>
        <p:spPr>
          <a:xfrm>
            <a:off x="4742688" y="1289869"/>
            <a:ext cx="6986016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492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ru-RU" sz="2400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ВСЕ, ЩО НАМ ПОТРІБНО, ДАЄТЬСЯ ЛЕГКО І ЗНАХОДИТЬСЯ ВСЕРЕДИНІ НАС </a:t>
            </a:r>
            <a:endParaRPr/>
          </a:p>
          <a:p>
            <a:pPr indent="-228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92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i="1" lang="ru-RU" sz="2400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Не той щасливий, хто бажає кращого, </a:t>
            </a:r>
            <a:endParaRPr/>
          </a:p>
          <a:p>
            <a:pPr indent="-3492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i="1" lang="ru-RU" sz="2400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а той, </a:t>
            </a:r>
            <a:endParaRPr/>
          </a:p>
          <a:p>
            <a:pPr indent="-3492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i="1" lang="ru-RU" sz="2400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хто задоволений тим, чим володіє.</a:t>
            </a:r>
            <a:endParaRPr/>
          </a:p>
          <a:p>
            <a:pPr indent="-228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i="1" sz="2400">
              <a:solidFill>
                <a:srgbClr val="00206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92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i="1" lang="ru-RU" sz="2400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(с) Григорій Сковорода</a:t>
            </a:r>
            <a:endParaRPr/>
          </a:p>
          <a:p>
            <a:pPr indent="-3492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2400"/>
          </a:p>
        </p:txBody>
      </p:sp>
      <p:pic>
        <p:nvPicPr>
          <p:cNvPr descr="Рисунок2.jpg" id="399" name="Google Shape;39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7030" y="475488"/>
            <a:ext cx="3769498" cy="602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2" y="5202106"/>
            <a:ext cx="213664" cy="165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28"/>
          <p:cNvPicPr preferRelativeResize="0"/>
          <p:nvPr/>
        </p:nvPicPr>
        <p:blipFill rotWithShape="1">
          <a:blip r:embed="rId3">
            <a:alphaModFix/>
          </a:blip>
          <a:srcRect b="0" l="0" r="0" t="6189"/>
          <a:stretch/>
        </p:blipFill>
        <p:spPr>
          <a:xfrm>
            <a:off x="2034047" y="1200625"/>
            <a:ext cx="7726680" cy="39485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8"/>
          <p:cNvGrpSpPr/>
          <p:nvPr/>
        </p:nvGrpSpPr>
        <p:grpSpPr>
          <a:xfrm rot="-4609475">
            <a:off x="2046911" y="-1083703"/>
            <a:ext cx="1185251" cy="3336691"/>
            <a:chOff x="4929283" y="0"/>
            <a:chExt cx="2198193" cy="6661192"/>
          </a:xfrm>
        </p:grpSpPr>
        <p:sp>
          <p:nvSpPr>
            <p:cNvPr id="407" name="Google Shape;407;p28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549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60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Григорій Сковорода | Письменники України" id="411" name="Google Shape;411;p28"/>
          <p:cNvPicPr preferRelativeResize="0"/>
          <p:nvPr/>
        </p:nvPicPr>
        <p:blipFill rotWithShape="1">
          <a:blip r:embed="rId4">
            <a:alphaModFix/>
          </a:blip>
          <a:srcRect b="0" l="18714" r="11149" t="0"/>
          <a:stretch/>
        </p:blipFill>
        <p:spPr>
          <a:xfrm rot="-4611991">
            <a:off x="1397926" y="-410814"/>
            <a:ext cx="846854" cy="1735626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8"/>
          <p:cNvSpPr txBox="1"/>
          <p:nvPr>
            <p:ph type="title"/>
          </p:nvPr>
        </p:nvSpPr>
        <p:spPr>
          <a:xfrm>
            <a:off x="1965654" y="5149210"/>
            <a:ext cx="8188027" cy="1054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ru-RU" sz="3200" u="sng">
                <a:solidFill>
                  <a:schemeClr val="hlink"/>
                </a:solidFill>
                <a:hlinkClick r:id="rId5"/>
              </a:rPr>
              <a:t>https://learningapps.org/22381446</a:t>
            </a:r>
            <a:r>
              <a:rPr lang="ru-RU" sz="3200"/>
              <a:t> </a:t>
            </a:r>
            <a:endParaRPr sz="3200"/>
          </a:p>
        </p:txBody>
      </p:sp>
      <p:grpSp>
        <p:nvGrpSpPr>
          <p:cNvPr id="413" name="Google Shape;413;p28"/>
          <p:cNvGrpSpPr/>
          <p:nvPr/>
        </p:nvGrpSpPr>
        <p:grpSpPr>
          <a:xfrm rot="7375070">
            <a:off x="1221510" y="-467612"/>
            <a:ext cx="1185182" cy="3336476"/>
            <a:chOff x="4929283" y="0"/>
            <a:chExt cx="2198193" cy="6661192"/>
          </a:xfrm>
        </p:grpSpPr>
        <p:sp>
          <p:nvSpPr>
            <p:cNvPr id="414" name="Google Shape;414;p28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549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60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cake, train, sitting, clock&#10;&#10;Description automatically generated" id="418" name="Google Shape;418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489920">
            <a:off x="7478172" y="1267119"/>
            <a:ext cx="3640160" cy="6738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9" name="Google Shape;419;p28"/>
          <p:cNvGrpSpPr/>
          <p:nvPr/>
        </p:nvGrpSpPr>
        <p:grpSpPr>
          <a:xfrm>
            <a:off x="7006193" y="1710807"/>
            <a:ext cx="3820701" cy="4579629"/>
            <a:chOff x="7466518" y="1654307"/>
            <a:chExt cx="3820701" cy="4579629"/>
          </a:xfrm>
        </p:grpSpPr>
        <p:sp>
          <p:nvSpPr>
            <p:cNvPr id="420" name="Google Shape;420;p28"/>
            <p:cNvSpPr/>
            <p:nvPr/>
          </p:nvSpPr>
          <p:spPr>
            <a:xfrm rot="-374103">
              <a:off x="7824414" y="2039485"/>
              <a:ext cx="1787172" cy="1728364"/>
            </a:xfrm>
            <a:prstGeom prst="ellipse">
              <a:avLst/>
            </a:prstGeom>
            <a:solidFill>
              <a:srgbClr val="FFFFFF">
                <a:alpha val="19215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1" name="Google Shape;421;p28"/>
            <p:cNvGrpSpPr/>
            <p:nvPr/>
          </p:nvGrpSpPr>
          <p:grpSpPr>
            <a:xfrm rot="-4286693">
              <a:off x="8823378" y="3739939"/>
              <a:ext cx="2106238" cy="2269158"/>
              <a:chOff x="4978730" y="3112852"/>
              <a:chExt cx="2586802" cy="2930634"/>
            </a:xfrm>
          </p:grpSpPr>
          <p:sp>
            <p:nvSpPr>
              <p:cNvPr id="422" name="Google Shape;422;p28"/>
              <p:cNvSpPr/>
              <p:nvPr/>
            </p:nvSpPr>
            <p:spPr>
              <a:xfrm rot="2459514">
                <a:off x="5805360" y="3487686"/>
                <a:ext cx="525038" cy="2716659"/>
              </a:xfrm>
              <a:prstGeom prst="can">
                <a:avLst>
                  <a:gd fmla="val 17135" name="adj"/>
                </a:avLst>
              </a:prstGeom>
              <a:gradFill>
                <a:gsLst>
                  <a:gs pos="0">
                    <a:srgbClr val="262626"/>
                  </a:gs>
                  <a:gs pos="69000">
                    <a:srgbClr val="262626"/>
                  </a:gs>
                  <a:gs pos="86000">
                    <a:srgbClr val="7F7F7F"/>
                  </a:gs>
                  <a:gs pos="100000">
                    <a:srgbClr val="262626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28"/>
              <p:cNvSpPr/>
              <p:nvPr/>
            </p:nvSpPr>
            <p:spPr>
              <a:xfrm rot="2420236">
                <a:off x="6959104" y="3674407"/>
                <a:ext cx="186609" cy="25739"/>
              </a:xfrm>
              <a:custGeom>
                <a:rect b="b" l="l" r="r" t="t"/>
                <a:pathLst>
                  <a:path extrusionOk="0" h="25730" w="186547">
                    <a:moveTo>
                      <a:pt x="-450" y="91"/>
                    </a:moveTo>
                    <a:lnTo>
                      <a:pt x="186097" y="91"/>
                    </a:lnTo>
                    <a:lnTo>
                      <a:pt x="186097" y="25822"/>
                    </a:lnTo>
                    <a:lnTo>
                      <a:pt x="-450" y="2582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28"/>
              <p:cNvSpPr/>
              <p:nvPr/>
            </p:nvSpPr>
            <p:spPr>
              <a:xfrm rot="2420236">
                <a:off x="6878729" y="3680794"/>
                <a:ext cx="211676" cy="199441"/>
              </a:xfrm>
              <a:custGeom>
                <a:rect b="b" l="l" r="r" t="t"/>
                <a:pathLst>
                  <a:path extrusionOk="0" h="199375" w="211606">
                    <a:moveTo>
                      <a:pt x="-105" y="-491"/>
                    </a:moveTo>
                    <a:lnTo>
                      <a:pt x="-105" y="195613"/>
                    </a:lnTo>
                    <a:lnTo>
                      <a:pt x="1093" y="195613"/>
                    </a:lnTo>
                    <a:cubicBezTo>
                      <a:pt x="409" y="195742"/>
                      <a:pt x="-105" y="195879"/>
                      <a:pt x="-105" y="196015"/>
                    </a:cubicBezTo>
                    <a:cubicBezTo>
                      <a:pt x="-105" y="197600"/>
                      <a:pt x="47375" y="198884"/>
                      <a:pt x="105763" y="198884"/>
                    </a:cubicBezTo>
                    <a:cubicBezTo>
                      <a:pt x="164150" y="198884"/>
                      <a:pt x="211502" y="197600"/>
                      <a:pt x="211502" y="196015"/>
                    </a:cubicBezTo>
                    <a:cubicBezTo>
                      <a:pt x="211502" y="195879"/>
                      <a:pt x="210989" y="195742"/>
                      <a:pt x="210304" y="195613"/>
                    </a:cubicBezTo>
                    <a:lnTo>
                      <a:pt x="211117" y="195613"/>
                    </a:lnTo>
                    <a:lnTo>
                      <a:pt x="211117" y="-491"/>
                    </a:lnTo>
                    <a:lnTo>
                      <a:pt x="-105" y="-491"/>
                    </a:lnTo>
                    <a:close/>
                  </a:path>
                </a:pathLst>
              </a:custGeom>
              <a:gradFill>
                <a:gsLst>
                  <a:gs pos="0">
                    <a:srgbClr val="262626"/>
                  </a:gs>
                  <a:gs pos="15000">
                    <a:srgbClr val="262626"/>
                  </a:gs>
                  <a:gs pos="39000">
                    <a:srgbClr val="7F7F7F"/>
                  </a:gs>
                  <a:gs pos="64000">
                    <a:srgbClr val="FFFFFF"/>
                  </a:gs>
                  <a:gs pos="76440">
                    <a:srgbClr val="969696"/>
                  </a:gs>
                  <a:gs pos="97000">
                    <a:srgbClr val="262626"/>
                  </a:gs>
                  <a:gs pos="100000">
                    <a:srgbClr val="262626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28"/>
              <p:cNvSpPr/>
              <p:nvPr/>
            </p:nvSpPr>
            <p:spPr>
              <a:xfrm rot="2420236">
                <a:off x="6943345" y="3689799"/>
                <a:ext cx="211604" cy="5735"/>
              </a:xfrm>
              <a:custGeom>
                <a:rect b="b" l="l" r="r" t="t"/>
                <a:pathLst>
                  <a:path extrusionOk="0" h="5733" w="211534">
                    <a:moveTo>
                      <a:pt x="211431" y="2515"/>
                    </a:moveTo>
                    <a:cubicBezTo>
                      <a:pt x="211431" y="4098"/>
                      <a:pt x="164079" y="5382"/>
                      <a:pt x="105664" y="5382"/>
                    </a:cubicBezTo>
                    <a:cubicBezTo>
                      <a:pt x="47249" y="5382"/>
                      <a:pt x="-103" y="4098"/>
                      <a:pt x="-103" y="2515"/>
                    </a:cubicBezTo>
                    <a:cubicBezTo>
                      <a:pt x="-103" y="932"/>
                      <a:pt x="47249" y="-352"/>
                      <a:pt x="105664" y="-352"/>
                    </a:cubicBezTo>
                    <a:cubicBezTo>
                      <a:pt x="164079" y="-352"/>
                      <a:pt x="211431" y="932"/>
                      <a:pt x="211431" y="251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28"/>
              <p:cNvSpPr/>
              <p:nvPr/>
            </p:nvSpPr>
            <p:spPr>
              <a:xfrm rot="2420236">
                <a:off x="7094711" y="3514652"/>
                <a:ext cx="186609" cy="25739"/>
              </a:xfrm>
              <a:custGeom>
                <a:rect b="b" l="l" r="r" t="t"/>
                <a:pathLst>
                  <a:path extrusionOk="0" h="25730" w="186547">
                    <a:moveTo>
                      <a:pt x="-436" y="97"/>
                    </a:moveTo>
                    <a:lnTo>
                      <a:pt x="186111" y="97"/>
                    </a:lnTo>
                    <a:lnTo>
                      <a:pt x="186111" y="25828"/>
                    </a:lnTo>
                    <a:lnTo>
                      <a:pt x="-436" y="2582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28"/>
              <p:cNvSpPr/>
              <p:nvPr/>
            </p:nvSpPr>
            <p:spPr>
              <a:xfrm rot="2420236">
                <a:off x="7006702" y="3521403"/>
                <a:ext cx="235269" cy="199441"/>
              </a:xfrm>
              <a:custGeom>
                <a:rect b="b" l="l" r="r" t="t"/>
                <a:pathLst>
                  <a:path extrusionOk="0" h="199375" w="235191">
                    <a:moveTo>
                      <a:pt x="-91" y="-508"/>
                    </a:moveTo>
                    <a:lnTo>
                      <a:pt x="-91" y="195596"/>
                    </a:lnTo>
                    <a:lnTo>
                      <a:pt x="1241" y="195596"/>
                    </a:lnTo>
                    <a:cubicBezTo>
                      <a:pt x="480" y="195726"/>
                      <a:pt x="-91" y="195862"/>
                      <a:pt x="-91" y="195998"/>
                    </a:cubicBezTo>
                    <a:cubicBezTo>
                      <a:pt x="-91" y="197583"/>
                      <a:pt x="52681" y="198867"/>
                      <a:pt x="117577" y="198867"/>
                    </a:cubicBezTo>
                    <a:cubicBezTo>
                      <a:pt x="182472" y="198867"/>
                      <a:pt x="235101" y="197583"/>
                      <a:pt x="235101" y="195998"/>
                    </a:cubicBezTo>
                    <a:cubicBezTo>
                      <a:pt x="235101" y="195862"/>
                      <a:pt x="234531" y="195726"/>
                      <a:pt x="233770" y="195596"/>
                    </a:cubicBezTo>
                    <a:lnTo>
                      <a:pt x="234673" y="195596"/>
                    </a:lnTo>
                    <a:lnTo>
                      <a:pt x="234673" y="-508"/>
                    </a:lnTo>
                    <a:lnTo>
                      <a:pt x="-91" y="-508"/>
                    </a:lnTo>
                    <a:close/>
                  </a:path>
                </a:pathLst>
              </a:custGeom>
              <a:gradFill>
                <a:gsLst>
                  <a:gs pos="0">
                    <a:srgbClr val="262626"/>
                  </a:gs>
                  <a:gs pos="15000">
                    <a:srgbClr val="262626"/>
                  </a:gs>
                  <a:gs pos="39000">
                    <a:srgbClr val="7F7F7F"/>
                  </a:gs>
                  <a:gs pos="64000">
                    <a:srgbClr val="FFFFFF"/>
                  </a:gs>
                  <a:gs pos="76440">
                    <a:srgbClr val="969696"/>
                  </a:gs>
                  <a:gs pos="97000">
                    <a:srgbClr val="262626"/>
                  </a:gs>
                  <a:gs pos="100000">
                    <a:srgbClr val="262626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28"/>
              <p:cNvSpPr/>
              <p:nvPr/>
            </p:nvSpPr>
            <p:spPr>
              <a:xfrm rot="2420236">
                <a:off x="7065424" y="3530410"/>
                <a:ext cx="235189" cy="5735"/>
              </a:xfrm>
              <a:custGeom>
                <a:rect b="b" l="l" r="r" t="t"/>
                <a:pathLst>
                  <a:path extrusionOk="0" h="5733" w="235111">
                    <a:moveTo>
                      <a:pt x="235022" y="2498"/>
                    </a:moveTo>
                    <a:cubicBezTo>
                      <a:pt x="235022" y="4082"/>
                      <a:pt x="182392" y="5365"/>
                      <a:pt x="117467" y="5365"/>
                    </a:cubicBezTo>
                    <a:cubicBezTo>
                      <a:pt x="52541" y="5365"/>
                      <a:pt x="-89" y="4082"/>
                      <a:pt x="-89" y="2498"/>
                    </a:cubicBezTo>
                    <a:cubicBezTo>
                      <a:pt x="-89" y="915"/>
                      <a:pt x="52541" y="-368"/>
                      <a:pt x="117467" y="-368"/>
                    </a:cubicBezTo>
                    <a:cubicBezTo>
                      <a:pt x="182392" y="-368"/>
                      <a:pt x="235022" y="915"/>
                      <a:pt x="235022" y="2498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28"/>
              <p:cNvSpPr/>
              <p:nvPr/>
            </p:nvSpPr>
            <p:spPr>
              <a:xfrm rot="2420236">
                <a:off x="7235106" y="3145230"/>
                <a:ext cx="211676" cy="444666"/>
              </a:xfrm>
              <a:custGeom>
                <a:rect b="b" l="l" r="r" t="t"/>
                <a:pathLst>
                  <a:path extrusionOk="0" h="444519" w="211606">
                    <a:moveTo>
                      <a:pt x="-68" y="-535"/>
                    </a:moveTo>
                    <a:lnTo>
                      <a:pt x="-68" y="436692"/>
                    </a:lnTo>
                    <a:lnTo>
                      <a:pt x="1130" y="436692"/>
                    </a:lnTo>
                    <a:cubicBezTo>
                      <a:pt x="445" y="436980"/>
                      <a:pt x="-68" y="437284"/>
                      <a:pt x="-68" y="437588"/>
                    </a:cubicBezTo>
                    <a:cubicBezTo>
                      <a:pt x="-68" y="441122"/>
                      <a:pt x="47412" y="443985"/>
                      <a:pt x="105800" y="443985"/>
                    </a:cubicBezTo>
                    <a:cubicBezTo>
                      <a:pt x="164187" y="443985"/>
                      <a:pt x="211539" y="441122"/>
                      <a:pt x="211539" y="437588"/>
                    </a:cubicBezTo>
                    <a:cubicBezTo>
                      <a:pt x="211539" y="437284"/>
                      <a:pt x="211025" y="436980"/>
                      <a:pt x="210341" y="436692"/>
                    </a:cubicBezTo>
                    <a:lnTo>
                      <a:pt x="211154" y="436692"/>
                    </a:lnTo>
                    <a:lnTo>
                      <a:pt x="211154" y="-535"/>
                    </a:lnTo>
                    <a:lnTo>
                      <a:pt x="-68" y="-535"/>
                    </a:lnTo>
                    <a:close/>
                  </a:path>
                </a:pathLst>
              </a:custGeom>
              <a:gradFill>
                <a:gsLst>
                  <a:gs pos="0">
                    <a:srgbClr val="262626"/>
                  </a:gs>
                  <a:gs pos="15000">
                    <a:srgbClr val="262626"/>
                  </a:gs>
                  <a:gs pos="39000">
                    <a:srgbClr val="7F7F7F"/>
                  </a:gs>
                  <a:gs pos="64000">
                    <a:srgbClr val="FFFFFF"/>
                  </a:gs>
                  <a:gs pos="76440">
                    <a:srgbClr val="969696"/>
                  </a:gs>
                  <a:gs pos="97000">
                    <a:srgbClr val="262626"/>
                  </a:gs>
                  <a:gs pos="100000">
                    <a:srgbClr val="262626"/>
                  </a:gs>
                </a:gsLst>
                <a:lin ang="0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28"/>
              <p:cNvSpPr/>
              <p:nvPr/>
            </p:nvSpPr>
            <p:spPr>
              <a:xfrm rot="2420236">
                <a:off x="7373230" y="3179816"/>
                <a:ext cx="211604" cy="12786"/>
              </a:xfrm>
              <a:custGeom>
                <a:rect b="b" l="l" r="r" t="t"/>
                <a:pathLst>
                  <a:path extrusionOk="0" h="12782" w="211534">
                    <a:moveTo>
                      <a:pt x="211477" y="5987"/>
                    </a:moveTo>
                    <a:cubicBezTo>
                      <a:pt x="211477" y="9517"/>
                      <a:pt x="164124" y="12378"/>
                      <a:pt x="105709" y="12378"/>
                    </a:cubicBezTo>
                    <a:cubicBezTo>
                      <a:pt x="47294" y="12378"/>
                      <a:pt x="-58" y="9517"/>
                      <a:pt x="-58" y="5987"/>
                    </a:cubicBezTo>
                    <a:cubicBezTo>
                      <a:pt x="-58" y="2457"/>
                      <a:pt x="47294" y="-405"/>
                      <a:pt x="105709" y="-405"/>
                    </a:cubicBezTo>
                    <a:cubicBezTo>
                      <a:pt x="164124" y="-405"/>
                      <a:pt x="211477" y="2457"/>
                      <a:pt x="211477" y="5987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1" name="Google Shape;431;p28"/>
            <p:cNvSpPr/>
            <p:nvPr/>
          </p:nvSpPr>
          <p:spPr>
            <a:xfrm rot="-2146075">
              <a:off x="7887447" y="2284925"/>
              <a:ext cx="954657" cy="1748348"/>
            </a:xfrm>
            <a:prstGeom prst="moon">
              <a:avLst>
                <a:gd fmla="val 7461" name="adj"/>
              </a:avLst>
            </a:prstGeom>
            <a:gradFill>
              <a:gsLst>
                <a:gs pos="0">
                  <a:srgbClr val="262626"/>
                </a:gs>
                <a:gs pos="8000">
                  <a:srgbClr val="262626"/>
                </a:gs>
                <a:gs pos="15000">
                  <a:srgbClr val="262626"/>
                </a:gs>
                <a:gs pos="39000">
                  <a:srgbClr val="7F7F7F"/>
                </a:gs>
                <a:gs pos="64000">
                  <a:srgbClr val="FFFFFF"/>
                </a:gs>
                <a:gs pos="76000">
                  <a:srgbClr val="969696"/>
                </a:gs>
                <a:gs pos="97000">
                  <a:srgbClr val="262626"/>
                </a:gs>
                <a:gs pos="100000">
                  <a:srgbClr val="262626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28"/>
            <p:cNvSpPr/>
            <p:nvPr/>
          </p:nvSpPr>
          <p:spPr>
            <a:xfrm rot="8717182">
              <a:off x="8631892" y="1765280"/>
              <a:ext cx="940866" cy="1763308"/>
            </a:xfrm>
            <a:prstGeom prst="moon">
              <a:avLst>
                <a:gd fmla="val 5780" name="adj"/>
              </a:avLst>
            </a:prstGeom>
            <a:gradFill>
              <a:gsLst>
                <a:gs pos="0">
                  <a:srgbClr val="262626"/>
                </a:gs>
                <a:gs pos="8000">
                  <a:srgbClr val="262626"/>
                </a:gs>
                <a:gs pos="15000">
                  <a:srgbClr val="262626"/>
                </a:gs>
                <a:gs pos="39000">
                  <a:srgbClr val="7F7F7F"/>
                </a:gs>
                <a:gs pos="64000">
                  <a:srgbClr val="FFFFFF"/>
                </a:gs>
                <a:gs pos="76000">
                  <a:srgbClr val="969696"/>
                </a:gs>
                <a:gs pos="97000">
                  <a:srgbClr val="262626"/>
                </a:gs>
                <a:gs pos="100000">
                  <a:srgbClr val="262626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Григорій Сковорода | Письменники України" id="433" name="Google Shape;433;p28"/>
          <p:cNvPicPr preferRelativeResize="0"/>
          <p:nvPr/>
        </p:nvPicPr>
        <p:blipFill rotWithShape="1">
          <a:blip r:embed="rId4">
            <a:alphaModFix/>
          </a:blip>
          <a:srcRect b="0" l="18714" r="11149" t="0"/>
          <a:stretch/>
        </p:blipFill>
        <p:spPr>
          <a:xfrm rot="-3472275">
            <a:off x="994891" y="296681"/>
            <a:ext cx="835529" cy="1238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Григорий Сковорода, 3 декабря 2020 – аналитический портал ПОЛИТ.РУ" id="434" name="Google Shape;434;p28"/>
          <p:cNvPicPr preferRelativeResize="0"/>
          <p:nvPr/>
        </p:nvPicPr>
        <p:blipFill rotWithShape="1">
          <a:blip r:embed="rId7">
            <a:alphaModFix/>
          </a:blip>
          <a:srcRect b="0" l="29737" r="18263" t="0"/>
          <a:stretch/>
        </p:blipFill>
        <p:spPr>
          <a:xfrm rot="-3359479">
            <a:off x="2160335" y="918811"/>
            <a:ext cx="823970" cy="1512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Григорий Сковорода, 3 декабря 2020 – аналитический портал ПОЛИТ.РУ" id="435" name="Google Shape;435;p28"/>
          <p:cNvPicPr preferRelativeResize="0"/>
          <p:nvPr/>
        </p:nvPicPr>
        <p:blipFill rotWithShape="1">
          <a:blip r:embed="rId7">
            <a:alphaModFix/>
          </a:blip>
          <a:srcRect b="0" l="29737" r="18263" t="0"/>
          <a:stretch/>
        </p:blipFill>
        <p:spPr>
          <a:xfrm rot="-4589058">
            <a:off x="2809164" y="158826"/>
            <a:ext cx="869986" cy="1068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8"/>
          <p:cNvPicPr preferRelativeResize="0"/>
          <p:nvPr/>
        </p:nvPicPr>
        <p:blipFill rotWithShape="1">
          <a:blip r:embed="rId8">
            <a:alphaModFix/>
          </a:blip>
          <a:srcRect b="16839" l="0" r="0" t="0"/>
          <a:stretch/>
        </p:blipFill>
        <p:spPr>
          <a:xfrm>
            <a:off x="12192" y="5232463"/>
            <a:ext cx="252222" cy="1625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 txBox="1"/>
          <p:nvPr>
            <p:ph type="title"/>
          </p:nvPr>
        </p:nvSpPr>
        <p:spPr>
          <a:xfrm rot="-395918">
            <a:off x="1612305" y="3371783"/>
            <a:ext cx="3113138" cy="135574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ru-RU" sz="2400">
                <a:latin typeface="Courier New"/>
                <a:ea typeface="Courier New"/>
                <a:cs typeface="Courier New"/>
                <a:sym typeface="Courier New"/>
              </a:rPr>
              <a:t>Григорій Савич Сковорода </a:t>
            </a:r>
            <a:br>
              <a:rPr b="1" lang="ru-RU" sz="24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ru-RU" sz="2400"/>
              <a:t>(1722-1794)</a:t>
            </a:r>
            <a:endParaRPr b="1"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2" name="Google Shape;192;p11"/>
          <p:cNvSpPr txBox="1"/>
          <p:nvPr>
            <p:ph idx="1" type="body"/>
          </p:nvPr>
        </p:nvSpPr>
        <p:spPr>
          <a:xfrm rot="335647">
            <a:off x="6421257" y="1831431"/>
            <a:ext cx="4187774" cy="429908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2400"/>
              <a:buNone/>
            </a:pPr>
            <a:r>
              <a:rPr lang="ru-RU" sz="2000">
                <a:latin typeface="Courier New"/>
                <a:ea typeface="Courier New"/>
                <a:cs typeface="Courier New"/>
                <a:sym typeface="Courier New"/>
              </a:rPr>
              <a:t>український філософ-містик, богослов, поет, педагог, можливо, і композитор літургійної музики. Мав значний вплив на сучасників і подальші покоління своїми байками, піснями, філософськими творами, а також способом життя, через що його називали «Сократом».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descr="A picture containing weapon, train, lit, large&#10;&#10;Description automatically generated" id="193" name="Google Shape;19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65267">
            <a:off x="1781795" y="5067539"/>
            <a:ext cx="3071037" cy="507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11"/>
          <p:cNvGrpSpPr/>
          <p:nvPr/>
        </p:nvGrpSpPr>
        <p:grpSpPr>
          <a:xfrm rot="-1911999">
            <a:off x="9786320" y="124753"/>
            <a:ext cx="866047" cy="2437695"/>
            <a:chOff x="4929283" y="0"/>
            <a:chExt cx="2198193" cy="6661192"/>
          </a:xfrm>
        </p:grpSpPr>
        <p:sp>
          <p:nvSpPr>
            <p:cNvPr id="195" name="Google Shape;195;p11"/>
            <p:cNvSpPr/>
            <p:nvPr/>
          </p:nvSpPr>
          <p:spPr>
            <a:xfrm>
              <a:off x="4929283" y="0"/>
              <a:ext cx="2198193" cy="6661192"/>
            </a:xfrm>
            <a:custGeom>
              <a:rect b="b" l="l" r="r" t="t"/>
              <a:pathLst>
                <a:path extrusionOk="0" h="6661192" w="2198193">
                  <a:moveTo>
                    <a:pt x="153869" y="6497722"/>
                  </a:moveTo>
                  <a:cubicBezTo>
                    <a:pt x="142355" y="6497722"/>
                    <a:pt x="133021" y="6507056"/>
                    <a:pt x="133021" y="6518570"/>
                  </a:cubicBezTo>
                  <a:lnTo>
                    <a:pt x="133021" y="6601957"/>
                  </a:lnTo>
                  <a:cubicBezTo>
                    <a:pt x="133021" y="6613471"/>
                    <a:pt x="142355" y="6622805"/>
                    <a:pt x="153869" y="6622805"/>
                  </a:cubicBezTo>
                  <a:lnTo>
                    <a:pt x="292439" y="6622805"/>
                  </a:lnTo>
                  <a:cubicBezTo>
                    <a:pt x="303953" y="6622805"/>
                    <a:pt x="313287" y="6613471"/>
                    <a:pt x="313287" y="6601957"/>
                  </a:cubicBezTo>
                  <a:lnTo>
                    <a:pt x="313287" y="6518570"/>
                  </a:lnTo>
                  <a:cubicBezTo>
                    <a:pt x="313287" y="6507056"/>
                    <a:pt x="303953" y="6497722"/>
                    <a:pt x="292439" y="6497722"/>
                  </a:cubicBezTo>
                  <a:close/>
                  <a:moveTo>
                    <a:pt x="1886788" y="6492676"/>
                  </a:moveTo>
                  <a:cubicBezTo>
                    <a:pt x="1875274" y="6492676"/>
                    <a:pt x="1865940" y="6502010"/>
                    <a:pt x="1865940" y="6513524"/>
                  </a:cubicBezTo>
                  <a:lnTo>
                    <a:pt x="1865940" y="6596911"/>
                  </a:lnTo>
                  <a:cubicBezTo>
                    <a:pt x="1865940" y="6608425"/>
                    <a:pt x="1875274" y="6617759"/>
                    <a:pt x="1886788" y="6617759"/>
                  </a:cubicBezTo>
                  <a:lnTo>
                    <a:pt x="2025358" y="6617759"/>
                  </a:lnTo>
                  <a:cubicBezTo>
                    <a:pt x="2036872" y="6617759"/>
                    <a:pt x="2046206" y="6608425"/>
                    <a:pt x="2046206" y="6596911"/>
                  </a:cubicBezTo>
                  <a:lnTo>
                    <a:pt x="2046206" y="6513524"/>
                  </a:lnTo>
                  <a:cubicBezTo>
                    <a:pt x="2046206" y="6502010"/>
                    <a:pt x="2036872" y="6492676"/>
                    <a:pt x="2025358" y="6492676"/>
                  </a:cubicBezTo>
                  <a:close/>
                  <a:moveTo>
                    <a:pt x="153869" y="6199531"/>
                  </a:moveTo>
                  <a:cubicBezTo>
                    <a:pt x="142355" y="6199531"/>
                    <a:pt x="133021" y="6208865"/>
                    <a:pt x="133021" y="6220379"/>
                  </a:cubicBezTo>
                  <a:lnTo>
                    <a:pt x="133021" y="6303766"/>
                  </a:lnTo>
                  <a:cubicBezTo>
                    <a:pt x="133021" y="6315280"/>
                    <a:pt x="142355" y="6324614"/>
                    <a:pt x="153869" y="6324614"/>
                  </a:cubicBezTo>
                  <a:lnTo>
                    <a:pt x="292439" y="6324614"/>
                  </a:lnTo>
                  <a:cubicBezTo>
                    <a:pt x="303953" y="6324614"/>
                    <a:pt x="313287" y="6315280"/>
                    <a:pt x="313287" y="6303766"/>
                  </a:cubicBezTo>
                  <a:lnTo>
                    <a:pt x="313287" y="6220379"/>
                  </a:lnTo>
                  <a:cubicBezTo>
                    <a:pt x="313287" y="6208865"/>
                    <a:pt x="303953" y="6199531"/>
                    <a:pt x="292439" y="6199531"/>
                  </a:cubicBezTo>
                  <a:close/>
                  <a:moveTo>
                    <a:pt x="1886788" y="6194485"/>
                  </a:moveTo>
                  <a:cubicBezTo>
                    <a:pt x="1875274" y="6194485"/>
                    <a:pt x="1865940" y="6203819"/>
                    <a:pt x="1865940" y="6215333"/>
                  </a:cubicBezTo>
                  <a:lnTo>
                    <a:pt x="1865940" y="6298720"/>
                  </a:lnTo>
                  <a:cubicBezTo>
                    <a:pt x="1865940" y="6310234"/>
                    <a:pt x="1875274" y="6319568"/>
                    <a:pt x="1886788" y="6319568"/>
                  </a:cubicBezTo>
                  <a:lnTo>
                    <a:pt x="2025358" y="6319568"/>
                  </a:lnTo>
                  <a:cubicBezTo>
                    <a:pt x="2036872" y="6319568"/>
                    <a:pt x="2046206" y="6310234"/>
                    <a:pt x="2046206" y="6298720"/>
                  </a:cubicBezTo>
                  <a:lnTo>
                    <a:pt x="2046206" y="6215333"/>
                  </a:lnTo>
                  <a:cubicBezTo>
                    <a:pt x="2046206" y="6203819"/>
                    <a:pt x="2036872" y="6194485"/>
                    <a:pt x="2025358" y="6194485"/>
                  </a:cubicBezTo>
                  <a:close/>
                  <a:moveTo>
                    <a:pt x="153869" y="5901337"/>
                  </a:moveTo>
                  <a:cubicBezTo>
                    <a:pt x="142355" y="5901337"/>
                    <a:pt x="133021" y="5910671"/>
                    <a:pt x="133021" y="5922185"/>
                  </a:cubicBezTo>
                  <a:lnTo>
                    <a:pt x="133021" y="6005572"/>
                  </a:lnTo>
                  <a:cubicBezTo>
                    <a:pt x="133021" y="6017086"/>
                    <a:pt x="142355" y="6026420"/>
                    <a:pt x="153869" y="6026420"/>
                  </a:cubicBezTo>
                  <a:lnTo>
                    <a:pt x="292439" y="6026420"/>
                  </a:lnTo>
                  <a:cubicBezTo>
                    <a:pt x="303953" y="6026420"/>
                    <a:pt x="313287" y="6017086"/>
                    <a:pt x="313287" y="6005572"/>
                  </a:cubicBezTo>
                  <a:lnTo>
                    <a:pt x="313287" y="5922185"/>
                  </a:lnTo>
                  <a:cubicBezTo>
                    <a:pt x="313287" y="5910671"/>
                    <a:pt x="303953" y="5901337"/>
                    <a:pt x="292439" y="5901337"/>
                  </a:cubicBezTo>
                  <a:close/>
                  <a:moveTo>
                    <a:pt x="1886788" y="5896291"/>
                  </a:moveTo>
                  <a:cubicBezTo>
                    <a:pt x="1875274" y="5896291"/>
                    <a:pt x="1865940" y="5905625"/>
                    <a:pt x="1865940" y="5917139"/>
                  </a:cubicBezTo>
                  <a:lnTo>
                    <a:pt x="1865940" y="6000526"/>
                  </a:lnTo>
                  <a:cubicBezTo>
                    <a:pt x="1865940" y="6012040"/>
                    <a:pt x="1875274" y="6021374"/>
                    <a:pt x="1886788" y="6021374"/>
                  </a:cubicBezTo>
                  <a:lnTo>
                    <a:pt x="2025358" y="6021374"/>
                  </a:lnTo>
                  <a:cubicBezTo>
                    <a:pt x="2036872" y="6021374"/>
                    <a:pt x="2046206" y="6012040"/>
                    <a:pt x="2046206" y="6000526"/>
                  </a:cubicBezTo>
                  <a:lnTo>
                    <a:pt x="2046206" y="5917139"/>
                  </a:lnTo>
                  <a:cubicBezTo>
                    <a:pt x="2046206" y="5905625"/>
                    <a:pt x="2036872" y="5896291"/>
                    <a:pt x="2025358" y="5896291"/>
                  </a:cubicBezTo>
                  <a:close/>
                  <a:moveTo>
                    <a:pt x="153869" y="5603143"/>
                  </a:moveTo>
                  <a:cubicBezTo>
                    <a:pt x="142355" y="5603143"/>
                    <a:pt x="133021" y="5612477"/>
                    <a:pt x="133021" y="5623991"/>
                  </a:cubicBezTo>
                  <a:lnTo>
                    <a:pt x="133021" y="5707378"/>
                  </a:lnTo>
                  <a:cubicBezTo>
                    <a:pt x="133021" y="5718892"/>
                    <a:pt x="142355" y="5728226"/>
                    <a:pt x="153869" y="5728226"/>
                  </a:cubicBezTo>
                  <a:lnTo>
                    <a:pt x="292439" y="5728226"/>
                  </a:lnTo>
                  <a:cubicBezTo>
                    <a:pt x="303953" y="5728226"/>
                    <a:pt x="313287" y="5718892"/>
                    <a:pt x="313287" y="5707378"/>
                  </a:cubicBezTo>
                  <a:lnTo>
                    <a:pt x="313287" y="5623991"/>
                  </a:lnTo>
                  <a:cubicBezTo>
                    <a:pt x="313287" y="5612477"/>
                    <a:pt x="303953" y="5603143"/>
                    <a:pt x="292439" y="5603143"/>
                  </a:cubicBezTo>
                  <a:close/>
                  <a:moveTo>
                    <a:pt x="1886788" y="5598097"/>
                  </a:moveTo>
                  <a:cubicBezTo>
                    <a:pt x="1875274" y="5598097"/>
                    <a:pt x="1865940" y="5607431"/>
                    <a:pt x="1865940" y="5618945"/>
                  </a:cubicBezTo>
                  <a:lnTo>
                    <a:pt x="1865940" y="5702332"/>
                  </a:lnTo>
                  <a:cubicBezTo>
                    <a:pt x="1865940" y="5713846"/>
                    <a:pt x="1875274" y="5723180"/>
                    <a:pt x="1886788" y="5723180"/>
                  </a:cubicBezTo>
                  <a:lnTo>
                    <a:pt x="2025358" y="5723180"/>
                  </a:lnTo>
                  <a:cubicBezTo>
                    <a:pt x="2036872" y="5723180"/>
                    <a:pt x="2046206" y="5713846"/>
                    <a:pt x="2046206" y="5702332"/>
                  </a:cubicBezTo>
                  <a:lnTo>
                    <a:pt x="2046206" y="5618945"/>
                  </a:lnTo>
                  <a:cubicBezTo>
                    <a:pt x="2046206" y="5607431"/>
                    <a:pt x="2036872" y="5598097"/>
                    <a:pt x="2025358" y="5598097"/>
                  </a:cubicBezTo>
                  <a:close/>
                  <a:moveTo>
                    <a:pt x="153869" y="5304949"/>
                  </a:moveTo>
                  <a:cubicBezTo>
                    <a:pt x="142355" y="5304949"/>
                    <a:pt x="133021" y="5314283"/>
                    <a:pt x="133021" y="5325797"/>
                  </a:cubicBezTo>
                  <a:lnTo>
                    <a:pt x="133021" y="5409184"/>
                  </a:lnTo>
                  <a:cubicBezTo>
                    <a:pt x="133021" y="5420698"/>
                    <a:pt x="142355" y="5430032"/>
                    <a:pt x="153869" y="5430032"/>
                  </a:cubicBezTo>
                  <a:lnTo>
                    <a:pt x="292439" y="5430032"/>
                  </a:lnTo>
                  <a:cubicBezTo>
                    <a:pt x="303953" y="5430032"/>
                    <a:pt x="313287" y="5420698"/>
                    <a:pt x="313287" y="5409184"/>
                  </a:cubicBezTo>
                  <a:lnTo>
                    <a:pt x="313287" y="5325797"/>
                  </a:lnTo>
                  <a:cubicBezTo>
                    <a:pt x="313287" y="5314283"/>
                    <a:pt x="303953" y="5304949"/>
                    <a:pt x="292439" y="5304949"/>
                  </a:cubicBezTo>
                  <a:close/>
                  <a:moveTo>
                    <a:pt x="1886788" y="5299903"/>
                  </a:moveTo>
                  <a:cubicBezTo>
                    <a:pt x="1875274" y="5299903"/>
                    <a:pt x="1865940" y="5309237"/>
                    <a:pt x="1865940" y="5320751"/>
                  </a:cubicBezTo>
                  <a:lnTo>
                    <a:pt x="1865940" y="5404138"/>
                  </a:lnTo>
                  <a:cubicBezTo>
                    <a:pt x="1865940" y="5415652"/>
                    <a:pt x="1875274" y="5424986"/>
                    <a:pt x="1886788" y="5424986"/>
                  </a:cubicBezTo>
                  <a:lnTo>
                    <a:pt x="2025358" y="5424986"/>
                  </a:lnTo>
                  <a:cubicBezTo>
                    <a:pt x="2036872" y="5424986"/>
                    <a:pt x="2046206" y="5415652"/>
                    <a:pt x="2046206" y="5404138"/>
                  </a:cubicBezTo>
                  <a:lnTo>
                    <a:pt x="2046206" y="5320751"/>
                  </a:lnTo>
                  <a:cubicBezTo>
                    <a:pt x="2046206" y="5309237"/>
                    <a:pt x="2036872" y="5299903"/>
                    <a:pt x="2025358" y="5299903"/>
                  </a:cubicBezTo>
                  <a:close/>
                  <a:moveTo>
                    <a:pt x="153869" y="5006755"/>
                  </a:moveTo>
                  <a:cubicBezTo>
                    <a:pt x="142355" y="5006755"/>
                    <a:pt x="133021" y="5016089"/>
                    <a:pt x="133021" y="5027603"/>
                  </a:cubicBezTo>
                  <a:lnTo>
                    <a:pt x="133021" y="5110990"/>
                  </a:lnTo>
                  <a:cubicBezTo>
                    <a:pt x="133021" y="5122504"/>
                    <a:pt x="142355" y="5131838"/>
                    <a:pt x="153869" y="5131838"/>
                  </a:cubicBezTo>
                  <a:lnTo>
                    <a:pt x="292439" y="5131838"/>
                  </a:lnTo>
                  <a:cubicBezTo>
                    <a:pt x="303953" y="5131838"/>
                    <a:pt x="313287" y="5122504"/>
                    <a:pt x="313287" y="5110990"/>
                  </a:cubicBezTo>
                  <a:lnTo>
                    <a:pt x="313287" y="5027603"/>
                  </a:lnTo>
                  <a:cubicBezTo>
                    <a:pt x="313287" y="5016089"/>
                    <a:pt x="303953" y="5006755"/>
                    <a:pt x="292439" y="5006755"/>
                  </a:cubicBezTo>
                  <a:close/>
                  <a:moveTo>
                    <a:pt x="1886788" y="5001709"/>
                  </a:moveTo>
                  <a:cubicBezTo>
                    <a:pt x="1875274" y="5001709"/>
                    <a:pt x="1865940" y="5011043"/>
                    <a:pt x="1865940" y="5022557"/>
                  </a:cubicBezTo>
                  <a:lnTo>
                    <a:pt x="1865940" y="5105944"/>
                  </a:lnTo>
                  <a:cubicBezTo>
                    <a:pt x="1865940" y="5117458"/>
                    <a:pt x="1875274" y="5126792"/>
                    <a:pt x="1886788" y="5126792"/>
                  </a:cubicBezTo>
                  <a:lnTo>
                    <a:pt x="2025358" y="5126792"/>
                  </a:lnTo>
                  <a:cubicBezTo>
                    <a:pt x="2036872" y="5126792"/>
                    <a:pt x="2046206" y="5117458"/>
                    <a:pt x="2046206" y="5105944"/>
                  </a:cubicBezTo>
                  <a:lnTo>
                    <a:pt x="2046206" y="5022557"/>
                  </a:lnTo>
                  <a:cubicBezTo>
                    <a:pt x="2046206" y="5011043"/>
                    <a:pt x="2036872" y="5001709"/>
                    <a:pt x="2025358" y="5001709"/>
                  </a:cubicBezTo>
                  <a:close/>
                  <a:moveTo>
                    <a:pt x="153869" y="4708561"/>
                  </a:moveTo>
                  <a:cubicBezTo>
                    <a:pt x="142355" y="4708561"/>
                    <a:pt x="133021" y="4717895"/>
                    <a:pt x="133021" y="4729409"/>
                  </a:cubicBezTo>
                  <a:lnTo>
                    <a:pt x="133021" y="4812796"/>
                  </a:lnTo>
                  <a:cubicBezTo>
                    <a:pt x="133021" y="4824310"/>
                    <a:pt x="142355" y="4833644"/>
                    <a:pt x="153869" y="4833644"/>
                  </a:cubicBezTo>
                  <a:lnTo>
                    <a:pt x="292439" y="4833644"/>
                  </a:lnTo>
                  <a:cubicBezTo>
                    <a:pt x="303953" y="4833644"/>
                    <a:pt x="313287" y="4824310"/>
                    <a:pt x="313287" y="4812796"/>
                  </a:cubicBezTo>
                  <a:lnTo>
                    <a:pt x="313287" y="4729409"/>
                  </a:lnTo>
                  <a:cubicBezTo>
                    <a:pt x="313287" y="4717895"/>
                    <a:pt x="303953" y="4708561"/>
                    <a:pt x="292439" y="4708561"/>
                  </a:cubicBezTo>
                  <a:close/>
                  <a:moveTo>
                    <a:pt x="1886788" y="4703515"/>
                  </a:moveTo>
                  <a:cubicBezTo>
                    <a:pt x="1875274" y="4703515"/>
                    <a:pt x="1865940" y="4712849"/>
                    <a:pt x="1865940" y="4724363"/>
                  </a:cubicBezTo>
                  <a:lnTo>
                    <a:pt x="1865940" y="4807750"/>
                  </a:lnTo>
                  <a:cubicBezTo>
                    <a:pt x="1865940" y="4819264"/>
                    <a:pt x="1875274" y="4828598"/>
                    <a:pt x="1886788" y="4828598"/>
                  </a:cubicBezTo>
                  <a:lnTo>
                    <a:pt x="2025358" y="4828598"/>
                  </a:lnTo>
                  <a:cubicBezTo>
                    <a:pt x="2036872" y="4828598"/>
                    <a:pt x="2046206" y="4819264"/>
                    <a:pt x="2046206" y="4807750"/>
                  </a:cubicBezTo>
                  <a:lnTo>
                    <a:pt x="2046206" y="4724363"/>
                  </a:lnTo>
                  <a:cubicBezTo>
                    <a:pt x="2046206" y="4712849"/>
                    <a:pt x="2036872" y="4703515"/>
                    <a:pt x="2025358" y="4703515"/>
                  </a:cubicBezTo>
                  <a:close/>
                  <a:moveTo>
                    <a:pt x="153869" y="4410367"/>
                  </a:moveTo>
                  <a:cubicBezTo>
                    <a:pt x="142355" y="4410367"/>
                    <a:pt x="133021" y="4419701"/>
                    <a:pt x="133021" y="4431215"/>
                  </a:cubicBezTo>
                  <a:lnTo>
                    <a:pt x="133021" y="4514602"/>
                  </a:lnTo>
                  <a:cubicBezTo>
                    <a:pt x="133021" y="4526116"/>
                    <a:pt x="142355" y="4535450"/>
                    <a:pt x="153869" y="4535450"/>
                  </a:cubicBezTo>
                  <a:lnTo>
                    <a:pt x="292439" y="4535450"/>
                  </a:lnTo>
                  <a:cubicBezTo>
                    <a:pt x="303953" y="4535450"/>
                    <a:pt x="313287" y="4526116"/>
                    <a:pt x="313287" y="4514602"/>
                  </a:cubicBezTo>
                  <a:lnTo>
                    <a:pt x="313287" y="4431215"/>
                  </a:lnTo>
                  <a:cubicBezTo>
                    <a:pt x="313287" y="4419701"/>
                    <a:pt x="303953" y="4410367"/>
                    <a:pt x="292439" y="4410367"/>
                  </a:cubicBezTo>
                  <a:close/>
                  <a:moveTo>
                    <a:pt x="1886788" y="4405321"/>
                  </a:moveTo>
                  <a:cubicBezTo>
                    <a:pt x="1875274" y="4405321"/>
                    <a:pt x="1865940" y="4414655"/>
                    <a:pt x="1865940" y="4426169"/>
                  </a:cubicBezTo>
                  <a:lnTo>
                    <a:pt x="1865940" y="4509556"/>
                  </a:lnTo>
                  <a:cubicBezTo>
                    <a:pt x="1865940" y="4521070"/>
                    <a:pt x="1875274" y="4530404"/>
                    <a:pt x="1886788" y="4530404"/>
                  </a:cubicBezTo>
                  <a:lnTo>
                    <a:pt x="2025358" y="4530404"/>
                  </a:lnTo>
                  <a:cubicBezTo>
                    <a:pt x="2036872" y="4530404"/>
                    <a:pt x="2046206" y="4521070"/>
                    <a:pt x="2046206" y="4509556"/>
                  </a:cubicBezTo>
                  <a:lnTo>
                    <a:pt x="2046206" y="4426169"/>
                  </a:lnTo>
                  <a:cubicBezTo>
                    <a:pt x="2046206" y="4414655"/>
                    <a:pt x="2036872" y="4405321"/>
                    <a:pt x="2025358" y="4405321"/>
                  </a:cubicBezTo>
                  <a:close/>
                  <a:moveTo>
                    <a:pt x="153869" y="4112173"/>
                  </a:moveTo>
                  <a:cubicBezTo>
                    <a:pt x="142355" y="4112173"/>
                    <a:pt x="133021" y="4121507"/>
                    <a:pt x="133021" y="4133021"/>
                  </a:cubicBezTo>
                  <a:lnTo>
                    <a:pt x="133021" y="4216408"/>
                  </a:lnTo>
                  <a:cubicBezTo>
                    <a:pt x="133021" y="4227922"/>
                    <a:pt x="142355" y="4237256"/>
                    <a:pt x="153869" y="4237256"/>
                  </a:cubicBezTo>
                  <a:lnTo>
                    <a:pt x="292439" y="4237256"/>
                  </a:lnTo>
                  <a:cubicBezTo>
                    <a:pt x="303953" y="4237256"/>
                    <a:pt x="313287" y="4227922"/>
                    <a:pt x="313287" y="4216408"/>
                  </a:cubicBezTo>
                  <a:lnTo>
                    <a:pt x="313287" y="4133021"/>
                  </a:lnTo>
                  <a:cubicBezTo>
                    <a:pt x="313287" y="4121507"/>
                    <a:pt x="303953" y="4112173"/>
                    <a:pt x="292439" y="4112173"/>
                  </a:cubicBezTo>
                  <a:close/>
                  <a:moveTo>
                    <a:pt x="1886788" y="4107127"/>
                  </a:moveTo>
                  <a:cubicBezTo>
                    <a:pt x="1875274" y="4107127"/>
                    <a:pt x="1865940" y="4116461"/>
                    <a:pt x="1865940" y="4127975"/>
                  </a:cubicBezTo>
                  <a:lnTo>
                    <a:pt x="1865940" y="4211362"/>
                  </a:lnTo>
                  <a:cubicBezTo>
                    <a:pt x="1865940" y="4222876"/>
                    <a:pt x="1875274" y="4232210"/>
                    <a:pt x="1886788" y="4232210"/>
                  </a:cubicBezTo>
                  <a:lnTo>
                    <a:pt x="2025358" y="4232210"/>
                  </a:lnTo>
                  <a:cubicBezTo>
                    <a:pt x="2036872" y="4232210"/>
                    <a:pt x="2046206" y="4222876"/>
                    <a:pt x="2046206" y="4211362"/>
                  </a:cubicBezTo>
                  <a:lnTo>
                    <a:pt x="2046206" y="4127975"/>
                  </a:lnTo>
                  <a:cubicBezTo>
                    <a:pt x="2046206" y="4116461"/>
                    <a:pt x="2036872" y="4107127"/>
                    <a:pt x="2025358" y="4107127"/>
                  </a:cubicBezTo>
                  <a:close/>
                  <a:moveTo>
                    <a:pt x="153869" y="3813979"/>
                  </a:moveTo>
                  <a:cubicBezTo>
                    <a:pt x="142355" y="3813979"/>
                    <a:pt x="133021" y="3823313"/>
                    <a:pt x="133021" y="3834827"/>
                  </a:cubicBezTo>
                  <a:lnTo>
                    <a:pt x="133021" y="3918214"/>
                  </a:lnTo>
                  <a:cubicBezTo>
                    <a:pt x="133021" y="3929728"/>
                    <a:pt x="142355" y="3939062"/>
                    <a:pt x="153869" y="3939062"/>
                  </a:cubicBezTo>
                  <a:lnTo>
                    <a:pt x="292439" y="3939062"/>
                  </a:lnTo>
                  <a:cubicBezTo>
                    <a:pt x="303953" y="3939062"/>
                    <a:pt x="313287" y="3929728"/>
                    <a:pt x="313287" y="3918214"/>
                  </a:cubicBezTo>
                  <a:lnTo>
                    <a:pt x="313287" y="3834827"/>
                  </a:lnTo>
                  <a:cubicBezTo>
                    <a:pt x="313287" y="3823313"/>
                    <a:pt x="303953" y="3813979"/>
                    <a:pt x="292439" y="3813979"/>
                  </a:cubicBezTo>
                  <a:close/>
                  <a:moveTo>
                    <a:pt x="1886788" y="3808933"/>
                  </a:moveTo>
                  <a:cubicBezTo>
                    <a:pt x="1875274" y="3808933"/>
                    <a:pt x="1865940" y="3818267"/>
                    <a:pt x="1865940" y="3829781"/>
                  </a:cubicBezTo>
                  <a:lnTo>
                    <a:pt x="1865940" y="3913168"/>
                  </a:lnTo>
                  <a:cubicBezTo>
                    <a:pt x="1865940" y="3924682"/>
                    <a:pt x="1875274" y="3934016"/>
                    <a:pt x="1886788" y="3934016"/>
                  </a:cubicBezTo>
                  <a:lnTo>
                    <a:pt x="2025358" y="3934016"/>
                  </a:lnTo>
                  <a:cubicBezTo>
                    <a:pt x="2036872" y="3934016"/>
                    <a:pt x="2046206" y="3924682"/>
                    <a:pt x="2046206" y="3913168"/>
                  </a:cubicBezTo>
                  <a:lnTo>
                    <a:pt x="2046206" y="3829781"/>
                  </a:lnTo>
                  <a:cubicBezTo>
                    <a:pt x="2046206" y="3818267"/>
                    <a:pt x="2036872" y="3808933"/>
                    <a:pt x="2025358" y="3808933"/>
                  </a:cubicBezTo>
                  <a:close/>
                  <a:moveTo>
                    <a:pt x="153869" y="3515785"/>
                  </a:moveTo>
                  <a:cubicBezTo>
                    <a:pt x="142355" y="3515785"/>
                    <a:pt x="133021" y="3525119"/>
                    <a:pt x="133021" y="3536633"/>
                  </a:cubicBezTo>
                  <a:lnTo>
                    <a:pt x="133021" y="3620020"/>
                  </a:lnTo>
                  <a:cubicBezTo>
                    <a:pt x="133021" y="3631534"/>
                    <a:pt x="142355" y="3640868"/>
                    <a:pt x="153869" y="3640868"/>
                  </a:cubicBezTo>
                  <a:lnTo>
                    <a:pt x="292439" y="3640868"/>
                  </a:lnTo>
                  <a:cubicBezTo>
                    <a:pt x="303953" y="3640868"/>
                    <a:pt x="313287" y="3631534"/>
                    <a:pt x="313287" y="3620020"/>
                  </a:cubicBezTo>
                  <a:lnTo>
                    <a:pt x="313287" y="3536633"/>
                  </a:lnTo>
                  <a:cubicBezTo>
                    <a:pt x="313287" y="3525119"/>
                    <a:pt x="303953" y="3515785"/>
                    <a:pt x="292439" y="3515785"/>
                  </a:cubicBezTo>
                  <a:close/>
                  <a:moveTo>
                    <a:pt x="1886788" y="3510739"/>
                  </a:moveTo>
                  <a:cubicBezTo>
                    <a:pt x="1875274" y="3510739"/>
                    <a:pt x="1865940" y="3520073"/>
                    <a:pt x="1865940" y="3531587"/>
                  </a:cubicBezTo>
                  <a:lnTo>
                    <a:pt x="1865940" y="3614974"/>
                  </a:lnTo>
                  <a:cubicBezTo>
                    <a:pt x="1865940" y="3626488"/>
                    <a:pt x="1875274" y="3635822"/>
                    <a:pt x="1886788" y="3635822"/>
                  </a:cubicBezTo>
                  <a:lnTo>
                    <a:pt x="2025358" y="3635822"/>
                  </a:lnTo>
                  <a:cubicBezTo>
                    <a:pt x="2036872" y="3635822"/>
                    <a:pt x="2046206" y="3626488"/>
                    <a:pt x="2046206" y="3614974"/>
                  </a:cubicBezTo>
                  <a:lnTo>
                    <a:pt x="2046206" y="3531587"/>
                  </a:lnTo>
                  <a:cubicBezTo>
                    <a:pt x="2046206" y="3520073"/>
                    <a:pt x="2036872" y="3510739"/>
                    <a:pt x="2025358" y="3510739"/>
                  </a:cubicBezTo>
                  <a:close/>
                  <a:moveTo>
                    <a:pt x="153869" y="3217591"/>
                  </a:moveTo>
                  <a:cubicBezTo>
                    <a:pt x="142355" y="3217591"/>
                    <a:pt x="133021" y="3226926"/>
                    <a:pt x="133021" y="3238439"/>
                  </a:cubicBezTo>
                  <a:lnTo>
                    <a:pt x="133021" y="3321826"/>
                  </a:lnTo>
                  <a:cubicBezTo>
                    <a:pt x="133021" y="3333340"/>
                    <a:pt x="142355" y="3342674"/>
                    <a:pt x="153869" y="3342674"/>
                  </a:cubicBezTo>
                  <a:lnTo>
                    <a:pt x="292439" y="3342674"/>
                  </a:lnTo>
                  <a:cubicBezTo>
                    <a:pt x="303953" y="3342674"/>
                    <a:pt x="313287" y="3333340"/>
                    <a:pt x="313287" y="3321826"/>
                  </a:cubicBezTo>
                  <a:lnTo>
                    <a:pt x="313287" y="3238439"/>
                  </a:lnTo>
                  <a:cubicBezTo>
                    <a:pt x="313287" y="3226926"/>
                    <a:pt x="303953" y="3217591"/>
                    <a:pt x="292439" y="3217591"/>
                  </a:cubicBezTo>
                  <a:close/>
                  <a:moveTo>
                    <a:pt x="1886788" y="3212549"/>
                  </a:moveTo>
                  <a:cubicBezTo>
                    <a:pt x="1875274" y="3212549"/>
                    <a:pt x="1865940" y="3221881"/>
                    <a:pt x="1865940" y="3233398"/>
                  </a:cubicBezTo>
                  <a:lnTo>
                    <a:pt x="1865940" y="3316780"/>
                  </a:lnTo>
                  <a:cubicBezTo>
                    <a:pt x="1865940" y="3328294"/>
                    <a:pt x="1875274" y="3337628"/>
                    <a:pt x="1886788" y="3337628"/>
                  </a:cubicBezTo>
                  <a:lnTo>
                    <a:pt x="2025358" y="3337628"/>
                  </a:lnTo>
                  <a:cubicBezTo>
                    <a:pt x="2036872" y="3337628"/>
                    <a:pt x="2046206" y="3328294"/>
                    <a:pt x="2046206" y="3316780"/>
                  </a:cubicBezTo>
                  <a:lnTo>
                    <a:pt x="2046206" y="3233398"/>
                  </a:lnTo>
                  <a:cubicBezTo>
                    <a:pt x="2046206" y="3221881"/>
                    <a:pt x="2036872" y="3212549"/>
                    <a:pt x="2025358" y="3212549"/>
                  </a:cubicBezTo>
                  <a:close/>
                  <a:moveTo>
                    <a:pt x="153869" y="2919399"/>
                  </a:moveTo>
                  <a:cubicBezTo>
                    <a:pt x="142355" y="2919399"/>
                    <a:pt x="133021" y="2928732"/>
                    <a:pt x="133021" y="2940246"/>
                  </a:cubicBezTo>
                  <a:lnTo>
                    <a:pt x="133021" y="3023634"/>
                  </a:lnTo>
                  <a:cubicBezTo>
                    <a:pt x="133021" y="3035148"/>
                    <a:pt x="142355" y="3044482"/>
                    <a:pt x="153869" y="3044482"/>
                  </a:cubicBezTo>
                  <a:lnTo>
                    <a:pt x="292439" y="3044482"/>
                  </a:lnTo>
                  <a:cubicBezTo>
                    <a:pt x="303953" y="3044482"/>
                    <a:pt x="313287" y="3035148"/>
                    <a:pt x="313287" y="3023634"/>
                  </a:cubicBezTo>
                  <a:lnTo>
                    <a:pt x="313287" y="2940246"/>
                  </a:lnTo>
                  <a:cubicBezTo>
                    <a:pt x="313287" y="2928732"/>
                    <a:pt x="303953" y="2919399"/>
                    <a:pt x="292439" y="2919399"/>
                  </a:cubicBezTo>
                  <a:close/>
                  <a:moveTo>
                    <a:pt x="1886788" y="2914353"/>
                  </a:moveTo>
                  <a:cubicBezTo>
                    <a:pt x="1875274" y="2914353"/>
                    <a:pt x="1865940" y="2923688"/>
                    <a:pt x="1865940" y="2935202"/>
                  </a:cubicBezTo>
                  <a:lnTo>
                    <a:pt x="1865940" y="3018589"/>
                  </a:lnTo>
                  <a:cubicBezTo>
                    <a:pt x="1865940" y="3030102"/>
                    <a:pt x="1875274" y="3039436"/>
                    <a:pt x="1886788" y="3039436"/>
                  </a:cubicBezTo>
                  <a:lnTo>
                    <a:pt x="2025358" y="3039436"/>
                  </a:lnTo>
                  <a:cubicBezTo>
                    <a:pt x="2036872" y="3039436"/>
                    <a:pt x="2046206" y="3030102"/>
                    <a:pt x="2046206" y="3018589"/>
                  </a:cubicBezTo>
                  <a:lnTo>
                    <a:pt x="2046206" y="2935202"/>
                  </a:lnTo>
                  <a:cubicBezTo>
                    <a:pt x="2046206" y="2923688"/>
                    <a:pt x="2036872" y="2914353"/>
                    <a:pt x="2025358" y="2914353"/>
                  </a:cubicBezTo>
                  <a:close/>
                  <a:moveTo>
                    <a:pt x="153869" y="2621205"/>
                  </a:moveTo>
                  <a:cubicBezTo>
                    <a:pt x="142355" y="2621205"/>
                    <a:pt x="133021" y="2630539"/>
                    <a:pt x="133021" y="2642053"/>
                  </a:cubicBezTo>
                  <a:lnTo>
                    <a:pt x="133021" y="2725440"/>
                  </a:lnTo>
                  <a:cubicBezTo>
                    <a:pt x="133021" y="2736953"/>
                    <a:pt x="142355" y="2746287"/>
                    <a:pt x="153869" y="2746287"/>
                  </a:cubicBezTo>
                  <a:lnTo>
                    <a:pt x="292439" y="2746287"/>
                  </a:lnTo>
                  <a:cubicBezTo>
                    <a:pt x="303953" y="2746287"/>
                    <a:pt x="313287" y="2736953"/>
                    <a:pt x="313287" y="2725440"/>
                  </a:cubicBezTo>
                  <a:lnTo>
                    <a:pt x="313287" y="2642053"/>
                  </a:lnTo>
                  <a:cubicBezTo>
                    <a:pt x="313287" y="2630539"/>
                    <a:pt x="303953" y="2621205"/>
                    <a:pt x="292439" y="2621205"/>
                  </a:cubicBezTo>
                  <a:close/>
                  <a:moveTo>
                    <a:pt x="1886788" y="2616159"/>
                  </a:moveTo>
                  <a:cubicBezTo>
                    <a:pt x="1875274" y="2616159"/>
                    <a:pt x="1865940" y="2625494"/>
                    <a:pt x="1865940" y="2637008"/>
                  </a:cubicBezTo>
                  <a:lnTo>
                    <a:pt x="1865940" y="2720395"/>
                  </a:lnTo>
                  <a:cubicBezTo>
                    <a:pt x="1865940" y="2731909"/>
                    <a:pt x="1875274" y="2741243"/>
                    <a:pt x="1886788" y="2741243"/>
                  </a:cubicBezTo>
                  <a:lnTo>
                    <a:pt x="2025358" y="2741243"/>
                  </a:lnTo>
                  <a:cubicBezTo>
                    <a:pt x="2036872" y="2741243"/>
                    <a:pt x="2046206" y="2731909"/>
                    <a:pt x="2046206" y="2720395"/>
                  </a:cubicBezTo>
                  <a:lnTo>
                    <a:pt x="2046206" y="2637008"/>
                  </a:lnTo>
                  <a:cubicBezTo>
                    <a:pt x="2046206" y="2625494"/>
                    <a:pt x="2036872" y="2616159"/>
                    <a:pt x="2025358" y="2616159"/>
                  </a:cubicBezTo>
                  <a:close/>
                  <a:moveTo>
                    <a:pt x="153869" y="2323010"/>
                  </a:moveTo>
                  <a:cubicBezTo>
                    <a:pt x="142355" y="2323010"/>
                    <a:pt x="133021" y="2332344"/>
                    <a:pt x="133021" y="2343859"/>
                  </a:cubicBezTo>
                  <a:lnTo>
                    <a:pt x="133021" y="2427245"/>
                  </a:lnTo>
                  <a:cubicBezTo>
                    <a:pt x="133021" y="2438759"/>
                    <a:pt x="142355" y="2448093"/>
                    <a:pt x="153869" y="2448093"/>
                  </a:cubicBezTo>
                  <a:lnTo>
                    <a:pt x="292439" y="2448093"/>
                  </a:lnTo>
                  <a:cubicBezTo>
                    <a:pt x="303953" y="2448093"/>
                    <a:pt x="313287" y="2438759"/>
                    <a:pt x="313287" y="2427245"/>
                  </a:cubicBezTo>
                  <a:lnTo>
                    <a:pt x="313287" y="2343859"/>
                  </a:lnTo>
                  <a:cubicBezTo>
                    <a:pt x="313287" y="2332344"/>
                    <a:pt x="303953" y="2323010"/>
                    <a:pt x="292439" y="2323010"/>
                  </a:cubicBezTo>
                  <a:close/>
                  <a:moveTo>
                    <a:pt x="1886788" y="2317965"/>
                  </a:moveTo>
                  <a:cubicBezTo>
                    <a:pt x="1875274" y="2317965"/>
                    <a:pt x="1865940" y="2327300"/>
                    <a:pt x="1865940" y="2338813"/>
                  </a:cubicBezTo>
                  <a:lnTo>
                    <a:pt x="1865940" y="2422200"/>
                  </a:lnTo>
                  <a:cubicBezTo>
                    <a:pt x="1865940" y="2433714"/>
                    <a:pt x="1875274" y="2443048"/>
                    <a:pt x="1886788" y="2443048"/>
                  </a:cubicBezTo>
                  <a:lnTo>
                    <a:pt x="2025358" y="2443048"/>
                  </a:lnTo>
                  <a:cubicBezTo>
                    <a:pt x="2036872" y="2443048"/>
                    <a:pt x="2046206" y="2433714"/>
                    <a:pt x="2046206" y="2422200"/>
                  </a:cubicBezTo>
                  <a:lnTo>
                    <a:pt x="2046206" y="2338813"/>
                  </a:lnTo>
                  <a:cubicBezTo>
                    <a:pt x="2046206" y="2327300"/>
                    <a:pt x="2036872" y="2317965"/>
                    <a:pt x="2025358" y="2317965"/>
                  </a:cubicBezTo>
                  <a:close/>
                  <a:moveTo>
                    <a:pt x="153869" y="2024816"/>
                  </a:moveTo>
                  <a:cubicBezTo>
                    <a:pt x="142355" y="2024816"/>
                    <a:pt x="133021" y="2034150"/>
                    <a:pt x="133021" y="2045665"/>
                  </a:cubicBezTo>
                  <a:lnTo>
                    <a:pt x="133021" y="2129051"/>
                  </a:lnTo>
                  <a:cubicBezTo>
                    <a:pt x="133021" y="2140565"/>
                    <a:pt x="142355" y="2149900"/>
                    <a:pt x="153869" y="2149900"/>
                  </a:cubicBezTo>
                  <a:lnTo>
                    <a:pt x="292439" y="2149900"/>
                  </a:lnTo>
                  <a:cubicBezTo>
                    <a:pt x="303953" y="2149900"/>
                    <a:pt x="313287" y="2140565"/>
                    <a:pt x="313287" y="2129051"/>
                  </a:cubicBezTo>
                  <a:lnTo>
                    <a:pt x="313287" y="2045665"/>
                  </a:lnTo>
                  <a:cubicBezTo>
                    <a:pt x="313287" y="2034150"/>
                    <a:pt x="303953" y="2024816"/>
                    <a:pt x="292439" y="2024816"/>
                  </a:cubicBezTo>
                  <a:close/>
                  <a:moveTo>
                    <a:pt x="1886788" y="2019772"/>
                  </a:moveTo>
                  <a:cubicBezTo>
                    <a:pt x="1875274" y="2019772"/>
                    <a:pt x="1865940" y="2029106"/>
                    <a:pt x="1865940" y="2040620"/>
                  </a:cubicBezTo>
                  <a:lnTo>
                    <a:pt x="1865940" y="2124007"/>
                  </a:lnTo>
                  <a:cubicBezTo>
                    <a:pt x="1865940" y="2135521"/>
                    <a:pt x="1875274" y="2144855"/>
                    <a:pt x="1886788" y="2144855"/>
                  </a:cubicBezTo>
                  <a:lnTo>
                    <a:pt x="2025358" y="2144855"/>
                  </a:lnTo>
                  <a:cubicBezTo>
                    <a:pt x="2036872" y="2144855"/>
                    <a:pt x="2046206" y="2135521"/>
                    <a:pt x="2046206" y="2124007"/>
                  </a:cubicBezTo>
                  <a:lnTo>
                    <a:pt x="2046206" y="2040620"/>
                  </a:lnTo>
                  <a:cubicBezTo>
                    <a:pt x="2046206" y="2029106"/>
                    <a:pt x="2036872" y="2019772"/>
                    <a:pt x="2025358" y="2019772"/>
                  </a:cubicBezTo>
                  <a:close/>
                  <a:moveTo>
                    <a:pt x="153869" y="1726623"/>
                  </a:moveTo>
                  <a:cubicBezTo>
                    <a:pt x="142355" y="1726623"/>
                    <a:pt x="133021" y="1735957"/>
                    <a:pt x="133021" y="1747471"/>
                  </a:cubicBezTo>
                  <a:lnTo>
                    <a:pt x="133021" y="1830858"/>
                  </a:lnTo>
                  <a:cubicBezTo>
                    <a:pt x="133021" y="1842372"/>
                    <a:pt x="142355" y="1851706"/>
                    <a:pt x="153869" y="1851706"/>
                  </a:cubicBezTo>
                  <a:lnTo>
                    <a:pt x="292439" y="1851706"/>
                  </a:lnTo>
                  <a:cubicBezTo>
                    <a:pt x="303953" y="1851706"/>
                    <a:pt x="313287" y="1842372"/>
                    <a:pt x="313287" y="1830858"/>
                  </a:cubicBezTo>
                  <a:lnTo>
                    <a:pt x="313287" y="1747471"/>
                  </a:lnTo>
                  <a:cubicBezTo>
                    <a:pt x="313287" y="1735957"/>
                    <a:pt x="303953" y="1726623"/>
                    <a:pt x="292439" y="1726623"/>
                  </a:cubicBezTo>
                  <a:close/>
                  <a:moveTo>
                    <a:pt x="1886788" y="1721579"/>
                  </a:moveTo>
                  <a:cubicBezTo>
                    <a:pt x="1875274" y="1721579"/>
                    <a:pt x="1865940" y="1730912"/>
                    <a:pt x="1865940" y="1742426"/>
                  </a:cubicBezTo>
                  <a:lnTo>
                    <a:pt x="1865940" y="1825813"/>
                  </a:lnTo>
                  <a:cubicBezTo>
                    <a:pt x="1865940" y="1837328"/>
                    <a:pt x="1875274" y="1846661"/>
                    <a:pt x="1886788" y="1846661"/>
                  </a:cubicBezTo>
                  <a:lnTo>
                    <a:pt x="2025358" y="1846661"/>
                  </a:lnTo>
                  <a:cubicBezTo>
                    <a:pt x="2036872" y="1846661"/>
                    <a:pt x="2046206" y="1837328"/>
                    <a:pt x="2046206" y="1825813"/>
                  </a:cubicBezTo>
                  <a:lnTo>
                    <a:pt x="2046206" y="1742426"/>
                  </a:lnTo>
                  <a:cubicBezTo>
                    <a:pt x="2046206" y="1730912"/>
                    <a:pt x="2036872" y="1721579"/>
                    <a:pt x="2025358" y="1721579"/>
                  </a:cubicBezTo>
                  <a:close/>
                  <a:moveTo>
                    <a:pt x="153869" y="1428429"/>
                  </a:moveTo>
                  <a:cubicBezTo>
                    <a:pt x="142355" y="1428429"/>
                    <a:pt x="133021" y="1437763"/>
                    <a:pt x="133021" y="1449277"/>
                  </a:cubicBezTo>
                  <a:lnTo>
                    <a:pt x="133021" y="1532664"/>
                  </a:lnTo>
                  <a:cubicBezTo>
                    <a:pt x="133021" y="1544178"/>
                    <a:pt x="142355" y="1553512"/>
                    <a:pt x="153869" y="1553512"/>
                  </a:cubicBezTo>
                  <a:lnTo>
                    <a:pt x="292439" y="1553512"/>
                  </a:lnTo>
                  <a:cubicBezTo>
                    <a:pt x="303953" y="1553512"/>
                    <a:pt x="313287" y="1544178"/>
                    <a:pt x="313287" y="1532664"/>
                  </a:cubicBezTo>
                  <a:lnTo>
                    <a:pt x="313287" y="1449277"/>
                  </a:lnTo>
                  <a:cubicBezTo>
                    <a:pt x="313287" y="1437763"/>
                    <a:pt x="303953" y="1428429"/>
                    <a:pt x="292439" y="1428429"/>
                  </a:cubicBezTo>
                  <a:close/>
                  <a:moveTo>
                    <a:pt x="1886788" y="1423384"/>
                  </a:moveTo>
                  <a:cubicBezTo>
                    <a:pt x="1875274" y="1423384"/>
                    <a:pt x="1865940" y="1432718"/>
                    <a:pt x="1865940" y="1444232"/>
                  </a:cubicBezTo>
                  <a:lnTo>
                    <a:pt x="1865940" y="1527620"/>
                  </a:lnTo>
                  <a:cubicBezTo>
                    <a:pt x="1865940" y="1539134"/>
                    <a:pt x="1875274" y="1548468"/>
                    <a:pt x="1886788" y="1548468"/>
                  </a:cubicBezTo>
                  <a:lnTo>
                    <a:pt x="2025358" y="1548468"/>
                  </a:lnTo>
                  <a:cubicBezTo>
                    <a:pt x="2036872" y="1548468"/>
                    <a:pt x="2046206" y="1539134"/>
                    <a:pt x="2046206" y="1527620"/>
                  </a:cubicBezTo>
                  <a:lnTo>
                    <a:pt x="2046206" y="1444232"/>
                  </a:lnTo>
                  <a:cubicBezTo>
                    <a:pt x="2046206" y="1432718"/>
                    <a:pt x="2036872" y="1423384"/>
                    <a:pt x="2025358" y="1423384"/>
                  </a:cubicBezTo>
                  <a:close/>
                  <a:moveTo>
                    <a:pt x="153869" y="1130235"/>
                  </a:moveTo>
                  <a:cubicBezTo>
                    <a:pt x="142355" y="1130235"/>
                    <a:pt x="133021" y="1139569"/>
                    <a:pt x="133021" y="1151083"/>
                  </a:cubicBezTo>
                  <a:lnTo>
                    <a:pt x="133021" y="1234470"/>
                  </a:lnTo>
                  <a:cubicBezTo>
                    <a:pt x="133021" y="1245984"/>
                    <a:pt x="142355" y="1255318"/>
                    <a:pt x="153869" y="1255318"/>
                  </a:cubicBezTo>
                  <a:lnTo>
                    <a:pt x="292439" y="1255318"/>
                  </a:lnTo>
                  <a:cubicBezTo>
                    <a:pt x="303953" y="1255318"/>
                    <a:pt x="313287" y="1245984"/>
                    <a:pt x="313287" y="1234470"/>
                  </a:cubicBezTo>
                  <a:lnTo>
                    <a:pt x="313287" y="1151083"/>
                  </a:lnTo>
                  <a:cubicBezTo>
                    <a:pt x="313287" y="1139569"/>
                    <a:pt x="303953" y="1130235"/>
                    <a:pt x="292439" y="1130235"/>
                  </a:cubicBezTo>
                  <a:close/>
                  <a:moveTo>
                    <a:pt x="1886788" y="1125190"/>
                  </a:moveTo>
                  <a:cubicBezTo>
                    <a:pt x="1875274" y="1125190"/>
                    <a:pt x="1865940" y="1134524"/>
                    <a:pt x="1865940" y="1146039"/>
                  </a:cubicBezTo>
                  <a:lnTo>
                    <a:pt x="1865940" y="1229425"/>
                  </a:lnTo>
                  <a:cubicBezTo>
                    <a:pt x="1865940" y="1240939"/>
                    <a:pt x="1875274" y="1250273"/>
                    <a:pt x="1886788" y="1250273"/>
                  </a:cubicBezTo>
                  <a:lnTo>
                    <a:pt x="2025358" y="1250273"/>
                  </a:lnTo>
                  <a:cubicBezTo>
                    <a:pt x="2036872" y="1250273"/>
                    <a:pt x="2046206" y="1240939"/>
                    <a:pt x="2046206" y="1229425"/>
                  </a:cubicBezTo>
                  <a:lnTo>
                    <a:pt x="2046206" y="1146039"/>
                  </a:lnTo>
                  <a:cubicBezTo>
                    <a:pt x="2046206" y="1134524"/>
                    <a:pt x="2036872" y="1125190"/>
                    <a:pt x="2025358" y="1125190"/>
                  </a:cubicBezTo>
                  <a:close/>
                  <a:moveTo>
                    <a:pt x="153869" y="832041"/>
                  </a:moveTo>
                  <a:cubicBezTo>
                    <a:pt x="142355" y="832041"/>
                    <a:pt x="133021" y="841375"/>
                    <a:pt x="133021" y="852889"/>
                  </a:cubicBezTo>
                  <a:lnTo>
                    <a:pt x="133021" y="936276"/>
                  </a:lnTo>
                  <a:cubicBezTo>
                    <a:pt x="133021" y="947790"/>
                    <a:pt x="142355" y="957124"/>
                    <a:pt x="153869" y="957124"/>
                  </a:cubicBezTo>
                  <a:lnTo>
                    <a:pt x="292439" y="957124"/>
                  </a:lnTo>
                  <a:cubicBezTo>
                    <a:pt x="303953" y="957124"/>
                    <a:pt x="313287" y="947790"/>
                    <a:pt x="313287" y="936276"/>
                  </a:cubicBezTo>
                  <a:lnTo>
                    <a:pt x="313287" y="852889"/>
                  </a:lnTo>
                  <a:cubicBezTo>
                    <a:pt x="313287" y="841375"/>
                    <a:pt x="303953" y="832041"/>
                    <a:pt x="292439" y="832041"/>
                  </a:cubicBezTo>
                  <a:close/>
                  <a:moveTo>
                    <a:pt x="1886788" y="826996"/>
                  </a:moveTo>
                  <a:cubicBezTo>
                    <a:pt x="1875274" y="826996"/>
                    <a:pt x="1865940" y="836330"/>
                    <a:pt x="1865940" y="847844"/>
                  </a:cubicBezTo>
                  <a:lnTo>
                    <a:pt x="1865940" y="931231"/>
                  </a:lnTo>
                  <a:cubicBezTo>
                    <a:pt x="1865940" y="942745"/>
                    <a:pt x="1875274" y="952079"/>
                    <a:pt x="1886788" y="952079"/>
                  </a:cubicBezTo>
                  <a:lnTo>
                    <a:pt x="2025358" y="952079"/>
                  </a:lnTo>
                  <a:cubicBezTo>
                    <a:pt x="2036872" y="952079"/>
                    <a:pt x="2046206" y="942745"/>
                    <a:pt x="2046206" y="931231"/>
                  </a:cubicBezTo>
                  <a:lnTo>
                    <a:pt x="2046206" y="847844"/>
                  </a:lnTo>
                  <a:cubicBezTo>
                    <a:pt x="2046206" y="836330"/>
                    <a:pt x="2036872" y="826996"/>
                    <a:pt x="2025358" y="826996"/>
                  </a:cubicBezTo>
                  <a:close/>
                  <a:moveTo>
                    <a:pt x="153869" y="533847"/>
                  </a:moveTo>
                  <a:cubicBezTo>
                    <a:pt x="142355" y="533847"/>
                    <a:pt x="133021" y="543181"/>
                    <a:pt x="133021" y="554695"/>
                  </a:cubicBezTo>
                  <a:lnTo>
                    <a:pt x="133021" y="638082"/>
                  </a:lnTo>
                  <a:cubicBezTo>
                    <a:pt x="133021" y="649596"/>
                    <a:pt x="142355" y="658930"/>
                    <a:pt x="153869" y="658930"/>
                  </a:cubicBezTo>
                  <a:lnTo>
                    <a:pt x="292439" y="658930"/>
                  </a:lnTo>
                  <a:cubicBezTo>
                    <a:pt x="303953" y="658930"/>
                    <a:pt x="313287" y="649596"/>
                    <a:pt x="313287" y="638082"/>
                  </a:cubicBezTo>
                  <a:lnTo>
                    <a:pt x="313287" y="554695"/>
                  </a:lnTo>
                  <a:cubicBezTo>
                    <a:pt x="313287" y="543181"/>
                    <a:pt x="303953" y="533847"/>
                    <a:pt x="292439" y="533847"/>
                  </a:cubicBezTo>
                  <a:close/>
                  <a:moveTo>
                    <a:pt x="1886788" y="528802"/>
                  </a:moveTo>
                  <a:cubicBezTo>
                    <a:pt x="1875274" y="528802"/>
                    <a:pt x="1865940" y="538136"/>
                    <a:pt x="1865940" y="549650"/>
                  </a:cubicBezTo>
                  <a:lnTo>
                    <a:pt x="1865940" y="633037"/>
                  </a:lnTo>
                  <a:cubicBezTo>
                    <a:pt x="1865940" y="644551"/>
                    <a:pt x="1875274" y="653885"/>
                    <a:pt x="1886788" y="653885"/>
                  </a:cubicBezTo>
                  <a:lnTo>
                    <a:pt x="2025358" y="653885"/>
                  </a:lnTo>
                  <a:cubicBezTo>
                    <a:pt x="2036872" y="653885"/>
                    <a:pt x="2046206" y="644551"/>
                    <a:pt x="2046206" y="633037"/>
                  </a:cubicBezTo>
                  <a:lnTo>
                    <a:pt x="2046206" y="549650"/>
                  </a:lnTo>
                  <a:cubicBezTo>
                    <a:pt x="2046206" y="538136"/>
                    <a:pt x="2036872" y="528802"/>
                    <a:pt x="2025358" y="528802"/>
                  </a:cubicBezTo>
                  <a:close/>
                  <a:moveTo>
                    <a:pt x="153869" y="235653"/>
                  </a:moveTo>
                  <a:cubicBezTo>
                    <a:pt x="142355" y="235653"/>
                    <a:pt x="133021" y="244987"/>
                    <a:pt x="133021" y="256501"/>
                  </a:cubicBezTo>
                  <a:lnTo>
                    <a:pt x="133021" y="339888"/>
                  </a:lnTo>
                  <a:cubicBezTo>
                    <a:pt x="133021" y="351402"/>
                    <a:pt x="142355" y="360736"/>
                    <a:pt x="153869" y="360736"/>
                  </a:cubicBezTo>
                  <a:lnTo>
                    <a:pt x="292439" y="360736"/>
                  </a:lnTo>
                  <a:cubicBezTo>
                    <a:pt x="303953" y="360736"/>
                    <a:pt x="313287" y="351402"/>
                    <a:pt x="313287" y="339888"/>
                  </a:cubicBezTo>
                  <a:lnTo>
                    <a:pt x="313287" y="256501"/>
                  </a:lnTo>
                  <a:cubicBezTo>
                    <a:pt x="313287" y="244987"/>
                    <a:pt x="303953" y="235653"/>
                    <a:pt x="292439" y="235653"/>
                  </a:cubicBezTo>
                  <a:close/>
                  <a:moveTo>
                    <a:pt x="1886788" y="230608"/>
                  </a:moveTo>
                  <a:cubicBezTo>
                    <a:pt x="1875274" y="230608"/>
                    <a:pt x="1865940" y="239942"/>
                    <a:pt x="1865940" y="251456"/>
                  </a:cubicBezTo>
                  <a:lnTo>
                    <a:pt x="1865940" y="334843"/>
                  </a:lnTo>
                  <a:cubicBezTo>
                    <a:pt x="1865940" y="346357"/>
                    <a:pt x="1875274" y="355691"/>
                    <a:pt x="1886788" y="355691"/>
                  </a:cubicBezTo>
                  <a:lnTo>
                    <a:pt x="2025358" y="355691"/>
                  </a:lnTo>
                  <a:cubicBezTo>
                    <a:pt x="2036872" y="355691"/>
                    <a:pt x="2046206" y="346357"/>
                    <a:pt x="2046206" y="334843"/>
                  </a:cubicBezTo>
                  <a:lnTo>
                    <a:pt x="2046206" y="251456"/>
                  </a:lnTo>
                  <a:cubicBezTo>
                    <a:pt x="2046206" y="239942"/>
                    <a:pt x="2036872" y="230608"/>
                    <a:pt x="2025358" y="230608"/>
                  </a:cubicBezTo>
                  <a:close/>
                  <a:moveTo>
                    <a:pt x="0" y="0"/>
                  </a:moveTo>
                  <a:lnTo>
                    <a:pt x="133021" y="0"/>
                  </a:lnTo>
                  <a:lnTo>
                    <a:pt x="133021" y="41694"/>
                  </a:lnTo>
                  <a:cubicBezTo>
                    <a:pt x="133021" y="53208"/>
                    <a:pt x="142355" y="62542"/>
                    <a:pt x="153869" y="62542"/>
                  </a:cubicBezTo>
                  <a:lnTo>
                    <a:pt x="292439" y="62542"/>
                  </a:lnTo>
                  <a:cubicBezTo>
                    <a:pt x="303953" y="62542"/>
                    <a:pt x="313287" y="53208"/>
                    <a:pt x="313287" y="41694"/>
                  </a:cubicBezTo>
                  <a:lnTo>
                    <a:pt x="313287" y="0"/>
                  </a:lnTo>
                  <a:lnTo>
                    <a:pt x="1865940" y="0"/>
                  </a:lnTo>
                  <a:lnTo>
                    <a:pt x="1865940" y="36649"/>
                  </a:lnTo>
                  <a:cubicBezTo>
                    <a:pt x="1865940" y="48163"/>
                    <a:pt x="1875274" y="57497"/>
                    <a:pt x="1886788" y="57497"/>
                  </a:cubicBezTo>
                  <a:lnTo>
                    <a:pt x="2025358" y="57497"/>
                  </a:lnTo>
                  <a:cubicBezTo>
                    <a:pt x="2036872" y="57497"/>
                    <a:pt x="2046206" y="48163"/>
                    <a:pt x="2046206" y="36649"/>
                  </a:cubicBezTo>
                  <a:lnTo>
                    <a:pt x="2046206" y="0"/>
                  </a:lnTo>
                  <a:lnTo>
                    <a:pt x="2198193" y="0"/>
                  </a:lnTo>
                  <a:lnTo>
                    <a:pt x="2198193" y="6661192"/>
                  </a:lnTo>
                  <a:lnTo>
                    <a:pt x="0" y="6661192"/>
                  </a:lnTo>
                  <a:close/>
                </a:path>
              </a:pathLst>
            </a:custGeom>
            <a:solidFill>
              <a:srgbClr val="822405">
                <a:alpha val="72549"/>
              </a:srgb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5293882" y="1319118"/>
              <a:ext cx="1469100" cy="2053800"/>
            </a:xfrm>
            <a:prstGeom prst="rect">
              <a:avLst/>
            </a:prstGeom>
            <a:solidFill>
              <a:srgbClr val="000000">
                <a:alpha val="7960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5293882" y="0"/>
              <a:ext cx="1469100" cy="1223100"/>
            </a:xfrm>
            <a:prstGeom prst="rect">
              <a:avLst/>
            </a:prstGeom>
            <a:solidFill>
              <a:srgbClr val="000000">
                <a:alpha val="7254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5293882" y="3481987"/>
              <a:ext cx="1469100" cy="2053800"/>
            </a:xfrm>
            <a:prstGeom prst="rect">
              <a:avLst/>
            </a:prstGeom>
            <a:solidFill>
              <a:srgbClr val="000000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Григорий Сковорода - Афоризмо.ru" id="199" name="Google Shape;199;p11"/>
          <p:cNvPicPr preferRelativeResize="0"/>
          <p:nvPr/>
        </p:nvPicPr>
        <p:blipFill rotWithShape="1">
          <a:blip r:embed="rId4">
            <a:alphaModFix/>
          </a:blip>
          <a:srcRect b="0" l="26737" r="26950" t="0"/>
          <a:stretch/>
        </p:blipFill>
        <p:spPr>
          <a:xfrm rot="-272838">
            <a:off x="1390728" y="552859"/>
            <a:ext cx="1840829" cy="2236394"/>
          </a:xfrm>
          <a:prstGeom prst="rect">
            <a:avLst/>
          </a:prstGeom>
          <a:solidFill>
            <a:srgbClr val="ECECEC"/>
          </a:solidFill>
          <a:ln cap="sq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pic>
        <p:nvPicPr>
          <p:cNvPr descr="A picture containing mirror&#10;&#10;Description automatically generated" id="200" name="Google Shape;20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9916261">
            <a:off x="1267562" y="157464"/>
            <a:ext cx="258036" cy="1220206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  <p:pic>
        <p:nvPicPr>
          <p:cNvPr descr="Григорий Сковорода, 3 декабря 2020 – аналитический портал ПОЛИТ.РУ" id="201" name="Google Shape;201;p11"/>
          <p:cNvPicPr preferRelativeResize="0"/>
          <p:nvPr/>
        </p:nvPicPr>
        <p:blipFill rotWithShape="1">
          <a:blip r:embed="rId6">
            <a:alphaModFix/>
          </a:blip>
          <a:srcRect b="0" l="29737" r="18263" t="0"/>
          <a:stretch/>
        </p:blipFill>
        <p:spPr>
          <a:xfrm rot="-1857800">
            <a:off x="10142754" y="1334820"/>
            <a:ext cx="604118" cy="7589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Григорій Сковорода | Письменники України" id="202" name="Google Shape;202;p11"/>
          <p:cNvPicPr preferRelativeResize="0"/>
          <p:nvPr/>
        </p:nvPicPr>
        <p:blipFill rotWithShape="1">
          <a:blip r:embed="rId7">
            <a:alphaModFix/>
          </a:blip>
          <a:srcRect b="0" l="18714" r="11149" t="0"/>
          <a:stretch/>
        </p:blipFill>
        <p:spPr>
          <a:xfrm rot="-1906374">
            <a:off x="9741863" y="661964"/>
            <a:ext cx="571929" cy="758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mirror&#10;&#10;Description automatically generated" id="203" name="Google Shape;203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9934812">
            <a:off x="9861083" y="12649"/>
            <a:ext cx="252850" cy="1195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192" y="4903279"/>
            <a:ext cx="252222" cy="1954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 txBox="1"/>
          <p:nvPr>
            <p:ph idx="1" type="body"/>
          </p:nvPr>
        </p:nvSpPr>
        <p:spPr>
          <a:xfrm rot="-455351">
            <a:off x="1431015" y="879914"/>
            <a:ext cx="5131636" cy="48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76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>
                <a:latin typeface="Courier New"/>
                <a:ea typeface="Courier New"/>
                <a:cs typeface="Courier New"/>
                <a:sym typeface="Courier New"/>
              </a:rPr>
              <a:t>Сковорода вважав, що "природа є всьому початком, що вона безмежна у просторі та часі, не має ні початку, ні кінця". А людина є частиною природи: "мікрокосмосом" у "макрокосмоса. Для неї ніяких вроджених ідей не існує, а джерелом знань слугує навколишній світ.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descr="A picture containing cake, train, sitting, clock&#10;&#10;Description automatically generated" id="210" name="Google Shape;21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91278">
            <a:off x="3977503" y="5711967"/>
            <a:ext cx="3042155" cy="753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Григорий Сковорода, 3 декабря 2020 – аналитический портал ПОЛИТ.РУ" id="211" name="Google Shape;211;p12"/>
          <p:cNvPicPr preferRelativeResize="0"/>
          <p:nvPr/>
        </p:nvPicPr>
        <p:blipFill rotWithShape="1">
          <a:blip r:embed="rId4">
            <a:alphaModFix/>
          </a:blip>
          <a:srcRect b="0" l="29737" r="18263" t="0"/>
          <a:stretch/>
        </p:blipFill>
        <p:spPr>
          <a:xfrm rot="-1123440">
            <a:off x="7797656" y="2237087"/>
            <a:ext cx="834640" cy="1159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Григорій Сковорода | Письменники України" id="212" name="Google Shape;212;p12"/>
          <p:cNvPicPr preferRelativeResize="0"/>
          <p:nvPr/>
        </p:nvPicPr>
        <p:blipFill rotWithShape="1">
          <a:blip r:embed="rId5">
            <a:alphaModFix/>
          </a:blip>
          <a:srcRect b="0" l="18714" r="11149" t="0"/>
          <a:stretch/>
        </p:blipFill>
        <p:spPr>
          <a:xfrm rot="-1153205">
            <a:off x="7400208" y="1056588"/>
            <a:ext cx="859050" cy="118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192" y="4903279"/>
            <a:ext cx="252222" cy="1954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3"/>
          <p:cNvPicPr preferRelativeResize="0"/>
          <p:nvPr/>
        </p:nvPicPr>
        <p:blipFill rotWithShape="1">
          <a:blip r:embed="rId3">
            <a:alphaModFix/>
          </a:blip>
          <a:srcRect b="16839" l="0" r="0" t="0"/>
          <a:stretch/>
        </p:blipFill>
        <p:spPr>
          <a:xfrm>
            <a:off x="12192" y="5232463"/>
            <a:ext cx="252222" cy="1625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коворода є власністю українського народу, християнського світу і людства&quot;  | Історична правда" id="219" name="Google Shape;21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987278">
            <a:off x="-3560" y="4398805"/>
            <a:ext cx="1254354" cy="191574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3"/>
          <p:cNvSpPr txBox="1"/>
          <p:nvPr>
            <p:ph type="title"/>
          </p:nvPr>
        </p:nvSpPr>
        <p:spPr>
          <a:xfrm>
            <a:off x="5476068" y="473118"/>
            <a:ext cx="4664341" cy="160324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i="1" lang="ru-RU" sz="2400"/>
              <a:t>Педагогічні погляди:</a:t>
            </a:r>
            <a:endParaRPr i="1" sz="2400"/>
          </a:p>
        </p:txBody>
      </p:sp>
      <p:pic>
        <p:nvPicPr>
          <p:cNvPr descr="A picture containing cake, train, sitting, clock&#10;&#10;Description automatically generated" id="221" name="Google Shape;22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719462">
            <a:off x="974485" y="6201557"/>
            <a:ext cx="2716393" cy="50282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3"/>
          <p:cNvSpPr txBox="1"/>
          <p:nvPr/>
        </p:nvSpPr>
        <p:spPr>
          <a:xfrm>
            <a:off x="1304544" y="2487168"/>
            <a:ext cx="4340352" cy="1714042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ecial Elite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Діяльність видатного українського філософа, педагога, поета і просвітителя-гуманіста  - Григорія Савовича Сковороди припадає на період занепаду школи на Україні. Проте вона була тим джерелом, що живило українську педагогічну думку протягом багатьох століть.</a:t>
            </a:r>
            <a:br>
              <a:rPr b="0" i="0" lang="ru-RU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0" i="0" sz="24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descr="Григорій Сковорода | Письменники України" id="223" name="Google Shape;223;p13"/>
          <p:cNvPicPr preferRelativeResize="0"/>
          <p:nvPr/>
        </p:nvPicPr>
        <p:blipFill rotWithShape="1">
          <a:blip r:embed="rId6">
            <a:alphaModFix/>
          </a:blip>
          <a:srcRect b="0" l="18714" r="11149" t="0"/>
          <a:stretch/>
        </p:blipFill>
        <p:spPr>
          <a:xfrm rot="-2829367">
            <a:off x="9469732" y="26425"/>
            <a:ext cx="602398" cy="12151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Григорий Сковорода, 3 декабря 2020 – аналитический портал ПОЛИТ.РУ" id="224" name="Google Shape;224;p13"/>
          <p:cNvPicPr preferRelativeResize="0"/>
          <p:nvPr/>
        </p:nvPicPr>
        <p:blipFill rotWithShape="1">
          <a:blip r:embed="rId7">
            <a:alphaModFix/>
          </a:blip>
          <a:srcRect b="0" l="29737" r="18263" t="0"/>
          <a:stretch/>
        </p:blipFill>
        <p:spPr>
          <a:xfrm rot="-2867769">
            <a:off x="10291508" y="917981"/>
            <a:ext cx="645129" cy="89614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3"/>
          <p:cNvSpPr/>
          <p:nvPr/>
        </p:nvSpPr>
        <p:spPr>
          <a:xfrm>
            <a:off x="6593251" y="936505"/>
            <a:ext cx="412613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ϖ </a:t>
            </a:r>
            <a:r>
              <a:rPr b="0" i="0" lang="ru-RU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гуманізм,</a:t>
            </a:r>
            <a:endParaRPr b="0" i="0" sz="24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ϖ народність, </a:t>
            </a:r>
            <a:endParaRPr b="0" i="0" sz="24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ϖприродовідповідніст, </a:t>
            </a:r>
            <a:endParaRPr b="0" i="0" sz="24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ϖ висока моральність </a:t>
            </a:r>
            <a:endParaRPr b="0" i="0" sz="24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ϖ патріотизм. </a:t>
            </a:r>
            <a:endParaRPr b="0" i="0" sz="24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6" name="Google Shape;226;p13"/>
          <p:cNvSpPr txBox="1"/>
          <p:nvPr/>
        </p:nvSpPr>
        <p:spPr>
          <a:xfrm>
            <a:off x="6498336" y="2875497"/>
            <a:ext cx="4664341" cy="160324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ecial Elite"/>
              <a:buNone/>
            </a:pPr>
            <a:r>
              <a:rPr b="0" i="1" lang="ru-RU" sz="2400" u="none" cap="none" strike="noStrik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Педагогічні погляди мислителя в різній мірі розкриваються у:</a:t>
            </a:r>
            <a:endParaRPr b="0" i="1" sz="2400" u="none" cap="none" strike="noStrike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227" name="Google Shape;227;p13"/>
          <p:cNvSpPr/>
          <p:nvPr/>
        </p:nvSpPr>
        <p:spPr>
          <a:xfrm>
            <a:off x="6593251" y="3811012"/>
            <a:ext cx="4779262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ϖ Притчі «Благородарный Эродий»,</a:t>
            </a:r>
            <a:endParaRPr b="0" i="0" sz="24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ϖ Вірші «Убогий жайворонок» </a:t>
            </a:r>
            <a:endParaRPr b="0" i="0" sz="24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ϖ Збірка творів «Сад божественних пісень», «Басні Харковськіє» </a:t>
            </a:r>
            <a:endParaRPr b="0" i="0" sz="24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descr="Відомі твори Г.Сковороди - Григорій Сковорода (1722-1794)" id="228" name="Google Shape;228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251393">
            <a:off x="534924" y="4897104"/>
            <a:ext cx="1253530" cy="1617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Музичний світ Григорія Сковороди" id="229" name="Google Shape;229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2663268">
            <a:off x="-68166" y="5329232"/>
            <a:ext cx="1091385" cy="1481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 txBox="1"/>
          <p:nvPr>
            <p:ph idx="1" type="body"/>
          </p:nvPr>
        </p:nvSpPr>
        <p:spPr>
          <a:xfrm rot="-455351">
            <a:off x="1431015" y="879914"/>
            <a:ext cx="5131636" cy="48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76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>
                <a:latin typeface="Courier New"/>
                <a:ea typeface="Courier New"/>
                <a:cs typeface="Courier New"/>
                <a:sym typeface="Courier New"/>
              </a:rPr>
              <a:t>Сковорода висміював дворянсько- аристократичне виховання і протиставляв йому позитивний ідеал виховання.</a:t>
            </a:r>
            <a:endParaRPr/>
          </a:p>
          <a:p>
            <a:pPr indent="0" lvl="0" marL="76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ru-RU">
                <a:latin typeface="Courier New"/>
                <a:ea typeface="Courier New"/>
                <a:cs typeface="Courier New"/>
                <a:sym typeface="Courier New"/>
              </a:rPr>
              <a:t>Мета</a:t>
            </a:r>
            <a:r>
              <a:rPr lang="ru-RU">
                <a:latin typeface="Courier New"/>
                <a:ea typeface="Courier New"/>
                <a:cs typeface="Courier New"/>
                <a:sym typeface="Courier New"/>
              </a:rPr>
              <a:t> - створення гармонійно розвиненої людини.</a:t>
            </a:r>
            <a:endParaRPr/>
          </a:p>
          <a:p>
            <a:pPr indent="0" lvl="0" marL="76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descr="Григорий Сковорода, 3 декабря 2020 – аналитический портал ПОЛИТ.РУ" id="235" name="Google Shape;235;p14"/>
          <p:cNvPicPr preferRelativeResize="0"/>
          <p:nvPr/>
        </p:nvPicPr>
        <p:blipFill rotWithShape="1">
          <a:blip r:embed="rId3">
            <a:alphaModFix/>
          </a:blip>
          <a:srcRect b="0" l="29737" r="18263" t="0"/>
          <a:stretch/>
        </p:blipFill>
        <p:spPr>
          <a:xfrm rot="-1123440">
            <a:off x="7797656" y="2237087"/>
            <a:ext cx="834640" cy="1159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Григорій Сковорода | Письменники України" id="236" name="Google Shape;236;p14"/>
          <p:cNvPicPr preferRelativeResize="0"/>
          <p:nvPr/>
        </p:nvPicPr>
        <p:blipFill rotWithShape="1">
          <a:blip r:embed="rId4">
            <a:alphaModFix/>
          </a:blip>
          <a:srcRect b="0" l="18714" r="11149" t="0"/>
          <a:stretch/>
        </p:blipFill>
        <p:spPr>
          <a:xfrm rot="-1153205">
            <a:off x="7400208" y="1056588"/>
            <a:ext cx="859050" cy="118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92" y="4903279"/>
            <a:ext cx="252222" cy="1954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10646">
            <a:off x="2864412" y="4323847"/>
            <a:ext cx="3339914" cy="2544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/>
          <p:nvPr>
            <p:ph type="title"/>
          </p:nvPr>
        </p:nvSpPr>
        <p:spPr>
          <a:xfrm rot="-395894">
            <a:off x="1456903" y="610587"/>
            <a:ext cx="3505376" cy="4604165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ru-RU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“Найдорогоцінніший мій друже”, “Дорогий мій друже”, “Найулюбленіший друже”. </a:t>
            </a:r>
            <a:br>
              <a:rPr lang="ru-RU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ru-RU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Такі звернення - це, передусім, висока духовна і моральна культура педагога, який прагне, щоб і його вихованці були людьми вільними, високодуховними, щасливими.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4" name="Google Shape;244;p15"/>
          <p:cNvSpPr txBox="1"/>
          <p:nvPr>
            <p:ph idx="1" type="body"/>
          </p:nvPr>
        </p:nvSpPr>
        <p:spPr>
          <a:xfrm rot="178900">
            <a:off x="6783763" y="1998858"/>
            <a:ext cx="3810295" cy="268312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76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-RU" sz="2000">
                <a:latin typeface="Courier New"/>
                <a:ea typeface="Courier New"/>
                <a:cs typeface="Courier New"/>
                <a:sym typeface="Courier New"/>
              </a:rPr>
              <a:t>Принцип гуманізму </a:t>
            </a:r>
            <a:r>
              <a:rPr lang="ru-RU" sz="2000">
                <a:latin typeface="Courier New"/>
                <a:ea typeface="Courier New"/>
                <a:cs typeface="Courier New"/>
                <a:sym typeface="Courier New"/>
              </a:rPr>
              <a:t>у педагогічних поглядах Г.С. Сковороди розкривається як розуміння вихователем думок, переживань і прагнень дитини, віру в благородне особистісне начало та в силу виховання.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/>
          </a:p>
        </p:txBody>
      </p:sp>
      <p:pic>
        <p:nvPicPr>
          <p:cNvPr descr="http://hnpu.edu.ua/sites/all/themes/hnpu_theme_v3/images/university.jpg" id="245" name="Google Shape;24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0136" y="3108960"/>
            <a:ext cx="4883776" cy="287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2" y="4903279"/>
            <a:ext cx="252222" cy="1954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"/>
          <p:cNvSpPr/>
          <p:nvPr/>
        </p:nvSpPr>
        <p:spPr>
          <a:xfrm>
            <a:off x="6495994" y="1738448"/>
            <a:ext cx="4010103" cy="1270591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6"/>
          <p:cNvSpPr/>
          <p:nvPr/>
        </p:nvSpPr>
        <p:spPr>
          <a:xfrm rot="-5348176">
            <a:off x="7965976" y="1185378"/>
            <a:ext cx="478106" cy="468724"/>
          </a:xfrm>
          <a:prstGeom prst="rightArrow">
            <a:avLst>
              <a:gd fmla="val 60000" name="adj1"/>
              <a:gd fmla="val 50000" name="adj2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6"/>
          <p:cNvSpPr/>
          <p:nvPr/>
        </p:nvSpPr>
        <p:spPr>
          <a:xfrm>
            <a:off x="6750027" y="382384"/>
            <a:ext cx="3318192" cy="593950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6"/>
          <p:cNvSpPr/>
          <p:nvPr/>
        </p:nvSpPr>
        <p:spPr>
          <a:xfrm rot="3040480">
            <a:off x="8727262" y="3300678"/>
            <a:ext cx="660597" cy="348978"/>
          </a:xfrm>
          <a:prstGeom prst="rightArrow">
            <a:avLst>
              <a:gd fmla="val 60000" name="adj1"/>
              <a:gd fmla="val 50000" name="adj2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6"/>
          <p:cNvSpPr/>
          <p:nvPr/>
        </p:nvSpPr>
        <p:spPr>
          <a:xfrm>
            <a:off x="8713265" y="3863332"/>
            <a:ext cx="2246785" cy="1026406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6"/>
          <p:cNvSpPr/>
          <p:nvPr/>
        </p:nvSpPr>
        <p:spPr>
          <a:xfrm rot="6951845">
            <a:off x="7397307" y="3300678"/>
            <a:ext cx="554884" cy="348978"/>
          </a:xfrm>
          <a:prstGeom prst="rightArrow">
            <a:avLst>
              <a:gd fmla="val 60000" name="adj1"/>
              <a:gd fmla="val 50000" name="adj2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6"/>
          <p:cNvSpPr/>
          <p:nvPr/>
        </p:nvSpPr>
        <p:spPr>
          <a:xfrm>
            <a:off x="5112197" y="3730776"/>
            <a:ext cx="2662844" cy="1074062"/>
          </a:xfrm>
          <a:prstGeom prst="ellipse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6"/>
          <p:cNvSpPr txBox="1"/>
          <p:nvPr/>
        </p:nvSpPr>
        <p:spPr>
          <a:xfrm>
            <a:off x="6474209" y="2142910"/>
            <a:ext cx="39375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Джерело усіх знань</a:t>
            </a:r>
            <a:endParaRPr b="0" i="0" sz="2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9" name="Google Shape;259;p16"/>
          <p:cNvSpPr txBox="1"/>
          <p:nvPr/>
        </p:nvSpPr>
        <p:spPr>
          <a:xfrm>
            <a:off x="6751254" y="471508"/>
            <a:ext cx="338342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Досвід</a:t>
            </a:r>
            <a:endParaRPr b="1" i="0" sz="2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0" name="Google Shape;260;p16"/>
          <p:cNvSpPr txBox="1"/>
          <p:nvPr/>
        </p:nvSpPr>
        <p:spPr>
          <a:xfrm>
            <a:off x="8144943" y="4186611"/>
            <a:ext cx="338342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Життя</a:t>
            </a:r>
            <a:endParaRPr b="1" i="0" sz="2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1" name="Google Shape;261;p16"/>
          <p:cNvSpPr txBox="1"/>
          <p:nvPr/>
        </p:nvSpPr>
        <p:spPr>
          <a:xfrm>
            <a:off x="4751905" y="4034131"/>
            <a:ext cx="338342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Практика</a:t>
            </a:r>
            <a:endParaRPr b="1" i="0" sz="2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2" name="Google Shape;262;p16"/>
          <p:cNvSpPr/>
          <p:nvPr/>
        </p:nvSpPr>
        <p:spPr>
          <a:xfrm>
            <a:off x="3048000" y="3167390"/>
            <a:ext cx="6096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6"/>
          <p:cNvSpPr txBox="1"/>
          <p:nvPr>
            <p:ph type="title"/>
          </p:nvPr>
        </p:nvSpPr>
        <p:spPr>
          <a:xfrm rot="-395894">
            <a:off x="1353906" y="302493"/>
            <a:ext cx="3505376" cy="4604165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ru-RU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Головна педагогічна ідея Сковороди — трудове виховання за принципом </a:t>
            </a:r>
            <a:r>
              <a:rPr b="1" lang="ru-RU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«спорідненості».</a:t>
            </a:r>
            <a:br>
              <a:rPr b="1" lang="ru-RU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ru-RU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Молодь у навчальному закладі не лише навчається, а й осмислює благородну мету власного життя, зокрема — застосовувати свої знання у «спорідненій» праці.</a:t>
            </a:r>
            <a:br>
              <a:rPr lang="ru-RU" sz="2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4" name="Google Shape;264;p16"/>
          <p:cNvSpPr/>
          <p:nvPr/>
        </p:nvSpPr>
        <p:spPr>
          <a:xfrm>
            <a:off x="2429718" y="5202106"/>
            <a:ext cx="8640618" cy="830997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9087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Подив має бути супутником учня в навчанні, без нього нема творчості. Тільки емоційно підтримані знання формують цілісну особистість. Це дуже важливий момент у </a:t>
            </a:r>
            <a:r>
              <a:rPr b="1" i="0" lang="ru-RU" sz="16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«особистісно-зорієнтованому навчанні»</a:t>
            </a:r>
            <a:endParaRPr b="1" i="0" sz="16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65" name="Google Shape;26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" y="5202106"/>
            <a:ext cx="213664" cy="165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17"/>
          <p:cNvGrpSpPr/>
          <p:nvPr/>
        </p:nvGrpSpPr>
        <p:grpSpPr>
          <a:xfrm>
            <a:off x="5422158" y="1740011"/>
            <a:ext cx="5657815" cy="4849764"/>
            <a:chOff x="481" y="1136507"/>
            <a:chExt cx="5657815" cy="4849764"/>
          </a:xfrm>
        </p:grpSpPr>
        <p:sp>
          <p:nvSpPr>
            <p:cNvPr id="271" name="Google Shape;271;p17"/>
            <p:cNvSpPr/>
            <p:nvPr/>
          </p:nvSpPr>
          <p:spPr>
            <a:xfrm>
              <a:off x="481" y="1136507"/>
              <a:ext cx="5657333" cy="618876"/>
            </a:xfrm>
            <a:prstGeom prst="roundRect">
              <a:avLst>
                <a:gd fmla="val 10000" name="adj"/>
              </a:avLst>
            </a:prstGeom>
            <a:solidFill>
              <a:srgbClr val="C6B9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7"/>
            <p:cNvSpPr txBox="1"/>
            <p:nvPr/>
          </p:nvSpPr>
          <p:spPr>
            <a:xfrm>
              <a:off x="18607" y="1154633"/>
              <a:ext cx="5621081" cy="582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Він вважав, що знання потрібно здобувати </a:t>
              </a:r>
              <a:endParaRPr b="1" i="0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566215" y="1755383"/>
              <a:ext cx="606658" cy="82431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92461"/>
                  </a:lnTo>
                  <a:lnTo>
                    <a:pt x="153128" y="92461"/>
                  </a:lnTo>
                </a:path>
              </a:pathLst>
            </a:cu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sp>
        <p:sp>
          <p:nvSpPr>
            <p:cNvPr id="274" name="Google Shape;274;p17"/>
            <p:cNvSpPr/>
            <p:nvPr/>
          </p:nvSpPr>
          <p:spPr>
            <a:xfrm>
              <a:off x="1172873" y="2270257"/>
              <a:ext cx="4333807" cy="61887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C6B9B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7"/>
            <p:cNvSpPr txBox="1"/>
            <p:nvPr/>
          </p:nvSpPr>
          <p:spPr>
            <a:xfrm>
              <a:off x="1190999" y="2288383"/>
              <a:ext cx="4297555" cy="582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30475" spcFirstLastPara="1" rIns="30475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600" u="none" cap="none" strike="noStrike">
                  <a:solidFill>
                    <a:srgbClr val="FBFED9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з книжок і пояснень учителя, </a:t>
              </a:r>
              <a:endParaRPr b="1" i="0" sz="1600" u="none" cap="none" strike="noStrike">
                <a:solidFill>
                  <a:srgbClr val="FBFED9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566215" y="1755383"/>
              <a:ext cx="545077" cy="176258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15311"/>
                  </a:lnTo>
                  <a:lnTo>
                    <a:pt x="170428" y="115311"/>
                  </a:lnTo>
                </a:path>
              </a:pathLst>
            </a:cu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sp>
        <p:sp>
          <p:nvSpPr>
            <p:cNvPr id="277" name="Google Shape;277;p17"/>
            <p:cNvSpPr/>
            <p:nvPr/>
          </p:nvSpPr>
          <p:spPr>
            <a:xfrm>
              <a:off x="1111292" y="3208529"/>
              <a:ext cx="4367998" cy="61887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ABB7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7"/>
            <p:cNvSpPr txBox="1"/>
            <p:nvPr/>
          </p:nvSpPr>
          <p:spPr>
            <a:xfrm>
              <a:off x="1129418" y="3226655"/>
              <a:ext cx="4331746" cy="582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30475" spcFirstLastPara="1" rIns="30475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600" u="none" cap="none" strike="noStrike">
                  <a:solidFill>
                    <a:srgbClr val="FBFED9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з навколишньої дійсності, </a:t>
              </a:r>
              <a:endParaRPr b="1" i="0" sz="1600" u="none" cap="none" strike="noStrike">
                <a:solidFill>
                  <a:srgbClr val="FBFED9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566215" y="1755383"/>
              <a:ext cx="631839" cy="282191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17039"/>
                  </a:lnTo>
                  <a:lnTo>
                    <a:pt x="147025" y="117039"/>
                  </a:lnTo>
                </a:path>
              </a:pathLst>
            </a:cu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sp>
        <p:sp>
          <p:nvSpPr>
            <p:cNvPr id="280" name="Google Shape;280;p17"/>
            <p:cNvSpPr/>
            <p:nvPr/>
          </p:nvSpPr>
          <p:spPr>
            <a:xfrm>
              <a:off x="1198054" y="4267860"/>
              <a:ext cx="4367998" cy="61887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89A9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7"/>
            <p:cNvSpPr txBox="1"/>
            <p:nvPr/>
          </p:nvSpPr>
          <p:spPr>
            <a:xfrm>
              <a:off x="1216180" y="4285986"/>
              <a:ext cx="4331746" cy="582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30475" spcFirstLastPara="1" rIns="30475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600" u="none" cap="none" strike="noStrike">
                  <a:solidFill>
                    <a:srgbClr val="FBFED9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в спілкуванні з природою </a:t>
              </a:r>
              <a:endParaRPr b="1" i="0" sz="1600" u="none" cap="none" strike="noStrike">
                <a:solidFill>
                  <a:srgbClr val="FBFED9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566215" y="1755383"/>
              <a:ext cx="618834" cy="39214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16616"/>
                  </a:lnTo>
                  <a:lnTo>
                    <a:pt x="150115" y="116616"/>
                  </a:lnTo>
                </a:path>
              </a:pathLst>
            </a:cu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sp>
        <p:sp>
          <p:nvSpPr>
            <p:cNvPr id="283" name="Google Shape;283;p17"/>
            <p:cNvSpPr/>
            <p:nvPr/>
          </p:nvSpPr>
          <p:spPr>
            <a:xfrm>
              <a:off x="1185049" y="5367395"/>
              <a:ext cx="4473247" cy="61887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768D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7"/>
            <p:cNvSpPr txBox="1"/>
            <p:nvPr/>
          </p:nvSpPr>
          <p:spPr>
            <a:xfrm>
              <a:off x="1203175" y="5385521"/>
              <a:ext cx="4436995" cy="582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30475" spcFirstLastPara="1" rIns="30475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600" u="none" cap="none" strike="noStrike">
                  <a:solidFill>
                    <a:srgbClr val="FBFED9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в процесі практичної діяльності.</a:t>
              </a:r>
              <a:endParaRPr b="1" i="0" sz="1600" u="none" cap="none" strike="noStrike">
                <a:solidFill>
                  <a:srgbClr val="FBFED9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285" name="Google Shape;285;p17"/>
          <p:cNvSpPr/>
          <p:nvPr/>
        </p:nvSpPr>
        <p:spPr>
          <a:xfrm>
            <a:off x="1597152" y="658625"/>
            <a:ext cx="3669792" cy="3139321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Поєднуючи ідею народності і розумового виховання</a:t>
            </a:r>
            <a:r>
              <a:rPr b="0" i="0" lang="ru-RU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мислитель наполягав на необхідності навчання всіх дітей, незалежно від їхнього соціального стану. </a:t>
            </a:r>
            <a:br>
              <a:rPr b="0" i="0" lang="ru-RU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ru-RU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Школа має бути доступною </a:t>
            </a:r>
            <a:br>
              <a:rPr b="0" i="0" lang="ru-RU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ru-RU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кожному, вона повинна </a:t>
            </a:r>
            <a:br>
              <a:rPr b="0" i="0" lang="ru-RU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ru-RU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враховувати інтереси</a:t>
            </a:r>
            <a:br>
              <a:rPr b="0" i="0" lang="ru-RU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ru-RU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кожної особистості.</a:t>
            </a:r>
            <a:endParaRPr/>
          </a:p>
        </p:txBody>
      </p:sp>
      <p:pic>
        <p:nvPicPr>
          <p:cNvPr id="286" name="Google Shape;28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3802" y="3676026"/>
            <a:ext cx="3908425" cy="3090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Григорій Сковорода | Письменники України" id="287" name="Google Shape;287;p17"/>
          <p:cNvPicPr preferRelativeResize="0"/>
          <p:nvPr/>
        </p:nvPicPr>
        <p:blipFill rotWithShape="1">
          <a:blip r:embed="rId4">
            <a:alphaModFix/>
          </a:blip>
          <a:srcRect b="0" l="18714" r="11149" t="0"/>
          <a:stretch/>
        </p:blipFill>
        <p:spPr>
          <a:xfrm rot="-2869649">
            <a:off x="9668711" y="393740"/>
            <a:ext cx="571929" cy="75825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7"/>
          <p:cNvSpPr/>
          <p:nvPr/>
        </p:nvSpPr>
        <p:spPr>
          <a:xfrm rot="308125">
            <a:off x="6814788" y="688217"/>
            <a:ext cx="3181244" cy="923330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2B3949"/>
                </a:solidFill>
                <a:latin typeface="Courier New"/>
                <a:ea typeface="Courier New"/>
                <a:cs typeface="Courier New"/>
                <a:sym typeface="Courier New"/>
              </a:rPr>
              <a:t>Сковорода відстоював </a:t>
            </a:r>
            <a:r>
              <a:rPr b="1" i="0" lang="ru-RU" sz="1800" u="none" cap="none" strike="noStrike">
                <a:solidFill>
                  <a:srgbClr val="753D3D"/>
                </a:solidFill>
                <a:latin typeface="Courier New"/>
                <a:ea typeface="Courier New"/>
                <a:cs typeface="Courier New"/>
                <a:sym typeface="Courier New"/>
              </a:rPr>
              <a:t>принцип свідомого            засвоєння знань</a:t>
            </a:r>
            <a:r>
              <a:rPr b="0" i="0" lang="ru-RU" sz="1800" u="none" cap="none" strike="noStrike">
                <a:solidFill>
                  <a:srgbClr val="2B3949"/>
                </a:solidFill>
                <a:latin typeface="Courier New"/>
                <a:ea typeface="Courier New"/>
                <a:cs typeface="Courier New"/>
                <a:sym typeface="Courier New"/>
              </a:rPr>
              <a:t>. 	</a:t>
            </a:r>
            <a:endParaRPr b="0" i="0" sz="18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descr="Григорий Сковорода, 3 декабря 2020 – аналитический портал ПОЛИТ.РУ" id="289" name="Google Shape;289;p17"/>
          <p:cNvPicPr preferRelativeResize="0"/>
          <p:nvPr/>
        </p:nvPicPr>
        <p:blipFill rotWithShape="1">
          <a:blip r:embed="rId5">
            <a:alphaModFix/>
          </a:blip>
          <a:srcRect b="0" l="29737" r="18263" t="0"/>
          <a:stretch/>
        </p:blipFill>
        <p:spPr>
          <a:xfrm rot="-2889074">
            <a:off x="10334548" y="917947"/>
            <a:ext cx="586399" cy="81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192" y="5202106"/>
            <a:ext cx="213664" cy="165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"/>
          <p:cNvSpPr txBox="1"/>
          <p:nvPr/>
        </p:nvSpPr>
        <p:spPr>
          <a:xfrm>
            <a:off x="2348674" y="479743"/>
            <a:ext cx="8831390" cy="900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ts val="4400"/>
              <a:buFont typeface="Arial"/>
              <a:buNone/>
            </a:pPr>
            <a:r>
              <a:rPr b="1" i="0" lang="ru-RU" sz="4400" u="none" cap="none" strike="noStrike">
                <a:solidFill>
                  <a:srgbClr val="2B3949"/>
                </a:solidFill>
                <a:latin typeface="Courier New"/>
                <a:ea typeface="Courier New"/>
                <a:cs typeface="Courier New"/>
                <a:sym typeface="Courier New"/>
              </a:rPr>
              <a:t>Виховний ідеал Г.Сковороди</a:t>
            </a:r>
            <a:endParaRPr b="1" i="0" sz="4400" u="none" cap="none" strike="noStrike">
              <a:solidFill>
                <a:srgbClr val="2B394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6" name="Google Shape;296;p18"/>
          <p:cNvSpPr txBox="1"/>
          <p:nvPr/>
        </p:nvSpPr>
        <p:spPr>
          <a:xfrm>
            <a:off x="3767328" y="1504506"/>
            <a:ext cx="7646984" cy="3811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000" lvl="0" marL="342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ts val="2560"/>
              <a:buFont typeface="Noto Sans Symbols"/>
              <a:buNone/>
            </a:pPr>
            <a:r>
              <a:rPr b="0" i="0" lang="ru-RU" sz="3200" u="none" cap="none" strike="noStrike">
                <a:solidFill>
                  <a:srgbClr val="2B3949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0" i="0" lang="ru-RU" sz="2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скромність, </a:t>
            </a:r>
            <a:endParaRPr/>
          </a:p>
          <a:p>
            <a:pPr indent="-342000" lvl="0" marL="342000" marR="0" rtl="0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Noto Sans Symbols"/>
              <a:buNone/>
            </a:pPr>
            <a:r>
              <a:rPr b="0" i="0" lang="ru-RU" sz="2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вдячність, </a:t>
            </a:r>
            <a:endParaRPr/>
          </a:p>
          <a:p>
            <a:pPr indent="-342000" lvl="0" marL="342000" marR="0" rtl="0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Noto Sans Symbols"/>
              <a:buNone/>
            </a:pPr>
            <a:r>
              <a:rPr b="0" i="0" lang="ru-RU" sz="2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справедливість, </a:t>
            </a:r>
            <a:endParaRPr/>
          </a:p>
          <a:p>
            <a:pPr indent="-342000" lvl="0" marL="342000" marR="0" rtl="0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Noto Sans Symbols"/>
              <a:buNone/>
            </a:pPr>
            <a:r>
              <a:rPr b="0" i="0" lang="ru-RU" sz="2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щирість, працьовитість, </a:t>
            </a:r>
            <a:endParaRPr/>
          </a:p>
          <a:p>
            <a:pPr indent="-342000" lvl="0" marL="342000" marR="0" rtl="0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Noto Sans Symbols"/>
              <a:buNone/>
            </a:pPr>
            <a:r>
              <a:rPr b="0" i="0" lang="ru-RU" sz="2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життєрадісність, </a:t>
            </a:r>
            <a:endParaRPr/>
          </a:p>
          <a:p>
            <a:pPr indent="-342000" lvl="0" marL="342000" marR="0" rtl="0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Noto Sans Symbols"/>
              <a:buNone/>
            </a:pPr>
            <a:r>
              <a:rPr b="0" i="0" lang="ru-RU" sz="2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сердечність, </a:t>
            </a:r>
            <a:endParaRPr/>
          </a:p>
          <a:p>
            <a:pPr indent="-342000" lvl="0" marL="342000" marR="0" rtl="0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Noto Sans Symbols"/>
              <a:buNone/>
            </a:pPr>
            <a:r>
              <a:rPr b="0" i="0" lang="ru-RU" sz="2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великодушність. </a:t>
            </a:r>
            <a:endParaRPr/>
          </a:p>
          <a:p>
            <a:pPr indent="-342000" lvl="0" marL="342000" marR="0" rtl="0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B3949"/>
              </a:buClr>
              <a:buSzPts val="2560"/>
              <a:buFont typeface="Noto Sans Symbols"/>
              <a:buNone/>
            </a:pPr>
            <a:r>
              <a:rPr b="0" i="0" lang="ru-RU" sz="3200" u="none" cap="none" strike="noStrike">
                <a:solidFill>
                  <a:srgbClr val="2B3949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3200" u="none" cap="none" strike="noStrike">
              <a:solidFill>
                <a:srgbClr val="2B3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6484" y="1595755"/>
            <a:ext cx="1749428" cy="381635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reflection blurRad="0" dir="5400000" dist="5000" endA="0" endPos="28000" kx="0" rotWithShape="0" algn="bl" stA="38000" stPos="0" sy="-100000" ky="0"/>
          </a:effectLst>
        </p:spPr>
      </p:pic>
      <p:cxnSp>
        <p:nvCxnSpPr>
          <p:cNvPr id="298" name="Google Shape;298;p18"/>
          <p:cNvCxnSpPr/>
          <p:nvPr/>
        </p:nvCxnSpPr>
        <p:spPr>
          <a:xfrm flipH="1" rot="10800000">
            <a:off x="4395912" y="1820479"/>
            <a:ext cx="4109291" cy="3951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99" name="Google Shape;299;p18"/>
          <p:cNvCxnSpPr/>
          <p:nvPr/>
        </p:nvCxnSpPr>
        <p:spPr>
          <a:xfrm flipH="1" rot="10800000">
            <a:off x="4395912" y="2323910"/>
            <a:ext cx="4437110" cy="2319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300" name="Google Shape;300;p18"/>
          <p:cNvCxnSpPr/>
          <p:nvPr/>
        </p:nvCxnSpPr>
        <p:spPr>
          <a:xfrm>
            <a:off x="4437196" y="2899714"/>
            <a:ext cx="3572948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301" name="Google Shape;301;p18"/>
          <p:cNvCxnSpPr/>
          <p:nvPr/>
        </p:nvCxnSpPr>
        <p:spPr>
          <a:xfrm>
            <a:off x="4395912" y="3394423"/>
            <a:ext cx="1938213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302" name="Google Shape;302;p18"/>
          <p:cNvCxnSpPr/>
          <p:nvPr/>
        </p:nvCxnSpPr>
        <p:spPr>
          <a:xfrm>
            <a:off x="4395912" y="3843828"/>
            <a:ext cx="3156387" cy="4541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303" name="Google Shape;303;p18"/>
          <p:cNvCxnSpPr/>
          <p:nvPr/>
        </p:nvCxnSpPr>
        <p:spPr>
          <a:xfrm>
            <a:off x="4395912" y="4352002"/>
            <a:ext cx="4109291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304" name="Google Shape;304;p18"/>
          <p:cNvCxnSpPr/>
          <p:nvPr/>
        </p:nvCxnSpPr>
        <p:spPr>
          <a:xfrm>
            <a:off x="4437196" y="4957696"/>
            <a:ext cx="3578518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pic>
        <p:nvPicPr>
          <p:cNvPr descr="Григорій Сковорода | Письменники України" id="305" name="Google Shape;305;p18"/>
          <p:cNvPicPr preferRelativeResize="0"/>
          <p:nvPr/>
        </p:nvPicPr>
        <p:blipFill rotWithShape="1">
          <a:blip r:embed="rId4">
            <a:alphaModFix/>
          </a:blip>
          <a:srcRect b="0" l="18714" r="11149" t="0"/>
          <a:stretch/>
        </p:blipFill>
        <p:spPr>
          <a:xfrm rot="-212744">
            <a:off x="1281826" y="939708"/>
            <a:ext cx="859050" cy="118570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8"/>
          <p:cNvSpPr/>
          <p:nvPr/>
        </p:nvSpPr>
        <p:spPr>
          <a:xfrm>
            <a:off x="4737892" y="5525048"/>
            <a:ext cx="6096000" cy="830997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9087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На його думку, це природні риси, притаманні дітям від народження, але не всі пізнають їх у собі й дотримуються “блаженної натури”.</a:t>
            </a:r>
            <a:endParaRPr/>
          </a:p>
        </p:txBody>
      </p:sp>
      <p:pic>
        <p:nvPicPr>
          <p:cNvPr descr="Григорий Сковорода, 3 декабря 2020 – аналитический портал ПОЛИТ.РУ" id="307" name="Google Shape;307;p18"/>
          <p:cNvPicPr preferRelativeResize="0"/>
          <p:nvPr/>
        </p:nvPicPr>
        <p:blipFill rotWithShape="1">
          <a:blip r:embed="rId5">
            <a:alphaModFix/>
          </a:blip>
          <a:srcRect b="0" l="29737" r="18263" t="0"/>
          <a:stretch/>
        </p:blipFill>
        <p:spPr>
          <a:xfrm rot="-373163">
            <a:off x="1359273" y="2179494"/>
            <a:ext cx="896792" cy="1159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192" y="5202106"/>
            <a:ext cx="213664" cy="165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80 Classified · SlidesMania">
  <a:themeElements>
    <a:clrScheme name="Simple Light">
      <a:dk1>
        <a:srgbClr val="000000"/>
      </a:dk1>
      <a:lt1>
        <a:srgbClr val="5C524C"/>
      </a:lt1>
      <a:dk2>
        <a:srgbClr val="595959"/>
      </a:dk2>
      <a:lt2>
        <a:srgbClr val="434343"/>
      </a:lt2>
      <a:accent1>
        <a:srgbClr val="980000"/>
      </a:accent1>
      <a:accent2>
        <a:srgbClr val="C6BAB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2240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