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4" r:id="rId9"/>
    <p:sldId id="265" r:id="rId10"/>
    <p:sldId id="258"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1/15/2024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smtClean="0"/>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1/15/2024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75899" y="2052934"/>
            <a:ext cx="9890849" cy="2123658"/>
          </a:xfrm>
          <a:prstGeom prst="rect">
            <a:avLst/>
          </a:prstGeom>
          <a:noFill/>
        </p:spPr>
        <p:txBody>
          <a:bodyPr wrap="none" lIns="91440" tIns="45720" rIns="91440" bIns="45720">
            <a:spAutoFit/>
          </a:bodyPr>
          <a:lstStyle/>
          <a:p>
            <a:pPr algn="ctr"/>
            <a:r>
              <a:rPr lang="ru-RU" sz="6600" b="1" cap="none" spc="0" dirty="0" smtClean="0">
                <a:ln w="6600">
                  <a:solidFill>
                    <a:schemeClr val="accent2"/>
                  </a:solidFill>
                  <a:prstDash val="solid"/>
                </a:ln>
                <a:effectLst>
                  <a:outerShdw dist="38100" dir="2700000" algn="tl" rotWithShape="0">
                    <a:schemeClr val="accent2"/>
                  </a:outerShdw>
                </a:effectLst>
                <a:latin typeface="Comic Sans MS" panose="030F0702030302020204" pitchFamily="66" charset="0"/>
              </a:rPr>
              <a:t>Тварини-рекордсмени </a:t>
            </a:r>
          </a:p>
          <a:p>
            <a:pPr algn="ctr"/>
            <a:r>
              <a:rPr lang="ru-RU" sz="6600" b="1" cap="none" spc="0" dirty="0" smtClean="0">
                <a:ln w="6600">
                  <a:solidFill>
                    <a:schemeClr val="accent2"/>
                  </a:solidFill>
                  <a:prstDash val="solid"/>
                </a:ln>
                <a:effectLst>
                  <a:outerShdw dist="38100" dir="2700000" algn="tl" rotWithShape="0">
                    <a:schemeClr val="accent2"/>
                  </a:outerShdw>
                </a:effectLst>
                <a:latin typeface="Comic Sans MS" panose="030F0702030302020204" pitchFamily="66" charset="0"/>
              </a:rPr>
              <a:t>світу</a:t>
            </a:r>
            <a:endParaRPr lang="ru-RU" sz="6600" b="1" cap="none" spc="0" dirty="0">
              <a:ln w="6600">
                <a:solidFill>
                  <a:schemeClr val="accent2"/>
                </a:solidFill>
                <a:prstDash val="solid"/>
              </a:ln>
              <a:effectLst>
                <a:outerShdw dist="38100" dir="2700000" algn="tl" rotWithShape="0">
                  <a:schemeClr val="accent2"/>
                </a:outerShdw>
              </a:effectLst>
              <a:latin typeface="Comic Sans MS" panose="030F0702030302020204" pitchFamily="66" charset="0"/>
            </a:endParaRPr>
          </a:p>
        </p:txBody>
      </p:sp>
    </p:spTree>
    <p:extLst>
      <p:ext uri="{BB962C8B-B14F-4D97-AF65-F5344CB8AC3E}">
        <p14:creationId xmlns:p14="http://schemas.microsoft.com/office/powerpoint/2010/main" val="2835898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90" y="0"/>
            <a:ext cx="9905998" cy="1478570"/>
          </a:xfrm>
        </p:spPr>
        <p:txBody>
          <a:bodyPr/>
          <a:lstStyle/>
          <a:p>
            <a:r>
              <a:rPr lang="uk-UA" dirty="0" smtClean="0"/>
              <a:t/>
            </a:r>
            <a:br>
              <a:rPr lang="uk-UA" dirty="0" smtClean="0"/>
            </a:br>
            <a:r>
              <a:rPr lang="uk-UA" b="1" dirty="0" smtClean="0">
                <a:latin typeface="Comic Sans MS" panose="030F0702030302020204" pitchFamily="66" charset="0"/>
              </a:rPr>
              <a:t>найменший ссавець світу</a:t>
            </a:r>
            <a:endParaRPr lang="uk-UA" b="1" dirty="0">
              <a:latin typeface="Comic Sans MS" panose="030F0702030302020204" pitchFamily="66" charset="0"/>
            </a:endParaRPr>
          </a:p>
        </p:txBody>
      </p:sp>
      <p:sp>
        <p:nvSpPr>
          <p:cNvPr id="4" name="Прямоугольник 3"/>
          <p:cNvSpPr/>
          <p:nvPr/>
        </p:nvSpPr>
        <p:spPr>
          <a:xfrm>
            <a:off x="630116" y="1696114"/>
            <a:ext cx="6096000" cy="3785652"/>
          </a:xfrm>
          <a:prstGeom prst="rect">
            <a:avLst/>
          </a:prstGeom>
        </p:spPr>
        <p:txBody>
          <a:bodyPr>
            <a:spAutoFit/>
          </a:bodyPr>
          <a:lstStyle/>
          <a:p>
            <a:pPr algn="ctr"/>
            <a:r>
              <a:rPr lang="uk-UA" sz="2000" b="1" u="sng" dirty="0">
                <a:latin typeface="Comic Sans MS" panose="030F0702030302020204" pitchFamily="66" charset="0"/>
              </a:rPr>
              <a:t>Карликові багатозубки </a:t>
            </a:r>
            <a:r>
              <a:rPr lang="uk-UA" sz="2000" dirty="0">
                <a:latin typeface="Comic Sans MS" panose="030F0702030302020204" pitchFamily="66" charset="0"/>
              </a:rPr>
              <a:t>— найкрихітніші в світі ссавці. Вони важать не більш ніж 1,7 г і відомі тим, що за добу з’їдають у два-три рази більше за масу свого тіла. Щоб підтримувати постійну температуру тіла, карликова багатозубка повинна багато ворушитися. Через це вона спить лише дві години на добу. Решту часу полює на комах, личинок і дощових хробаків. Мешкають ці тварини в Південній Європі, Північній Африці, Середній Азії, Індії, Шрі-Ланці, на території Південного Китаю, Тайваню, Японії.</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116" y="1696114"/>
            <a:ext cx="5193983" cy="3890474"/>
          </a:xfrm>
          <a:prstGeom prst="rect">
            <a:avLst/>
          </a:prstGeom>
          <a:ln>
            <a:noFill/>
          </a:ln>
          <a:effectLst>
            <a:softEdge rad="112500"/>
          </a:effectLst>
        </p:spPr>
      </p:pic>
    </p:spTree>
    <p:extLst>
      <p:ext uri="{BB962C8B-B14F-4D97-AF65-F5344CB8AC3E}">
        <p14:creationId xmlns:p14="http://schemas.microsoft.com/office/powerpoint/2010/main" val="4006839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736" y="319579"/>
            <a:ext cx="9905998" cy="1478570"/>
          </a:xfrm>
        </p:spPr>
        <p:txBody>
          <a:bodyPr/>
          <a:lstStyle/>
          <a:p>
            <a:pPr algn="ctr"/>
            <a:r>
              <a:rPr lang="uk-UA" b="1" dirty="0" smtClean="0">
                <a:latin typeface="Comic Sans MS" panose="030F0702030302020204" pitchFamily="66" charset="0"/>
              </a:rPr>
              <a:t>Найменший птах</a:t>
            </a:r>
            <a:endParaRPr lang="uk-UA" b="1" dirty="0">
              <a:latin typeface="Comic Sans MS" panose="030F0702030302020204" pitchFamily="66" charset="0"/>
            </a:endParaRPr>
          </a:p>
        </p:txBody>
      </p:sp>
      <p:sp>
        <p:nvSpPr>
          <p:cNvPr id="4" name="Прямоугольник 3"/>
          <p:cNvSpPr/>
          <p:nvPr/>
        </p:nvSpPr>
        <p:spPr>
          <a:xfrm>
            <a:off x="225670" y="2026558"/>
            <a:ext cx="6096000" cy="2862322"/>
          </a:xfrm>
          <a:prstGeom prst="rect">
            <a:avLst/>
          </a:prstGeom>
        </p:spPr>
        <p:txBody>
          <a:bodyPr>
            <a:spAutoFit/>
          </a:bodyPr>
          <a:lstStyle/>
          <a:p>
            <a:pPr algn="ctr"/>
            <a:r>
              <a:rPr lang="ru-RU" sz="2000" dirty="0" err="1" smtClean="0">
                <a:latin typeface="Comic Sans MS" panose="030F0702030302020204" pitchFamily="66" charset="0"/>
              </a:rPr>
              <a:t>Колібрі</a:t>
            </a:r>
            <a:r>
              <a:rPr lang="ru-RU" sz="2000" dirty="0" smtClean="0">
                <a:latin typeface="Comic Sans MS" panose="030F0702030302020204" pitchFamily="66" charset="0"/>
              </a:rPr>
              <a:t> </a:t>
            </a:r>
            <a:r>
              <a:rPr lang="ru-RU" sz="2000" dirty="0">
                <a:latin typeface="Comic Sans MS" panose="030F0702030302020204" pitchFamily="66" charset="0"/>
              </a:rPr>
              <a:t>— </a:t>
            </a:r>
            <a:r>
              <a:rPr lang="ru-RU" sz="2000" dirty="0" err="1">
                <a:latin typeface="Comic Sans MS" panose="030F0702030302020204" pitchFamily="66" charset="0"/>
              </a:rPr>
              <a:t>одягнене</a:t>
            </a:r>
            <a:r>
              <a:rPr lang="ru-RU" sz="2000" dirty="0">
                <a:latin typeface="Comic Sans MS" panose="030F0702030302020204" pitchFamily="66" charset="0"/>
              </a:rPr>
              <a:t> в </a:t>
            </a:r>
            <a:r>
              <a:rPr lang="ru-RU" sz="2000" dirty="0" err="1">
                <a:latin typeface="Comic Sans MS" panose="030F0702030302020204" pitchFamily="66" charset="0"/>
              </a:rPr>
              <a:t>райдужне</a:t>
            </a:r>
            <a:r>
              <a:rPr lang="ru-RU" sz="2000" dirty="0">
                <a:latin typeface="Comic Sans MS" panose="030F0702030302020204" pitchFamily="66" charset="0"/>
              </a:rPr>
              <a:t> </a:t>
            </a:r>
            <a:r>
              <a:rPr lang="ru-RU" sz="2000" dirty="0" err="1">
                <a:latin typeface="Comic Sans MS" panose="030F0702030302020204" pitchFamily="66" charset="0"/>
              </a:rPr>
              <a:t>оперення</a:t>
            </a:r>
            <a:r>
              <a:rPr lang="ru-RU" sz="2000" dirty="0">
                <a:latin typeface="Comic Sans MS" panose="030F0702030302020204" pitchFamily="66" charset="0"/>
              </a:rPr>
              <a:t> </a:t>
            </a:r>
            <a:r>
              <a:rPr lang="ru-RU" sz="2000" dirty="0" err="1">
                <a:latin typeface="Comic Sans MS" panose="030F0702030302020204" pitchFamily="66" charset="0"/>
              </a:rPr>
              <a:t>прекрасне</a:t>
            </a:r>
            <a:r>
              <a:rPr lang="ru-RU" sz="2000" dirty="0">
                <a:latin typeface="Comic Sans MS" panose="030F0702030302020204" pitchFamily="66" charset="0"/>
              </a:rPr>
              <a:t> </a:t>
            </a:r>
            <a:r>
              <a:rPr lang="ru-RU" sz="2000" dirty="0" err="1">
                <a:latin typeface="Comic Sans MS" panose="030F0702030302020204" pitchFamily="66" charset="0"/>
              </a:rPr>
              <a:t>творіння</a:t>
            </a:r>
            <a:r>
              <a:rPr lang="ru-RU" sz="2000" dirty="0">
                <a:latin typeface="Comic Sans MS" panose="030F0702030302020204" pitchFamily="66" charset="0"/>
              </a:rPr>
              <a:t> </a:t>
            </a:r>
            <a:r>
              <a:rPr lang="ru-RU" sz="2000" dirty="0" err="1">
                <a:latin typeface="Comic Sans MS" panose="030F0702030302020204" pitchFamily="66" charset="0"/>
              </a:rPr>
              <a:t>природи</a:t>
            </a:r>
            <a:r>
              <a:rPr lang="ru-RU" sz="2000" dirty="0">
                <a:latin typeface="Comic Sans MS" panose="030F0702030302020204" pitchFamily="66" charset="0"/>
              </a:rPr>
              <a:t>, за </a:t>
            </a:r>
            <a:r>
              <a:rPr lang="ru-RU" sz="2000" dirty="0" err="1">
                <a:latin typeface="Comic Sans MS" panose="030F0702030302020204" pitchFamily="66" charset="0"/>
              </a:rPr>
              <a:t>сумісництвом</a:t>
            </a:r>
            <a:r>
              <a:rPr lang="ru-RU" sz="2000" dirty="0">
                <a:latin typeface="Comic Sans MS" panose="030F0702030302020204" pitchFamily="66" charset="0"/>
              </a:rPr>
              <a:t> є </a:t>
            </a:r>
            <a:r>
              <a:rPr lang="ru-RU" sz="2000" dirty="0" err="1">
                <a:latin typeface="Comic Sans MS" panose="030F0702030302020204" pitchFamily="66" charset="0"/>
              </a:rPr>
              <a:t>найменшою</a:t>
            </a:r>
            <a:r>
              <a:rPr lang="ru-RU" sz="2000" dirty="0">
                <a:latin typeface="Comic Sans MS" panose="030F0702030302020204" pitchFamily="66" charset="0"/>
              </a:rPr>
              <a:t> </a:t>
            </a:r>
            <a:r>
              <a:rPr lang="ru-RU" sz="2000" dirty="0" smtClean="0">
                <a:latin typeface="Comic Sans MS" panose="030F0702030302020204" pitchFamily="66" charset="0"/>
              </a:rPr>
              <a:t>пташкою </a:t>
            </a:r>
            <a:r>
              <a:rPr lang="ru-RU" sz="2000" dirty="0">
                <a:latin typeface="Comic Sans MS" panose="030F0702030302020204" pitchFamily="66" charset="0"/>
              </a:rPr>
              <a:t>на </a:t>
            </a:r>
            <a:r>
              <a:rPr lang="ru-RU" sz="2000" dirty="0" err="1">
                <a:latin typeface="Comic Sans MS" panose="030F0702030302020204" pitchFamily="66" charset="0"/>
              </a:rPr>
              <a:t>планеті</a:t>
            </a:r>
            <a:r>
              <a:rPr lang="ru-RU" sz="2000" dirty="0">
                <a:latin typeface="Comic Sans MS" panose="030F0702030302020204" pitchFamily="66" charset="0"/>
              </a:rPr>
              <a:t>. Живуть </a:t>
            </a:r>
            <a:r>
              <a:rPr lang="ru-RU" sz="2000" dirty="0" err="1">
                <a:latin typeface="Comic Sans MS" panose="030F0702030302020204" pitchFamily="66" charset="0"/>
              </a:rPr>
              <a:t>ці</a:t>
            </a:r>
            <a:r>
              <a:rPr lang="ru-RU" sz="2000" dirty="0">
                <a:latin typeface="Comic Sans MS" panose="030F0702030302020204" pitchFamily="66" charset="0"/>
              </a:rPr>
              <a:t> </a:t>
            </a:r>
            <a:r>
              <a:rPr lang="ru-RU" sz="2000" dirty="0" err="1" smtClean="0">
                <a:latin typeface="Comic Sans MS" panose="030F0702030302020204" pitchFamily="66" charset="0"/>
              </a:rPr>
              <a:t>рекордсмени</a:t>
            </a:r>
            <a:r>
              <a:rPr lang="ru-RU" sz="2000" dirty="0" smtClean="0">
                <a:latin typeface="Comic Sans MS" panose="030F0702030302020204" pitchFamily="66" charset="0"/>
              </a:rPr>
              <a:t> </a:t>
            </a:r>
            <a:r>
              <a:rPr lang="ru-RU" sz="2000" dirty="0" err="1">
                <a:latin typeface="Comic Sans MS" panose="030F0702030302020204" pitchFamily="66" charset="0"/>
              </a:rPr>
              <a:t>виключно</a:t>
            </a:r>
            <a:r>
              <a:rPr lang="ru-RU" sz="2000" dirty="0">
                <a:latin typeface="Comic Sans MS" panose="030F0702030302020204" pitchFamily="66" charset="0"/>
              </a:rPr>
              <a:t> на </a:t>
            </a:r>
            <a:r>
              <a:rPr lang="ru-RU" sz="2000" dirty="0" err="1">
                <a:latin typeface="Comic Sans MS" panose="030F0702030302020204" pitchFamily="66" charset="0"/>
              </a:rPr>
              <a:t>теренах</a:t>
            </a:r>
            <a:r>
              <a:rPr lang="ru-RU" sz="2000" dirty="0">
                <a:latin typeface="Comic Sans MS" panose="030F0702030302020204" pitchFamily="66" charset="0"/>
              </a:rPr>
              <a:t> Америки — </a:t>
            </a:r>
            <a:r>
              <a:rPr lang="ru-RU" sz="2000" dirty="0" err="1">
                <a:latin typeface="Comic Sans MS" panose="030F0702030302020204" pitchFamily="66" charset="0"/>
              </a:rPr>
              <a:t>від</a:t>
            </a:r>
            <a:r>
              <a:rPr lang="ru-RU" sz="2000" dirty="0">
                <a:latin typeface="Comic Sans MS" panose="030F0702030302020204" pitchFamily="66" charset="0"/>
              </a:rPr>
              <a:t> </a:t>
            </a:r>
            <a:r>
              <a:rPr lang="ru-RU" sz="2000" dirty="0" err="1">
                <a:latin typeface="Comic Sans MS" panose="030F0702030302020204" pitchFamily="66" charset="0"/>
              </a:rPr>
              <a:t>Південної</a:t>
            </a:r>
            <a:r>
              <a:rPr lang="ru-RU" sz="2000" dirty="0">
                <a:latin typeface="Comic Sans MS" panose="030F0702030302020204" pitchFamily="66" charset="0"/>
              </a:rPr>
              <a:t> Аляски та Лабрадору до </a:t>
            </a:r>
            <a:r>
              <a:rPr lang="ru-RU" sz="2000" dirty="0" err="1" smtClean="0">
                <a:latin typeface="Comic Sans MS" panose="030F0702030302020204" pitchFamily="66" charset="0"/>
              </a:rPr>
              <a:t>Вогняної</a:t>
            </a:r>
            <a:r>
              <a:rPr lang="ru-RU" sz="2000" dirty="0" smtClean="0">
                <a:latin typeface="Comic Sans MS" panose="030F0702030302020204" pitchFamily="66" charset="0"/>
              </a:rPr>
              <a:t> </a:t>
            </a:r>
            <a:r>
              <a:rPr lang="ru-RU" sz="2000" dirty="0" err="1">
                <a:latin typeface="Comic Sans MS" panose="030F0702030302020204" pitchFamily="66" charset="0"/>
              </a:rPr>
              <a:t>Землі</a:t>
            </a:r>
            <a:r>
              <a:rPr lang="ru-RU" sz="2000" dirty="0">
                <a:latin typeface="Comic Sans MS" panose="030F0702030302020204" pitchFamily="66" charset="0"/>
              </a:rPr>
              <a:t>. </a:t>
            </a:r>
            <a:endParaRPr lang="uk-UA" sz="2000" dirty="0" smtClean="0">
              <a:latin typeface="Comic Sans MS" panose="030F0702030302020204" pitchFamily="66" charset="0"/>
            </a:endParaRPr>
          </a:p>
          <a:p>
            <a:pPr algn="ctr"/>
            <a:r>
              <a:rPr lang="uk-UA" sz="2000" dirty="0" smtClean="0">
                <a:latin typeface="Comic Sans MS" panose="030F0702030302020204" pitchFamily="66" charset="0"/>
              </a:rPr>
              <a:t>Найменший </a:t>
            </a:r>
            <a:r>
              <a:rPr lang="uk-UA" sz="2000" dirty="0">
                <a:latin typeface="Comic Sans MS" panose="030F0702030302020204" pitchFamily="66" charset="0"/>
              </a:rPr>
              <a:t>вид, </a:t>
            </a:r>
            <a:r>
              <a:rPr lang="uk-UA" sz="2000" b="1" u="sng" dirty="0" smtClean="0">
                <a:latin typeface="Comic Sans MS" panose="030F0702030302020204" pitchFamily="66" charset="0"/>
              </a:rPr>
              <a:t>колібрі-бджілка</a:t>
            </a:r>
            <a:r>
              <a:rPr lang="uk-UA" sz="2000" dirty="0" smtClean="0">
                <a:latin typeface="Comic Sans MS" panose="030F0702030302020204" pitchFamily="66" charset="0"/>
              </a:rPr>
              <a:t> </a:t>
            </a:r>
            <a:r>
              <a:rPr lang="uk-UA" sz="2000" dirty="0">
                <a:latin typeface="Comic Sans MS" panose="030F0702030302020204" pitchFamily="66" charset="0"/>
              </a:rPr>
              <a:t>з острова Куба, завдовжки </a:t>
            </a:r>
            <a:r>
              <a:rPr lang="uk-UA" sz="2000" dirty="0" smtClean="0">
                <a:latin typeface="Comic Sans MS" panose="030F0702030302020204" pitchFamily="66" charset="0"/>
              </a:rPr>
              <a:t>всього </a:t>
            </a:r>
            <a:r>
              <a:rPr lang="uk-UA" sz="2000" dirty="0">
                <a:latin typeface="Comic Sans MS" panose="030F0702030302020204" pitchFamily="66" charset="0"/>
              </a:rPr>
              <a:t>5-6 см (від дзьоба до кінчика хвоста) і важить близько 1,6-2 грам.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670" y="1565032"/>
            <a:ext cx="5469267" cy="4106008"/>
          </a:xfrm>
          <a:prstGeom prst="rect">
            <a:avLst/>
          </a:prstGeom>
          <a:ln>
            <a:noFill/>
          </a:ln>
          <a:effectLst>
            <a:softEdge rad="112500"/>
          </a:effectLst>
        </p:spPr>
      </p:pic>
    </p:spTree>
    <p:extLst>
      <p:ext uri="{BB962C8B-B14F-4D97-AF65-F5344CB8AC3E}">
        <p14:creationId xmlns:p14="http://schemas.microsoft.com/office/powerpoint/2010/main" val="3500290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5118" y="319579"/>
            <a:ext cx="9905998" cy="1478570"/>
          </a:xfrm>
        </p:spPr>
        <p:txBody>
          <a:bodyPr/>
          <a:lstStyle/>
          <a:p>
            <a:pPr algn="ctr"/>
            <a:r>
              <a:rPr lang="uk-UA" b="1" dirty="0" smtClean="0">
                <a:latin typeface="Comic Sans MS" panose="030F0702030302020204" pitchFamily="66" charset="0"/>
              </a:rPr>
              <a:t>НАЙШВИДШИЙ ПТАХ</a:t>
            </a:r>
            <a:endParaRPr lang="uk-UA" b="1" dirty="0">
              <a:latin typeface="Comic Sans MS" panose="030F0702030302020204" pitchFamily="66" charset="0"/>
            </a:endParaRPr>
          </a:p>
        </p:txBody>
      </p:sp>
      <p:sp>
        <p:nvSpPr>
          <p:cNvPr id="4" name="Прямоугольник 3"/>
          <p:cNvSpPr/>
          <p:nvPr/>
        </p:nvSpPr>
        <p:spPr>
          <a:xfrm>
            <a:off x="823546" y="1595926"/>
            <a:ext cx="6096000" cy="3447098"/>
          </a:xfrm>
          <a:prstGeom prst="rect">
            <a:avLst/>
          </a:prstGeom>
        </p:spPr>
        <p:txBody>
          <a:bodyPr>
            <a:spAutoFit/>
          </a:bodyPr>
          <a:lstStyle/>
          <a:p>
            <a:pPr algn="ctr"/>
            <a:r>
              <a:rPr lang="uk-UA" sz="2000" dirty="0">
                <a:latin typeface="Comic Sans MS" panose="030F0702030302020204" pitchFamily="66" charset="0"/>
              </a:rPr>
              <a:t>Вважається, що </a:t>
            </a:r>
            <a:r>
              <a:rPr lang="uk-UA" sz="2000" b="1" u="sng" dirty="0">
                <a:latin typeface="Comic Sans MS" panose="030F0702030302020204" pitchFamily="66" charset="0"/>
              </a:rPr>
              <a:t>сапсан</a:t>
            </a:r>
            <a:r>
              <a:rPr lang="uk-UA" sz="2000" dirty="0">
                <a:latin typeface="Comic Sans MS" panose="030F0702030302020204" pitchFamily="66" charset="0"/>
              </a:rPr>
              <a:t> - це найшвидший птах (і тварина взагалі) у світі. При пікіруванні він здатний розвивати швидкість 322 км/год. Сапсани поширені на усіх континентах, окрім Антарктиди. </a:t>
            </a:r>
            <a:endParaRPr lang="uk-UA" sz="2000" dirty="0" smtClean="0">
              <a:latin typeface="Comic Sans MS" panose="030F0702030302020204" pitchFamily="66" charset="0"/>
            </a:endParaRPr>
          </a:p>
          <a:p>
            <a:pPr algn="ctr"/>
            <a:r>
              <a:rPr lang="ru-RU" sz="2000" b="1" u="sng" spc="-1" dirty="0" smtClean="0">
                <a:latin typeface="Comic Sans MS" panose="030F0702030302020204" pitchFamily="66" charset="0"/>
              </a:rPr>
              <a:t>Сокіл-сапсан</a:t>
            </a:r>
            <a:r>
              <a:rPr lang="ru-RU" sz="2000" b="1" spc="-1" dirty="0">
                <a:latin typeface="Comic Sans MS" panose="030F0702030302020204" pitchFamily="66" charset="0"/>
              </a:rPr>
              <a:t> </a:t>
            </a:r>
            <a:r>
              <a:rPr lang="ru-RU" sz="2000" spc="-1" dirty="0">
                <a:latin typeface="Comic Sans MS" panose="030F0702030302020204" pitchFamily="66" charset="0"/>
              </a:rPr>
              <a:t>складає крила і каменем пікірує з висоти зі швидкістю 160 км/год, а часом і більше. Йому немає рівних у світі у швидкості польоту, і часто його жертва миттєво гине, вбита силою удару</a:t>
            </a:r>
            <a:r>
              <a:rPr lang="ru-RU" sz="2000" b="1" spc="-1" dirty="0">
                <a:latin typeface="Comic Sans MS" panose="030F0702030302020204" pitchFamily="66" charset="0"/>
              </a:rPr>
              <a:t>.</a:t>
            </a:r>
            <a:endParaRPr lang="uk-UA" sz="2000" spc="-1" dirty="0">
              <a:latin typeface="Comic Sans MS" panose="030F0702030302020204" pitchFamily="66" charset="0"/>
            </a:endParaRPr>
          </a:p>
          <a:p>
            <a:endParaRPr lang="uk-UA"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6080" y="571500"/>
            <a:ext cx="4006305" cy="6031309"/>
          </a:xfrm>
          <a:prstGeom prst="rect">
            <a:avLst/>
          </a:prstGeom>
          <a:ln>
            <a:noFill/>
          </a:ln>
          <a:effectLst>
            <a:softEdge rad="112500"/>
          </a:effectLst>
        </p:spPr>
      </p:pic>
    </p:spTree>
    <p:extLst>
      <p:ext uri="{BB962C8B-B14F-4D97-AF65-F5344CB8AC3E}">
        <p14:creationId xmlns:p14="http://schemas.microsoft.com/office/powerpoint/2010/main" val="1943797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325755"/>
            <a:ext cx="9905998" cy="1478570"/>
          </a:xfrm>
        </p:spPr>
        <p:txBody>
          <a:bodyPr/>
          <a:lstStyle/>
          <a:p>
            <a:pPr algn="ctr"/>
            <a:r>
              <a:rPr lang="uk-UA" b="1" dirty="0" smtClean="0">
                <a:latin typeface="Comic Sans MS" panose="030F0702030302020204" pitchFamily="66" charset="0"/>
              </a:rPr>
              <a:t>Найбільша тварина світу</a:t>
            </a:r>
            <a:endParaRPr lang="uk-UA" b="1" dirty="0">
              <a:latin typeface="Comic Sans MS" panose="030F0702030302020204" pitchFamily="66" charset="0"/>
            </a:endParaRPr>
          </a:p>
        </p:txBody>
      </p:sp>
      <p:sp>
        <p:nvSpPr>
          <p:cNvPr id="4" name="Прямоугольник 3"/>
          <p:cNvSpPr/>
          <p:nvPr/>
        </p:nvSpPr>
        <p:spPr>
          <a:xfrm>
            <a:off x="190501" y="1540557"/>
            <a:ext cx="6096000" cy="4247317"/>
          </a:xfrm>
          <a:prstGeom prst="rect">
            <a:avLst/>
          </a:prstGeom>
        </p:spPr>
        <p:txBody>
          <a:bodyPr>
            <a:spAutoFit/>
          </a:bodyPr>
          <a:lstStyle/>
          <a:p>
            <a:pPr algn="ctr"/>
            <a:r>
              <a:rPr lang="uk-UA" b="1" u="sng" dirty="0">
                <a:latin typeface="Comic Sans MS" panose="030F0702030302020204" pitchFamily="66" charset="0"/>
              </a:rPr>
              <a:t>Синій кит </a:t>
            </a:r>
            <a:r>
              <a:rPr lang="uk-UA" dirty="0">
                <a:latin typeface="Comic Sans MS" panose="030F0702030302020204" pitchFamily="66" charset="0"/>
              </a:rPr>
              <a:t>(іноді його називають блакитний кит, або блювал) – найбільша тварина з тих, що на сьогодні населяють нашу планету. Хоча багатьом кит може здатися ближчим до риб, все ж він належить до класу ссавців.</a:t>
            </a:r>
          </a:p>
          <a:p>
            <a:pPr algn="ctr"/>
            <a:r>
              <a:rPr lang="uk-UA" dirty="0">
                <a:latin typeface="Comic Sans MS" panose="030F0702030302020204" pitchFamily="66" charset="0"/>
              </a:rPr>
              <a:t>Його довжина сягає 33 метрів, а маса – 150 тонн. У раціоні блакитного кита планктон, криль та інші невеликі організми, схожі на креветок. За добу киту необхідно 1,5 млн. ккал, а це означає, що він мусить з'їдати не менше 40 млн. особин криля кожен день.</a:t>
            </a:r>
          </a:p>
          <a:p>
            <a:pPr algn="ctr"/>
            <a:r>
              <a:rPr lang="uk-UA" dirty="0">
                <a:latin typeface="Comic Sans MS" panose="030F0702030302020204" pitchFamily="66" charset="0"/>
              </a:rPr>
              <a:t>До 60-х років </a:t>
            </a:r>
            <a:r>
              <a:rPr lang="en-US" dirty="0">
                <a:latin typeface="Comic Sans MS" panose="030F0702030302020204" pitchFamily="66" charset="0"/>
              </a:rPr>
              <a:t>XX </a:t>
            </a:r>
            <a:r>
              <a:rPr lang="uk-UA" dirty="0">
                <a:latin typeface="Comic Sans MS" panose="030F0702030302020204" pitchFamily="66" charset="0"/>
              </a:rPr>
              <a:t>століття синіх китів майже повністю знищили через мисливців за їхнім жиром та вусом, що мають неабияку цінність. Зараз синіх китів не більше ніж 10 000 і зустріч з ними – велика рідкість.</a:t>
            </a:r>
            <a:endParaRPr lang="uk-UA" b="0" i="0" dirty="0">
              <a:effectLst/>
              <a:latin typeface="Comic Sans MS" panose="030F0702030302020204" pitchFamily="66"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31" y="1936209"/>
            <a:ext cx="5489077" cy="3022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71862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latin typeface="Comic Sans MS" panose="030F0702030302020204" pitchFamily="66" charset="0"/>
              </a:rPr>
              <a:t>Найбільший наземний ссавець</a:t>
            </a:r>
            <a:endParaRPr lang="uk-UA" b="1" dirty="0">
              <a:latin typeface="Comic Sans MS" panose="030F0702030302020204" pitchFamily="66" charset="0"/>
            </a:endParaRPr>
          </a:p>
        </p:txBody>
      </p:sp>
      <p:sp>
        <p:nvSpPr>
          <p:cNvPr id="4" name="Прямоугольник 3"/>
          <p:cNvSpPr/>
          <p:nvPr/>
        </p:nvSpPr>
        <p:spPr>
          <a:xfrm>
            <a:off x="172914" y="2171907"/>
            <a:ext cx="5638801" cy="2554545"/>
          </a:xfrm>
          <a:prstGeom prst="rect">
            <a:avLst/>
          </a:prstGeom>
        </p:spPr>
        <p:txBody>
          <a:bodyPr wrap="square">
            <a:spAutoFit/>
          </a:bodyPr>
          <a:lstStyle/>
          <a:p>
            <a:pPr algn="ctr">
              <a:lnSpc>
                <a:spcPct val="100000"/>
              </a:lnSpc>
            </a:pPr>
            <a:r>
              <a:rPr lang="ru-RU" sz="2000" spc="-1" dirty="0">
                <a:latin typeface="Comic Sans MS" panose="030F0702030302020204" pitchFamily="66" charset="0"/>
              </a:rPr>
              <a:t>Найбільший наземний ссавець - </a:t>
            </a:r>
            <a:r>
              <a:rPr lang="ru-RU" sz="2000" b="1" u="sng" spc="-1" dirty="0">
                <a:latin typeface="Comic Sans MS" panose="030F0702030302020204" pitchFamily="66" charset="0"/>
              </a:rPr>
              <a:t>африканський слон</a:t>
            </a:r>
            <a:r>
              <a:rPr lang="ru-RU" sz="2000" spc="-1" dirty="0">
                <a:latin typeface="Comic Sans MS" panose="030F0702030302020204" pitchFamily="66" charset="0"/>
              </a:rPr>
              <a:t>, середня його висота становить 3 — 3,7 м, а середня вага 4 — 7 тонн. </a:t>
            </a:r>
            <a:endParaRPr lang="ru-RU" sz="2000" spc="-1" dirty="0" smtClean="0">
              <a:latin typeface="Comic Sans MS" panose="030F0702030302020204" pitchFamily="66" charset="0"/>
            </a:endParaRPr>
          </a:p>
          <a:p>
            <a:pPr algn="ctr">
              <a:lnSpc>
                <a:spcPct val="100000"/>
              </a:lnSpc>
            </a:pPr>
            <a:r>
              <a:rPr lang="ru-RU" sz="2000" spc="-1" dirty="0" smtClean="0">
                <a:latin typeface="Comic Sans MS" panose="030F0702030302020204" pitchFamily="66" charset="0"/>
              </a:rPr>
              <a:t>Найкрупнішим </a:t>
            </a:r>
            <a:r>
              <a:rPr lang="ru-RU" sz="2000" spc="-1" dirty="0">
                <a:latin typeface="Comic Sans MS" panose="030F0702030302020204" pitchFamily="66" charset="0"/>
              </a:rPr>
              <a:t>із зареєстрованих особин є самець, що був застрелений 7 листопада 1974 року у Мукуссо (Ангола). Його вага склала 12,24 т.</a:t>
            </a:r>
            <a:endParaRPr lang="uk-UA" sz="2000" spc="-1" dirty="0">
              <a:latin typeface="Comic Sans MS" panose="030F0702030302020204" pitchFamily="66"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837" y="1816722"/>
            <a:ext cx="5836450" cy="40565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33874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latin typeface="Comic Sans MS" panose="030F0702030302020204" pitchFamily="66" charset="0"/>
              </a:rPr>
              <a:t>Найбільша змія на землі</a:t>
            </a:r>
            <a:endParaRPr lang="uk-UA" b="1" dirty="0">
              <a:latin typeface="Comic Sans MS" panose="030F0702030302020204" pitchFamily="66" charset="0"/>
            </a:endParaRPr>
          </a:p>
        </p:txBody>
      </p:sp>
      <p:sp>
        <p:nvSpPr>
          <p:cNvPr id="4" name="Прямоугольник 3"/>
          <p:cNvSpPr/>
          <p:nvPr/>
        </p:nvSpPr>
        <p:spPr>
          <a:xfrm>
            <a:off x="322385" y="2097088"/>
            <a:ext cx="6096000" cy="3539430"/>
          </a:xfrm>
          <a:prstGeom prst="rect">
            <a:avLst/>
          </a:prstGeom>
        </p:spPr>
        <p:txBody>
          <a:bodyPr>
            <a:spAutoFit/>
          </a:bodyPr>
          <a:lstStyle/>
          <a:p>
            <a:pPr algn="ctr" fontAlgn="base"/>
            <a:r>
              <a:rPr lang="uk-UA" sz="2000" b="1" dirty="0">
                <a:effectLst>
                  <a:outerShdw blurRad="38100" dist="38100" dir="2700000" algn="tl">
                    <a:srgbClr val="000000">
                      <a:alpha val="43137"/>
                    </a:srgbClr>
                  </a:outerShdw>
                </a:effectLst>
                <a:latin typeface="Comic Sans MS" panose="030F0702030302020204" pitchFamily="66" charset="0"/>
              </a:rPr>
              <a:t>Гігантська анаконда </a:t>
            </a:r>
            <a:r>
              <a:rPr lang="uk-UA" sz="2000" dirty="0">
                <a:latin typeface="Comic Sans MS" panose="030F0702030302020204" pitchFamily="66" charset="0"/>
              </a:rPr>
              <a:t>(звичайна анаконда, зелена анаконда) —найбільший вид анаконд з довжиною тіла близько 5-6 метрів, а вага 97 кілограм і більше. </a:t>
            </a:r>
            <a:r>
              <a:rPr lang="uk-UA" sz="2000" dirty="0" smtClean="0">
                <a:latin typeface="Comic Sans MS" panose="030F0702030302020204" pitchFamily="66" charset="0"/>
              </a:rPr>
              <a:t>Тулуб </a:t>
            </a:r>
            <a:r>
              <a:rPr lang="uk-UA" sz="2000" dirty="0">
                <a:latin typeface="Comic Sans MS" panose="030F0702030302020204" pitchFamily="66" charset="0"/>
              </a:rPr>
              <a:t>цієї змії сіро-зеленого кольору, спина покрита 2 рядами великих коричневих плям круглої або овальної форми, розташованих в шаховому порядку</a:t>
            </a:r>
            <a:r>
              <a:rPr lang="uk-UA" sz="2000" dirty="0" smtClean="0">
                <a:latin typeface="Comic Sans MS" panose="030F0702030302020204" pitchFamily="66" charset="0"/>
              </a:rPr>
              <a:t>.</a:t>
            </a:r>
          </a:p>
          <a:p>
            <a:pPr algn="ctr" fontAlgn="base"/>
            <a:r>
              <a:rPr lang="uk-UA" sz="2000" dirty="0">
                <a:latin typeface="Comic Sans MS" panose="030F0702030302020204" pitchFamily="66" charset="0"/>
              </a:rPr>
              <a:t>Гігантська анаконда мешкає в тропічній зоні Південної Америки від Бразилії і Парагваю до Болівії, Перу і острова Тринідад.</a:t>
            </a:r>
          </a:p>
          <a:p>
            <a:pPr algn="ctr" fontAlgn="base"/>
            <a:endParaRPr lang="uk-UA" sz="2400" b="0" i="0" dirty="0">
              <a:effectLst/>
              <a:latin typeface="Comic Sans MS" panose="030F0702030302020204" pitchFamily="66"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7122" y="2171699"/>
            <a:ext cx="5564556" cy="3130063"/>
          </a:xfrm>
          <a:prstGeom prst="rect">
            <a:avLst/>
          </a:prstGeom>
          <a:ln>
            <a:noFill/>
          </a:ln>
          <a:effectLst>
            <a:softEdge rad="112500"/>
          </a:effectLst>
        </p:spPr>
      </p:pic>
    </p:spTree>
    <p:extLst>
      <p:ext uri="{BB962C8B-B14F-4D97-AF65-F5344CB8AC3E}">
        <p14:creationId xmlns:p14="http://schemas.microsoft.com/office/powerpoint/2010/main" val="437039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036" y="180889"/>
            <a:ext cx="9905998" cy="1478570"/>
          </a:xfrm>
        </p:spPr>
        <p:txBody>
          <a:bodyPr/>
          <a:lstStyle/>
          <a:p>
            <a:pPr algn="ctr"/>
            <a:r>
              <a:rPr lang="uk-UA" dirty="0" smtClean="0">
                <a:latin typeface="Comic Sans MS" panose="030F0702030302020204" pitchFamily="66" charset="0"/>
              </a:rPr>
              <a:t>Найбільша рептилія</a:t>
            </a:r>
            <a:endParaRPr lang="uk-UA" dirty="0">
              <a:latin typeface="Comic Sans MS" panose="030F0702030302020204" pitchFamily="66" charset="0"/>
            </a:endParaRPr>
          </a:p>
        </p:txBody>
      </p:sp>
      <p:sp>
        <p:nvSpPr>
          <p:cNvPr id="4" name="Прямоугольник 3"/>
          <p:cNvSpPr/>
          <p:nvPr/>
        </p:nvSpPr>
        <p:spPr>
          <a:xfrm>
            <a:off x="76199" y="1721005"/>
            <a:ext cx="6096000" cy="4708981"/>
          </a:xfrm>
          <a:prstGeom prst="rect">
            <a:avLst/>
          </a:prstGeom>
        </p:spPr>
        <p:txBody>
          <a:bodyPr>
            <a:spAutoFit/>
          </a:bodyPr>
          <a:lstStyle/>
          <a:p>
            <a:pPr algn="ctr"/>
            <a:r>
              <a:rPr lang="ru-RU" sz="2000" dirty="0">
                <a:latin typeface="Comic Sans MS" panose="030F0702030302020204" pitchFamily="66" charset="0"/>
              </a:rPr>
              <a:t>Один з найбільших і найнебезпечніших </a:t>
            </a:r>
            <a:r>
              <a:rPr lang="ru-RU" sz="2000" dirty="0" smtClean="0">
                <a:latin typeface="Comic Sans MS" panose="030F0702030302020204" pitchFamily="66" charset="0"/>
              </a:rPr>
              <a:t>серед рептилій є </a:t>
            </a:r>
            <a:r>
              <a:rPr lang="ru-RU" sz="2000" b="1" u="sng" dirty="0" smtClean="0">
                <a:latin typeface="Comic Sans MS" panose="030F0702030302020204" pitchFamily="66" charset="0"/>
              </a:rPr>
              <a:t>гребінчастий крокодил</a:t>
            </a:r>
            <a:r>
              <a:rPr lang="ru-RU" sz="2000" dirty="0" smtClean="0">
                <a:latin typeface="Comic Sans MS" panose="030F0702030302020204" pitchFamily="66" charset="0"/>
              </a:rPr>
              <a:t>. </a:t>
            </a:r>
            <a:r>
              <a:rPr lang="ru-RU" sz="2000" dirty="0">
                <a:latin typeface="Comic Sans MS" panose="030F0702030302020204" pitchFamily="66" charset="0"/>
              </a:rPr>
              <a:t>Відомі екземпляри величиною до 9 метрів. Живуть у гирлах річок, морських лагунах, мангрових заростях, люблять солону воду. </a:t>
            </a:r>
            <a:endParaRPr lang="ru-RU" sz="2000" dirty="0" smtClean="0">
              <a:latin typeface="Comic Sans MS" panose="030F0702030302020204" pitchFamily="66" charset="0"/>
            </a:endParaRPr>
          </a:p>
          <a:p>
            <a:pPr algn="ctr"/>
            <a:r>
              <a:rPr lang="ru-RU" sz="2000" dirty="0">
                <a:latin typeface="Comic Sans MS" panose="030F0702030302020204" pitchFamily="66" charset="0"/>
              </a:rPr>
              <a:t>Мешкає гребінчастий крокодил не лише в Австралії, але й на берегах Південно-Східної Азії, Нової Гвінеї</a:t>
            </a:r>
            <a:r>
              <a:rPr lang="ru-RU" sz="2000" dirty="0" smtClean="0">
                <a:latin typeface="Comic Sans MS" panose="030F0702030302020204" pitchFamily="66" charset="0"/>
              </a:rPr>
              <a:t>.</a:t>
            </a:r>
          </a:p>
          <a:p>
            <a:pPr algn="ctr"/>
            <a:r>
              <a:rPr lang="ru-RU" sz="2000" dirty="0" err="1">
                <a:latin typeface="Comic Sans MS" panose="030F0702030302020204" pitchFamily="66" charset="0"/>
              </a:rPr>
              <a:t>Ці</a:t>
            </a:r>
            <a:r>
              <a:rPr lang="ru-RU" sz="2000" dirty="0">
                <a:latin typeface="Comic Sans MS" panose="030F0702030302020204" pitchFamily="66" charset="0"/>
              </a:rPr>
              <a:t> </a:t>
            </a:r>
            <a:r>
              <a:rPr lang="ru-RU" sz="2000" dirty="0" err="1">
                <a:latin typeface="Comic Sans MS" panose="030F0702030302020204" pitchFamily="66" charset="0"/>
              </a:rPr>
              <a:t>крокодили</a:t>
            </a:r>
            <a:r>
              <a:rPr lang="ru-RU" sz="2000" dirty="0">
                <a:latin typeface="Comic Sans MS" panose="030F0702030302020204" pitchFamily="66" charset="0"/>
              </a:rPr>
              <a:t> </a:t>
            </a:r>
            <a:r>
              <a:rPr lang="ru-RU" sz="2000" dirty="0" err="1">
                <a:latin typeface="Comic Sans MS" panose="030F0702030302020204" pitchFamily="66" charset="0"/>
              </a:rPr>
              <a:t>мають</a:t>
            </a:r>
            <a:r>
              <a:rPr lang="ru-RU" sz="2000" dirty="0">
                <a:latin typeface="Comic Sans MS" panose="030F0702030302020204" pitchFamily="66" charset="0"/>
              </a:rPr>
              <a:t> </a:t>
            </a:r>
            <a:r>
              <a:rPr lang="ru-RU" sz="2000" dirty="0" err="1">
                <a:latin typeface="Comic Sans MS" panose="030F0702030302020204" pitchFamily="66" charset="0"/>
              </a:rPr>
              <a:t>найціннішу</a:t>
            </a:r>
            <a:r>
              <a:rPr lang="ru-RU" sz="2000" dirty="0">
                <a:latin typeface="Comic Sans MS" panose="030F0702030302020204" pitchFamily="66" charset="0"/>
              </a:rPr>
              <a:t> шкуру, тому у </a:t>
            </a:r>
            <a:r>
              <a:rPr lang="ru-RU" sz="2000" dirty="0" err="1">
                <a:latin typeface="Comic Sans MS" panose="030F0702030302020204" pitchFamily="66" charset="0"/>
              </a:rPr>
              <a:t>деяких</a:t>
            </a:r>
            <a:r>
              <a:rPr lang="ru-RU" sz="2000" dirty="0">
                <a:latin typeface="Comic Sans MS" panose="030F0702030302020204" pitchFamily="66" charset="0"/>
              </a:rPr>
              <a:t> районах </a:t>
            </a:r>
            <a:r>
              <a:rPr lang="ru-RU" sz="2000" dirty="0" err="1">
                <a:latin typeface="Comic Sans MS" panose="030F0702030302020204" pitchFamily="66" charset="0"/>
              </a:rPr>
              <a:t>знаходяться</a:t>
            </a:r>
            <a:r>
              <a:rPr lang="ru-RU" sz="2000" dirty="0">
                <a:latin typeface="Comic Sans MS" panose="030F0702030302020204" pitchFamily="66" charset="0"/>
              </a:rPr>
              <a:t> на </a:t>
            </a:r>
            <a:r>
              <a:rPr lang="ru-RU" sz="2000" dirty="0" err="1">
                <a:latin typeface="Comic Sans MS" panose="030F0702030302020204" pitchFamily="66" charset="0"/>
              </a:rPr>
              <a:t>межі</a:t>
            </a:r>
            <a:r>
              <a:rPr lang="ru-RU" sz="2000" dirty="0">
                <a:latin typeface="Comic Sans MS" panose="030F0702030302020204" pitchFamily="66" charset="0"/>
              </a:rPr>
              <a:t> </a:t>
            </a:r>
            <a:r>
              <a:rPr lang="ru-RU" sz="2000" dirty="0" err="1">
                <a:latin typeface="Comic Sans MS" panose="030F0702030302020204" pitchFamily="66" charset="0"/>
              </a:rPr>
              <a:t>винищення</a:t>
            </a:r>
            <a:r>
              <a:rPr lang="ru-RU" sz="2000" dirty="0">
                <a:latin typeface="Comic Sans MS" panose="030F0702030302020204" pitchFamily="66" charset="0"/>
              </a:rPr>
              <a:t>. На </a:t>
            </a:r>
            <a:r>
              <a:rPr lang="ru-RU" sz="2000" dirty="0" err="1">
                <a:latin typeface="Comic Sans MS" panose="030F0702030302020204" pitchFamily="66" charset="0"/>
              </a:rPr>
              <a:t>спеціальних</a:t>
            </a:r>
            <a:r>
              <a:rPr lang="ru-RU" sz="2000" dirty="0">
                <a:latin typeface="Comic Sans MS" panose="030F0702030302020204" pitchFamily="66" charset="0"/>
              </a:rPr>
              <a:t> фермах </a:t>
            </a:r>
            <a:r>
              <a:rPr lang="ru-RU" sz="2000" dirty="0" err="1">
                <a:latin typeface="Comic Sans MS" panose="030F0702030302020204" pitchFamily="66" charset="0"/>
              </a:rPr>
              <a:t>розводяться</a:t>
            </a:r>
            <a:r>
              <a:rPr lang="ru-RU" sz="2000" dirty="0">
                <a:latin typeface="Comic Sans MS" panose="030F0702030302020204" pitchFamily="66" charset="0"/>
              </a:rPr>
              <a:t> </a:t>
            </a:r>
            <a:r>
              <a:rPr lang="ru-RU" sz="2000" dirty="0" err="1">
                <a:latin typeface="Comic Sans MS" panose="030F0702030302020204" pitchFamily="66" charset="0"/>
              </a:rPr>
              <a:t>заради</a:t>
            </a:r>
            <a:r>
              <a:rPr lang="ru-RU" sz="2000" dirty="0">
                <a:latin typeface="Comic Sans MS" panose="030F0702030302020204" pitchFamily="66" charset="0"/>
              </a:rPr>
              <a:t> </a:t>
            </a:r>
            <a:r>
              <a:rPr lang="ru-RU" sz="2000" dirty="0" err="1">
                <a:latin typeface="Comic Sans MS" panose="030F0702030302020204" pitchFamily="66" charset="0"/>
              </a:rPr>
              <a:t>шкури</a:t>
            </a:r>
            <a:r>
              <a:rPr lang="ru-RU" sz="2000" dirty="0">
                <a:latin typeface="Comic Sans MS" panose="030F0702030302020204" pitchFamily="66" charset="0"/>
              </a:rPr>
              <a:t> і </a:t>
            </a:r>
            <a:r>
              <a:rPr lang="ru-RU" sz="2000" dirty="0" err="1">
                <a:latin typeface="Comic Sans MS" panose="030F0702030302020204" pitchFamily="66" charset="0"/>
              </a:rPr>
              <a:t>м’яса</a:t>
            </a:r>
            <a:r>
              <a:rPr lang="ru-RU" sz="2000" dirty="0">
                <a:latin typeface="Comic Sans MS" panose="030F0702030302020204" pitchFamily="66" charset="0"/>
              </a:rPr>
              <a:t>. </a:t>
            </a:r>
            <a:r>
              <a:rPr lang="ru-RU" sz="2000" dirty="0" err="1">
                <a:latin typeface="Comic Sans MS" panose="030F0702030302020204" pitchFamily="66" charset="0"/>
              </a:rPr>
              <a:t>Охороняються</a:t>
            </a:r>
            <a:r>
              <a:rPr lang="ru-RU" sz="2000" dirty="0">
                <a:latin typeface="Comic Sans MS" panose="030F0702030302020204" pitchFamily="66" charset="0"/>
              </a:rPr>
              <a:t> законом.</a:t>
            </a:r>
          </a:p>
          <a:p>
            <a:r>
              <a:rPr lang="ru-RU" sz="2000" dirty="0"/>
              <a:t/>
            </a:r>
            <a:br>
              <a:rPr lang="ru-RU" sz="2000" dirty="0"/>
            </a:br>
            <a:endParaRPr lang="uk-UA" sz="20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035" y="2092570"/>
            <a:ext cx="5916245" cy="3327888"/>
          </a:xfrm>
          <a:prstGeom prst="rect">
            <a:avLst/>
          </a:prstGeom>
          <a:ln>
            <a:noFill/>
          </a:ln>
          <a:effectLst>
            <a:softEdge rad="112500"/>
          </a:effectLst>
        </p:spPr>
      </p:pic>
    </p:spTree>
    <p:extLst>
      <p:ext uri="{BB962C8B-B14F-4D97-AF65-F5344CB8AC3E}">
        <p14:creationId xmlns:p14="http://schemas.microsoft.com/office/powerpoint/2010/main" val="997590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0205" y="240449"/>
            <a:ext cx="9905998" cy="1478570"/>
          </a:xfrm>
        </p:spPr>
        <p:txBody>
          <a:bodyPr/>
          <a:lstStyle/>
          <a:p>
            <a:pPr algn="ctr"/>
            <a:r>
              <a:rPr lang="uk-UA" b="1" dirty="0" smtClean="0">
                <a:latin typeface="Comic Sans MS" panose="030F0702030302020204" pitchFamily="66" charset="0"/>
              </a:rPr>
              <a:t>Найбільший наземний хижак</a:t>
            </a:r>
            <a:endParaRPr lang="uk-UA" b="1" dirty="0">
              <a:latin typeface="Comic Sans MS" panose="030F0702030302020204" pitchFamily="66" charset="0"/>
            </a:endParaRPr>
          </a:p>
        </p:txBody>
      </p:sp>
      <p:sp>
        <p:nvSpPr>
          <p:cNvPr id="4" name="Прямоугольник 3"/>
          <p:cNvSpPr/>
          <p:nvPr/>
        </p:nvSpPr>
        <p:spPr>
          <a:xfrm>
            <a:off x="275346" y="2185011"/>
            <a:ext cx="6096000" cy="2554545"/>
          </a:xfrm>
          <a:prstGeom prst="rect">
            <a:avLst/>
          </a:prstGeom>
        </p:spPr>
        <p:txBody>
          <a:bodyPr>
            <a:spAutoFit/>
          </a:bodyPr>
          <a:lstStyle/>
          <a:p>
            <a:pPr algn="ctr"/>
            <a:r>
              <a:rPr lang="uk-UA" sz="2000" b="1" u="sng" dirty="0">
                <a:latin typeface="Comic Sans MS" panose="030F0702030302020204" pitchFamily="66" charset="0"/>
              </a:rPr>
              <a:t>Білі ведмеді </a:t>
            </a:r>
            <a:r>
              <a:rPr lang="uk-UA" sz="2000" dirty="0">
                <a:latin typeface="Comic Sans MS" panose="030F0702030302020204" pitchFamily="66" charset="0"/>
              </a:rPr>
              <a:t>— найбільші вбивці, тобто вони є найбільшими ссавцями загону хижих у світі. Довжина тіла дорослого самця більше двох з половиною метрів, а маса може досягати тонни.</a:t>
            </a:r>
            <a:br>
              <a:rPr lang="uk-UA" sz="2000" dirty="0">
                <a:latin typeface="Comic Sans MS" panose="030F0702030302020204" pitchFamily="66" charset="0"/>
              </a:rPr>
            </a:br>
            <a:r>
              <a:rPr lang="uk-UA" sz="2000" dirty="0">
                <a:latin typeface="Comic Sans MS" panose="030F0702030302020204" pitchFamily="66" charset="0"/>
              </a:rPr>
              <a:t>Білий ведмідь відмічений у Червоній книзі  й полювання та вбивство  ведмедя дозволено тільки корінному населенню Півночі.</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4630" y="1499212"/>
            <a:ext cx="5679977" cy="4256942"/>
          </a:xfrm>
          <a:prstGeom prst="rect">
            <a:avLst/>
          </a:prstGeom>
          <a:ln>
            <a:noFill/>
          </a:ln>
          <a:effectLst>
            <a:softEdge rad="112500"/>
          </a:effectLst>
        </p:spPr>
      </p:pic>
    </p:spTree>
    <p:extLst>
      <p:ext uri="{BB962C8B-B14F-4D97-AF65-F5344CB8AC3E}">
        <p14:creationId xmlns:p14="http://schemas.microsoft.com/office/powerpoint/2010/main" val="3304176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7196" y="865433"/>
            <a:ext cx="9905998" cy="1478570"/>
          </a:xfrm>
        </p:spPr>
        <p:txBody>
          <a:bodyPr/>
          <a:lstStyle/>
          <a:p>
            <a:pPr algn="ctr"/>
            <a:r>
              <a:rPr lang="uk-UA" b="1" dirty="0" smtClean="0">
                <a:latin typeface="Comic Sans MS" panose="030F0702030302020204" pitchFamily="66" charset="0"/>
              </a:rPr>
              <a:t>Найбільший птах світу</a:t>
            </a:r>
            <a:endParaRPr lang="uk-UA" b="1" dirty="0">
              <a:latin typeface="Comic Sans MS" panose="030F0702030302020204" pitchFamily="66" charset="0"/>
            </a:endParaRPr>
          </a:p>
        </p:txBody>
      </p:sp>
      <p:sp>
        <p:nvSpPr>
          <p:cNvPr id="4" name="Прямоугольник 3"/>
          <p:cNvSpPr/>
          <p:nvPr/>
        </p:nvSpPr>
        <p:spPr>
          <a:xfrm>
            <a:off x="997803" y="2534251"/>
            <a:ext cx="6096000" cy="2246769"/>
          </a:xfrm>
          <a:prstGeom prst="rect">
            <a:avLst/>
          </a:prstGeom>
        </p:spPr>
        <p:txBody>
          <a:bodyPr>
            <a:spAutoFit/>
          </a:bodyPr>
          <a:lstStyle/>
          <a:p>
            <a:pPr algn="ctr"/>
            <a:r>
              <a:rPr lang="uk-UA" sz="2000" b="1" u="sng" dirty="0">
                <a:latin typeface="Comic Sans MS" panose="030F0702030302020204" pitchFamily="66" charset="0"/>
              </a:rPr>
              <a:t>Страус</a:t>
            </a:r>
            <a:r>
              <a:rPr lang="uk-UA" sz="2000" dirty="0">
                <a:latin typeface="Comic Sans MS" panose="030F0702030302020204" pitchFamily="66" charset="0"/>
              </a:rPr>
              <a:t> — найбільший птах у світі, його зріст досягає 2,7 м, а вага — 150 кг. Цей птах не літає — занадто велика вага, слабкі грудні м'язи і крила. Зате він чудово бігає, розвиваючи швидкість до 70 км\год. У цьому йому допомагають двопалі лапи, що не мають аналогів серед птахів.</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6743" y="1195754"/>
            <a:ext cx="3926659" cy="5242292"/>
          </a:xfrm>
          <a:prstGeom prst="rect">
            <a:avLst/>
          </a:prstGeom>
          <a:ln>
            <a:noFill/>
          </a:ln>
          <a:effectLst>
            <a:softEdge rad="112500"/>
          </a:effectLst>
        </p:spPr>
      </p:pic>
    </p:spTree>
    <p:extLst>
      <p:ext uri="{BB962C8B-B14F-4D97-AF65-F5344CB8AC3E}">
        <p14:creationId xmlns:p14="http://schemas.microsoft.com/office/powerpoint/2010/main" val="4078628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2" y="249241"/>
            <a:ext cx="9905998" cy="1478570"/>
          </a:xfrm>
        </p:spPr>
        <p:txBody>
          <a:bodyPr/>
          <a:lstStyle/>
          <a:p>
            <a:pPr algn="ctr"/>
            <a:r>
              <a:rPr lang="uk-UA" b="1" dirty="0" smtClean="0">
                <a:latin typeface="Comic Sans MS" panose="030F0702030302020204" pitchFamily="66" charset="0"/>
              </a:rPr>
              <a:t>Найвища тварина </a:t>
            </a:r>
            <a:endParaRPr lang="uk-UA" b="1" dirty="0">
              <a:latin typeface="Comic Sans MS" panose="030F0702030302020204" pitchFamily="66" charset="0"/>
            </a:endParaRPr>
          </a:p>
        </p:txBody>
      </p:sp>
      <p:sp>
        <p:nvSpPr>
          <p:cNvPr id="4" name="Прямоугольник 3"/>
          <p:cNvSpPr/>
          <p:nvPr/>
        </p:nvSpPr>
        <p:spPr>
          <a:xfrm>
            <a:off x="207498" y="1727810"/>
            <a:ext cx="6096000" cy="3693319"/>
          </a:xfrm>
          <a:prstGeom prst="rect">
            <a:avLst/>
          </a:prstGeom>
        </p:spPr>
        <p:txBody>
          <a:bodyPr>
            <a:spAutoFit/>
          </a:bodyPr>
          <a:lstStyle/>
          <a:p>
            <a:pPr algn="ctr"/>
            <a:r>
              <a:rPr lang="uk-UA" dirty="0">
                <a:latin typeface="Comic Sans MS" panose="030F0702030302020204" pitchFamily="66" charset="0"/>
              </a:rPr>
              <a:t>Серед найбільших тварин на Землі </a:t>
            </a:r>
            <a:r>
              <a:rPr lang="uk-UA" b="1" u="sng" dirty="0">
                <a:effectLst>
                  <a:outerShdw blurRad="38100" dist="38100" dir="2700000" algn="tl">
                    <a:srgbClr val="000000">
                      <a:alpha val="43137"/>
                    </a:srgbClr>
                  </a:outerShdw>
                </a:effectLst>
                <a:latin typeface="Comic Sans MS" panose="030F0702030302020204" pitchFamily="66" charset="0"/>
              </a:rPr>
              <a:t>жирафа </a:t>
            </a:r>
            <a:r>
              <a:rPr lang="uk-UA" dirty="0">
                <a:latin typeface="Comic Sans MS" panose="030F0702030302020204" pitchFamily="66" charset="0"/>
              </a:rPr>
              <a:t>виділяється своєю довгою шиєю. Завдяки їй вона є найвищою </a:t>
            </a:r>
            <a:r>
              <a:rPr lang="uk-UA" dirty="0" err="1">
                <a:latin typeface="Comic Sans MS" panose="030F0702030302020204" pitchFamily="66" charset="0"/>
              </a:rPr>
              <a:t>істотою</a:t>
            </a:r>
            <a:r>
              <a:rPr lang="uk-UA" dirty="0">
                <a:latin typeface="Comic Sans MS" panose="030F0702030302020204" pitchFamily="66" charset="0"/>
              </a:rPr>
              <a:t> на нашій планеті. Висота дорослого самця від копит до рогів може сягати понад 5,5 метра. При цьому шия становить одну третю тіла тварини</a:t>
            </a:r>
            <a:r>
              <a:rPr lang="uk-UA" dirty="0" smtClean="0">
                <a:latin typeface="Comic Sans MS" panose="030F0702030302020204" pitchFamily="66" charset="0"/>
              </a:rPr>
              <a:t>.</a:t>
            </a:r>
          </a:p>
          <a:p>
            <a:pPr algn="ctr"/>
            <a:r>
              <a:rPr lang="ru-RU" dirty="0">
                <a:latin typeface="Comic Sans MS" panose="030F0702030302020204" pitchFamily="66" charset="0"/>
              </a:rPr>
              <a:t>Про </a:t>
            </a:r>
            <a:r>
              <a:rPr lang="ru-RU" dirty="0" smtClean="0">
                <a:latin typeface="Comic Sans MS" panose="030F0702030302020204" pitchFamily="66" charset="0"/>
              </a:rPr>
              <a:t>жираф </a:t>
            </a:r>
            <a:r>
              <a:rPr lang="ru-RU" dirty="0" err="1">
                <a:latin typeface="Comic Sans MS" panose="030F0702030302020204" pitchFamily="66" charset="0"/>
              </a:rPr>
              <a:t>можна</a:t>
            </a:r>
            <a:r>
              <a:rPr lang="ru-RU" dirty="0">
                <a:latin typeface="Comic Sans MS" panose="030F0702030302020204" pitchFamily="66" charset="0"/>
              </a:rPr>
              <a:t> </a:t>
            </a:r>
            <a:r>
              <a:rPr lang="ru-RU" dirty="0" err="1">
                <a:latin typeface="Comic Sans MS" panose="030F0702030302020204" pitchFamily="66" charset="0"/>
              </a:rPr>
              <a:t>сміливо</a:t>
            </a:r>
            <a:r>
              <a:rPr lang="ru-RU" dirty="0">
                <a:latin typeface="Comic Sans MS" panose="030F0702030302020204" pitchFamily="66" charset="0"/>
              </a:rPr>
              <a:t> </a:t>
            </a:r>
            <a:r>
              <a:rPr lang="ru-RU" dirty="0" err="1">
                <a:latin typeface="Comic Sans MS" panose="030F0702030302020204" pitchFamily="66" charset="0"/>
              </a:rPr>
              <a:t>говорити</a:t>
            </a:r>
            <a:r>
              <a:rPr lang="ru-RU" dirty="0">
                <a:latin typeface="Comic Sans MS" panose="030F0702030302020204" pitchFamily="66" charset="0"/>
              </a:rPr>
              <a:t>, що у них </a:t>
            </a:r>
            <a:r>
              <a:rPr lang="ru-RU" dirty="0" err="1">
                <a:latin typeface="Comic Sans MS" panose="030F0702030302020204" pitchFamily="66" charset="0"/>
              </a:rPr>
              <a:t>велике</a:t>
            </a:r>
            <a:r>
              <a:rPr lang="ru-RU" dirty="0">
                <a:latin typeface="Comic Sans MS" panose="030F0702030302020204" pitchFamily="66" charset="0"/>
              </a:rPr>
              <a:t> </a:t>
            </a:r>
            <a:r>
              <a:rPr lang="ru-RU" dirty="0" err="1">
                <a:latin typeface="Comic Sans MS" panose="030F0702030302020204" pitchFamily="66" charset="0"/>
              </a:rPr>
              <a:t>серце</a:t>
            </a:r>
            <a:r>
              <a:rPr lang="ru-RU" dirty="0">
                <a:latin typeface="Comic Sans MS" panose="030F0702030302020204" pitchFamily="66" charset="0"/>
              </a:rPr>
              <a:t>, </a:t>
            </a:r>
            <a:r>
              <a:rPr lang="ru-RU" dirty="0" err="1">
                <a:latin typeface="Comic Sans MS" panose="030F0702030302020204" pitchFamily="66" charset="0"/>
              </a:rPr>
              <a:t>адже</a:t>
            </a:r>
            <a:r>
              <a:rPr lang="ru-RU" dirty="0">
                <a:latin typeface="Comic Sans MS" panose="030F0702030302020204" pitchFamily="66" charset="0"/>
              </a:rPr>
              <a:t> </a:t>
            </a:r>
            <a:r>
              <a:rPr lang="ru-RU" dirty="0" err="1">
                <a:latin typeface="Comic Sans MS" panose="030F0702030302020204" pitchFamily="66" charset="0"/>
              </a:rPr>
              <a:t>важить</a:t>
            </a:r>
            <a:r>
              <a:rPr lang="ru-RU" dirty="0">
                <a:latin typeface="Comic Sans MS" panose="030F0702030302020204" pitchFamily="66" charset="0"/>
              </a:rPr>
              <a:t> </a:t>
            </a:r>
            <a:r>
              <a:rPr lang="ru-RU" dirty="0" err="1">
                <a:latin typeface="Comic Sans MS" panose="030F0702030302020204" pitchFamily="66" charset="0"/>
              </a:rPr>
              <a:t>воно</a:t>
            </a:r>
            <a:r>
              <a:rPr lang="ru-RU" dirty="0">
                <a:latin typeface="Comic Sans MS" panose="030F0702030302020204" pitchFamily="66" charset="0"/>
              </a:rPr>
              <a:t> 12 </a:t>
            </a:r>
            <a:r>
              <a:rPr lang="ru-RU" dirty="0" err="1">
                <a:latin typeface="Comic Sans MS" panose="030F0702030302020204" pitchFamily="66" charset="0"/>
              </a:rPr>
              <a:t>кілограм</a:t>
            </a:r>
            <a:r>
              <a:rPr lang="ru-RU" dirty="0">
                <a:latin typeface="Comic Sans MS" panose="030F0702030302020204" pitchFamily="66" charset="0"/>
              </a:rPr>
              <a:t>. </a:t>
            </a:r>
            <a:r>
              <a:rPr lang="ru-RU" dirty="0" err="1">
                <a:latin typeface="Comic Sans MS" panose="030F0702030302020204" pitchFamily="66" charset="0"/>
              </a:rPr>
              <a:t>Також</a:t>
            </a:r>
            <a:r>
              <a:rPr lang="ru-RU" dirty="0">
                <a:latin typeface="Comic Sans MS" panose="030F0702030302020204" pitchFamily="66" charset="0"/>
              </a:rPr>
              <a:t> </a:t>
            </a:r>
            <a:r>
              <a:rPr lang="ru-RU" dirty="0" err="1">
                <a:latin typeface="Comic Sans MS" panose="030F0702030302020204" pitchFamily="66" charset="0"/>
              </a:rPr>
              <a:t>жирафи</a:t>
            </a:r>
            <a:r>
              <a:rPr lang="ru-RU" dirty="0">
                <a:latin typeface="Comic Sans MS" panose="030F0702030302020204" pitchFamily="66" charset="0"/>
              </a:rPr>
              <a:t> </a:t>
            </a:r>
            <a:r>
              <a:rPr lang="ru-RU" dirty="0" err="1">
                <a:latin typeface="Comic Sans MS" panose="030F0702030302020204" pitchFamily="66" charset="0"/>
              </a:rPr>
              <a:t>славляться</a:t>
            </a:r>
            <a:r>
              <a:rPr lang="ru-RU" dirty="0">
                <a:latin typeface="Comic Sans MS" panose="030F0702030302020204" pitchFamily="66" charset="0"/>
              </a:rPr>
              <a:t> </a:t>
            </a:r>
            <a:r>
              <a:rPr lang="ru-RU" dirty="0" err="1">
                <a:latin typeface="Comic Sans MS" panose="030F0702030302020204" pitchFamily="66" charset="0"/>
              </a:rPr>
              <a:t>своїм</a:t>
            </a:r>
            <a:r>
              <a:rPr lang="ru-RU" dirty="0">
                <a:latin typeface="Comic Sans MS" panose="030F0702030302020204" pitchFamily="66" charset="0"/>
              </a:rPr>
              <a:t> </a:t>
            </a:r>
            <a:r>
              <a:rPr lang="ru-RU" dirty="0" err="1">
                <a:latin typeface="Comic Sans MS" panose="030F0702030302020204" pitchFamily="66" charset="0"/>
              </a:rPr>
              <a:t>довгим</a:t>
            </a:r>
            <a:r>
              <a:rPr lang="ru-RU" dirty="0">
                <a:latin typeface="Comic Sans MS" panose="030F0702030302020204" pitchFamily="66" charset="0"/>
              </a:rPr>
              <a:t> </a:t>
            </a:r>
            <a:r>
              <a:rPr lang="ru-RU" dirty="0" err="1">
                <a:latin typeface="Comic Sans MS" panose="030F0702030302020204" pitchFamily="66" charset="0"/>
              </a:rPr>
              <a:t>язиком</a:t>
            </a:r>
            <a:r>
              <a:rPr lang="ru-RU" dirty="0">
                <a:latin typeface="Comic Sans MS" panose="030F0702030302020204" pitchFamily="66" charset="0"/>
              </a:rPr>
              <a:t>. </a:t>
            </a:r>
            <a:r>
              <a:rPr lang="ru-RU" dirty="0" err="1">
                <a:latin typeface="Comic Sans MS" panose="030F0702030302020204" pitchFamily="66" charset="0"/>
              </a:rPr>
              <a:t>Тільки</a:t>
            </a:r>
            <a:r>
              <a:rPr lang="ru-RU" dirty="0">
                <a:latin typeface="Comic Sans MS" panose="030F0702030302020204" pitchFamily="66" charset="0"/>
              </a:rPr>
              <a:t> </a:t>
            </a:r>
            <a:r>
              <a:rPr lang="ru-RU" dirty="0" err="1">
                <a:latin typeface="Comic Sans MS" panose="030F0702030302020204" pitchFamily="66" charset="0"/>
              </a:rPr>
              <a:t>він</a:t>
            </a:r>
            <a:r>
              <a:rPr lang="ru-RU" dirty="0">
                <a:latin typeface="Comic Sans MS" panose="030F0702030302020204" pitchFamily="66" charset="0"/>
              </a:rPr>
              <a:t> </a:t>
            </a:r>
            <a:r>
              <a:rPr lang="ru-RU" dirty="0" err="1">
                <a:latin typeface="Comic Sans MS" panose="030F0702030302020204" pitchFamily="66" charset="0"/>
              </a:rPr>
              <a:t>їм</a:t>
            </a:r>
            <a:r>
              <a:rPr lang="ru-RU" dirty="0">
                <a:latin typeface="Comic Sans MS" panose="030F0702030302020204" pitchFamily="66" charset="0"/>
              </a:rPr>
              <a:t> </a:t>
            </a:r>
            <a:r>
              <a:rPr lang="ru-RU" dirty="0" err="1">
                <a:latin typeface="Comic Sans MS" panose="030F0702030302020204" pitchFamily="66" charset="0"/>
              </a:rPr>
              <a:t>потрібен</a:t>
            </a:r>
            <a:r>
              <a:rPr lang="ru-RU" dirty="0">
                <a:latin typeface="Comic Sans MS" panose="030F0702030302020204" pitchFamily="66" charset="0"/>
              </a:rPr>
              <a:t> не для того, </a:t>
            </a:r>
            <a:r>
              <a:rPr lang="ru-RU" dirty="0" err="1">
                <a:latin typeface="Comic Sans MS" panose="030F0702030302020204" pitchFamily="66" charset="0"/>
              </a:rPr>
              <a:t>щоб</a:t>
            </a:r>
            <a:r>
              <a:rPr lang="ru-RU" dirty="0">
                <a:latin typeface="Comic Sans MS" panose="030F0702030302020204" pitchFamily="66" charset="0"/>
              </a:rPr>
              <a:t> </a:t>
            </a:r>
            <a:r>
              <a:rPr lang="ru-RU" dirty="0" err="1">
                <a:latin typeface="Comic Sans MS" panose="030F0702030302020204" pitchFamily="66" charset="0"/>
              </a:rPr>
              <a:t>пліткувати</a:t>
            </a:r>
            <a:r>
              <a:rPr lang="ru-RU" dirty="0">
                <a:latin typeface="Comic Sans MS" panose="030F0702030302020204" pitchFamily="66" charset="0"/>
              </a:rPr>
              <a:t>, а для того, </a:t>
            </a:r>
            <a:r>
              <a:rPr lang="ru-RU" dirty="0" err="1">
                <a:latin typeface="Comic Sans MS" panose="030F0702030302020204" pitchFamily="66" charset="0"/>
              </a:rPr>
              <a:t>щоб</a:t>
            </a:r>
            <a:r>
              <a:rPr lang="ru-RU" dirty="0">
                <a:latin typeface="Comic Sans MS" panose="030F0702030302020204" pitchFamily="66" charset="0"/>
              </a:rPr>
              <a:t> </a:t>
            </a:r>
            <a:r>
              <a:rPr lang="ru-RU" dirty="0" err="1">
                <a:latin typeface="Comic Sans MS" panose="030F0702030302020204" pitchFamily="66" charset="0"/>
              </a:rPr>
              <a:t>діставати</a:t>
            </a:r>
            <a:r>
              <a:rPr lang="ru-RU" dirty="0">
                <a:latin typeface="Comic Sans MS" panose="030F0702030302020204" pitchFamily="66" charset="0"/>
              </a:rPr>
              <a:t> </a:t>
            </a:r>
            <a:r>
              <a:rPr lang="ru-RU" dirty="0" err="1">
                <a:latin typeface="Comic Sans MS" panose="030F0702030302020204" pitchFamily="66" charset="0"/>
              </a:rPr>
              <a:t>листя</a:t>
            </a:r>
            <a:r>
              <a:rPr lang="ru-RU" dirty="0">
                <a:latin typeface="Comic Sans MS" panose="030F0702030302020204" pitchFamily="66" charset="0"/>
              </a:rPr>
              <a:t> з </a:t>
            </a:r>
            <a:r>
              <a:rPr lang="ru-RU" dirty="0" err="1">
                <a:latin typeface="Comic Sans MS" panose="030F0702030302020204" pitchFamily="66" charset="0"/>
              </a:rPr>
              <a:t>найвищих</a:t>
            </a:r>
            <a:r>
              <a:rPr lang="ru-RU" dirty="0">
                <a:latin typeface="Comic Sans MS" panose="030F0702030302020204" pitchFamily="66" charset="0"/>
              </a:rPr>
              <a:t> дерев в </a:t>
            </a:r>
            <a:r>
              <a:rPr lang="ru-RU" dirty="0" err="1">
                <a:latin typeface="Comic Sans MS" panose="030F0702030302020204" pitchFamily="66" charset="0"/>
              </a:rPr>
              <a:t>африканській</a:t>
            </a:r>
            <a:r>
              <a:rPr lang="ru-RU" dirty="0">
                <a:latin typeface="Comic Sans MS" panose="030F0702030302020204" pitchFamily="66" charset="0"/>
              </a:rPr>
              <a:t> </a:t>
            </a:r>
            <a:r>
              <a:rPr lang="ru-RU" dirty="0" err="1">
                <a:latin typeface="Comic Sans MS" panose="030F0702030302020204" pitchFamily="66" charset="0"/>
              </a:rPr>
              <a:t>савані</a:t>
            </a:r>
            <a:r>
              <a:rPr lang="ru-RU" dirty="0">
                <a:latin typeface="Comic Sans MS" panose="030F0702030302020204" pitchFamily="66" charset="0"/>
              </a:rPr>
              <a:t>. У </a:t>
            </a:r>
            <a:r>
              <a:rPr lang="ru-RU" dirty="0" err="1">
                <a:latin typeface="Comic Sans MS" panose="030F0702030302020204" pitchFamily="66" charset="0"/>
              </a:rPr>
              <a:t>довжину</a:t>
            </a:r>
            <a:r>
              <a:rPr lang="ru-RU" dirty="0">
                <a:latin typeface="Comic Sans MS" panose="030F0702030302020204" pitchFamily="66" charset="0"/>
              </a:rPr>
              <a:t> </a:t>
            </a:r>
            <a:r>
              <a:rPr lang="ru-RU" dirty="0" err="1">
                <a:latin typeface="Comic Sans MS" panose="030F0702030302020204" pitchFamily="66" charset="0"/>
              </a:rPr>
              <a:t>цей</a:t>
            </a:r>
            <a:r>
              <a:rPr lang="ru-RU" dirty="0">
                <a:latin typeface="Comic Sans MS" panose="030F0702030302020204" pitchFamily="66" charset="0"/>
              </a:rPr>
              <a:t> орган </a:t>
            </a:r>
            <a:r>
              <a:rPr lang="ru-RU" dirty="0" err="1">
                <a:latin typeface="Comic Sans MS" panose="030F0702030302020204" pitchFamily="66" charset="0"/>
              </a:rPr>
              <a:t>досягає</a:t>
            </a:r>
            <a:r>
              <a:rPr lang="ru-RU" dirty="0">
                <a:latin typeface="Comic Sans MS" panose="030F0702030302020204" pitchFamily="66" charset="0"/>
              </a:rPr>
              <a:t> аж 45 </a:t>
            </a:r>
            <a:r>
              <a:rPr lang="ru-RU" dirty="0" err="1">
                <a:latin typeface="Comic Sans MS" panose="030F0702030302020204" pitchFamily="66" charset="0"/>
              </a:rPr>
              <a:t>сантиметрів</a:t>
            </a:r>
            <a:r>
              <a:rPr lang="ru-RU" dirty="0">
                <a:latin typeface="Comic Sans MS" panose="030F0702030302020204" pitchFamily="66" charset="0"/>
              </a:rPr>
              <a:t>.</a:t>
            </a:r>
            <a:endParaRPr lang="uk-UA" dirty="0">
              <a:latin typeface="Comic Sans MS" panose="030F0702030302020204" pitchFamily="66"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2145" y="1727811"/>
            <a:ext cx="5529179" cy="3693319"/>
          </a:xfrm>
          <a:prstGeom prst="rect">
            <a:avLst/>
          </a:prstGeom>
          <a:ln>
            <a:noFill/>
          </a:ln>
          <a:effectLst>
            <a:softEdge rad="112500"/>
          </a:effectLst>
        </p:spPr>
      </p:pic>
    </p:spTree>
    <p:extLst>
      <p:ext uri="{BB962C8B-B14F-4D97-AF65-F5344CB8AC3E}">
        <p14:creationId xmlns:p14="http://schemas.microsoft.com/office/powerpoint/2010/main" val="27097159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TM04033919[[fn=Контур]]</Template>
  <TotalTime>64</TotalTime>
  <Words>522</Words>
  <Application>Microsoft Office PowerPoint</Application>
  <PresentationFormat>Широкоэкранный</PresentationFormat>
  <Paragraphs>32</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Comic Sans MS</vt:lpstr>
      <vt:lpstr>Trebuchet MS</vt:lpstr>
      <vt:lpstr>Tw Cen MT</vt:lpstr>
      <vt:lpstr>Контур</vt:lpstr>
      <vt:lpstr>Презентация PowerPoint</vt:lpstr>
      <vt:lpstr>НАЙШВИДШИЙ ПТАХ</vt:lpstr>
      <vt:lpstr>Найбільша тварина світу</vt:lpstr>
      <vt:lpstr>Найбільший наземний ссавець</vt:lpstr>
      <vt:lpstr>Найбільша змія на землі</vt:lpstr>
      <vt:lpstr>Найбільша рептилія</vt:lpstr>
      <vt:lpstr>Найбільший наземний хижак</vt:lpstr>
      <vt:lpstr>Найбільший птах світу</vt:lpstr>
      <vt:lpstr>Найвища тварина </vt:lpstr>
      <vt:lpstr> найменший ссавець світу</vt:lpstr>
      <vt:lpstr>Найменший птах</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14</cp:revision>
  <dcterms:created xsi:type="dcterms:W3CDTF">2024-01-15T11:57:59Z</dcterms:created>
  <dcterms:modified xsi:type="dcterms:W3CDTF">2024-01-15T13:02:54Z</dcterms:modified>
</cp:coreProperties>
</file>