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52" r:id="rId4"/>
    <p:sldId id="297" r:id="rId5"/>
    <p:sldId id="298" r:id="rId6"/>
    <p:sldId id="299" r:id="rId7"/>
    <p:sldId id="280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hyperlink" Target="https://youtu.be/hqrBn9WI7Hc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https://youtu.be/hqrBn9WI7Hc" TargetMode="External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youtu.be/hqrBn9WI7Hc" TargetMode="External"/><Relationship Id="rId5" Type="http://schemas.microsoft.com/office/2007/relationships/hdphoto" Target="../media/hdphoto5.wdp"/><Relationship Id="rId10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channel/UCYtu9EnlIk3Nph-Yj_nHd6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qrBn9WI7Hc" TargetMode="External"/><Relationship Id="rId3" Type="http://schemas.openxmlformats.org/officeDocument/2006/relationships/image" Target="../media/image9.gif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jpg"/><Relationship Id="rId4" Type="http://schemas.openxmlformats.org/officeDocument/2006/relationships/hyperlink" Target="https://www.youtube.com/channel/UCYtu9EnlIk3Nph-Yj_nHd6A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0.jpg"/><Relationship Id="rId9" Type="http://schemas.openxmlformats.org/officeDocument/2006/relationships/hyperlink" Target="https://youtu.be/hqrBn9WI7Hc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qrBn9WI7Hc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9.wdp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jp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hqrBn9WI7H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40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Невидимий світ живої природи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5" y="3840774"/>
            <a:ext cx="1611907" cy="2949849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93ABE678-DF9A-81E8-7ADB-2DB3F8244801}"/>
              </a:ext>
            </a:extLst>
          </p:cNvPr>
          <p:cNvGrpSpPr/>
          <p:nvPr/>
        </p:nvGrpSpPr>
        <p:grpSpPr>
          <a:xfrm>
            <a:off x="3505231" y="4065257"/>
            <a:ext cx="4457283" cy="2798347"/>
            <a:chOff x="3505231" y="4065257"/>
            <a:chExt cx="4457283" cy="2798347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FA1AC2C8-954D-5806-F61D-5543E364031C}"/>
                </a:ext>
              </a:extLst>
            </p:cNvPr>
            <p:cNvSpPr/>
            <p:nvPr/>
          </p:nvSpPr>
          <p:spPr>
            <a:xfrm>
              <a:off x="5269503" y="4101736"/>
              <a:ext cx="2601181" cy="260118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218" name="Picture 2" descr="Мікроорганізми - Mind Map">
              <a:extLst>
                <a:ext uri="{FF2B5EF4-FFF2-40B4-BE49-F238E27FC236}">
                  <a16:creationId xmlns:a16="http://schemas.microsoft.com/office/drawing/2014/main" id="{8C548D1D-0DC2-5BC5-0F41-5CF54232D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9221">
              <a:off x="3505231" y="4065257"/>
              <a:ext cx="4457283" cy="2798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B51ED962-C90D-533D-3893-DB01A0AD4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61" y="5603699"/>
            <a:ext cx="3385690" cy="13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2" descr="Телезритель, Человек, Путешествовать">
            <a:extLst>
              <a:ext uri="{FF2B5EF4-FFF2-40B4-BE49-F238E27FC236}">
                <a16:creationId xmlns:a16="http://schemas.microsoft.com/office/drawing/2014/main" id="{F95E6E92-14C1-D005-FD53-AAE029B6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4" y="1477320"/>
            <a:ext cx="5951311" cy="43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617E0573-793D-A67E-D5F5-A4C9E2C35C38}"/>
              </a:ext>
            </a:extLst>
          </p:cNvPr>
          <p:cNvSpPr/>
          <p:nvPr/>
        </p:nvSpPr>
        <p:spPr>
          <a:xfrm>
            <a:off x="1879633" y="6150371"/>
            <a:ext cx="2050533" cy="577365"/>
          </a:xfrm>
          <a:prstGeom prst="wedgeRoundRectCallout">
            <a:avLst>
              <a:gd name="adj1" fmla="val 28523"/>
              <a:gd name="adj2" fmla="val -147691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Телескоп</a:t>
            </a:r>
            <a:endParaRPr lang="uk-UA" sz="2000" b="1" dirty="0"/>
          </a:p>
        </p:txBody>
      </p:sp>
      <p:pic>
        <p:nvPicPr>
          <p:cNvPr id="3074" name="Picture 2" descr="ботан, выродок, мультфильм">
            <a:extLst>
              <a:ext uri="{FF2B5EF4-FFF2-40B4-BE49-F238E27FC236}">
                <a16:creationId xmlns:a16="http://schemas.microsoft.com/office/drawing/2014/main" id="{C308A0BC-D105-1D63-70F3-461354F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2" y="4830431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елый, Химия, Изолированные, Микроскопия">
            <a:extLst>
              <a:ext uri="{FF2B5EF4-FFF2-40B4-BE49-F238E27FC236}">
                <a16:creationId xmlns:a16="http://schemas.microsoft.com/office/drawing/2014/main" id="{725A68E4-2D27-B075-058F-B6B5E95F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36" y="506613"/>
            <a:ext cx="4140990" cy="62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B8BC14A0-D396-5DAF-B2EF-04B356A960FD}"/>
              </a:ext>
            </a:extLst>
          </p:cNvPr>
          <p:cNvSpPr/>
          <p:nvPr/>
        </p:nvSpPr>
        <p:spPr>
          <a:xfrm>
            <a:off x="7338396" y="6214148"/>
            <a:ext cx="2011107" cy="552412"/>
          </a:xfrm>
          <a:prstGeom prst="wedgeRoundRectCallout">
            <a:avLst>
              <a:gd name="adj1" fmla="val 42296"/>
              <a:gd name="adj2" fmla="val -148989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Мікроскоп</a:t>
            </a:r>
            <a:endParaRPr lang="uk-UA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Винайдення телескопа дало змогу астрономам спостерігати небесні тіла на величезних відстанях, а завдяки </a:t>
            </a:r>
            <a:r>
              <a:rPr lang="uk-UA" sz="2400" b="1" dirty="0">
                <a:solidFill>
                  <a:srgbClr val="FF0000"/>
                </a:solidFill>
              </a:rPr>
              <a:t>мікроскопу</a:t>
            </a:r>
            <a:r>
              <a:rPr lang="uk-UA" sz="2400" b="1" dirty="0">
                <a:solidFill>
                  <a:schemeClr val="tx1"/>
                </a:solidFill>
              </a:rPr>
              <a:t> біологи відкрили крихітні організми, розміри яких менше 1 мм.</a:t>
            </a:r>
          </a:p>
        </p:txBody>
      </p:sp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1A789684-5F59-126C-DDA9-ECB9982586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4" y="5914747"/>
            <a:ext cx="2565912" cy="1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Мікроскоп</a:t>
            </a:r>
            <a:r>
              <a:rPr lang="uk-UA" sz="2400" b="1" dirty="0">
                <a:solidFill>
                  <a:schemeClr val="tx1"/>
                </a:solidFill>
              </a:rPr>
              <a:t> – прилад для отримання збільшеного зображення малих тіл, невидимих неозброє­ним оком. Малюнок знайомить з тим, як змінювався вигляд і збільшувальна здатність мікроскопів з часу ви­найденого у XVII столітті й дотепер.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B37CE1-5DF6-89D5-3B3C-D3450CFF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4" y="1567604"/>
            <a:ext cx="2572949" cy="39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70D24C8-4F0D-D5CC-00E3-8A98DC0D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21" y="1567604"/>
            <a:ext cx="3406989" cy="403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Історія створення мікроскопа, його будова, правила роботи">
            <a:extLst>
              <a:ext uri="{FF2B5EF4-FFF2-40B4-BE49-F238E27FC236}">
                <a16:creationId xmlns:a16="http://schemas.microsoft.com/office/drawing/2014/main" id="{E57B00ED-1324-AD11-3F18-7F576002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18" y="1389187"/>
            <a:ext cx="3862032" cy="43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дин зрізаний кут 1">
            <a:extLst>
              <a:ext uri="{FF2B5EF4-FFF2-40B4-BE49-F238E27FC236}">
                <a16:creationId xmlns:a16="http://schemas.microsoft.com/office/drawing/2014/main" id="{02580F8C-42E5-44B0-CF46-B7C5FC7D1EF3}"/>
              </a:ext>
            </a:extLst>
          </p:cNvPr>
          <p:cNvSpPr/>
          <p:nvPr/>
        </p:nvSpPr>
        <p:spPr>
          <a:xfrm>
            <a:off x="590974" y="5355702"/>
            <a:ext cx="3032521" cy="1041938"/>
          </a:xfrm>
          <a:prstGeom prst="snip1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Мікроскоп</a:t>
            </a:r>
            <a:r>
              <a:rPr lang="ru-RU" sz="2000" b="1" dirty="0"/>
              <a:t> 17 </a:t>
            </a:r>
            <a:r>
              <a:rPr lang="ru-RU" sz="2000" b="1" dirty="0" err="1"/>
              <a:t>століття</a:t>
            </a:r>
            <a:endParaRPr lang="ru-RU" sz="2000" b="1" dirty="0"/>
          </a:p>
          <a:p>
            <a:pPr algn="ctr"/>
            <a:r>
              <a:rPr lang="ru-RU" sz="2000" b="1" dirty="0" err="1"/>
              <a:t>Зб</a:t>
            </a:r>
            <a:r>
              <a:rPr lang="uk-UA" sz="2000" b="1" dirty="0"/>
              <a:t>і</a:t>
            </a:r>
            <a:r>
              <a:rPr lang="ru-RU" sz="2000" b="1" dirty="0" err="1"/>
              <a:t>льшує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/>
              <a:t>у 200 </a:t>
            </a:r>
            <a:r>
              <a:rPr lang="ru-RU" sz="2000" b="1" dirty="0" err="1"/>
              <a:t>разів</a:t>
            </a:r>
            <a:endParaRPr lang="uk-UA" sz="2000" b="1" dirty="0"/>
          </a:p>
        </p:txBody>
      </p:sp>
      <p:sp>
        <p:nvSpPr>
          <p:cNvPr id="12" name="Прямокутник: один зрізаний кут 11">
            <a:extLst>
              <a:ext uri="{FF2B5EF4-FFF2-40B4-BE49-F238E27FC236}">
                <a16:creationId xmlns:a16="http://schemas.microsoft.com/office/drawing/2014/main" id="{E2BCC773-1FC9-B452-EDD4-1EB023C22450}"/>
              </a:ext>
            </a:extLst>
          </p:cNvPr>
          <p:cNvSpPr/>
          <p:nvPr/>
        </p:nvSpPr>
        <p:spPr>
          <a:xfrm>
            <a:off x="4016110" y="5685798"/>
            <a:ext cx="3406989" cy="1041938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Мікроскоп</a:t>
            </a:r>
            <a:r>
              <a:rPr lang="ru-RU" sz="2000" b="1" dirty="0"/>
              <a:t> 20 </a:t>
            </a:r>
            <a:r>
              <a:rPr lang="ru-RU" sz="2000" b="1" dirty="0" err="1"/>
              <a:t>століття</a:t>
            </a:r>
            <a:endParaRPr lang="ru-RU" sz="2000" b="1" dirty="0"/>
          </a:p>
          <a:p>
            <a:pPr algn="ctr"/>
            <a:r>
              <a:rPr lang="ru-RU" sz="2000" b="1" dirty="0" err="1"/>
              <a:t>Зб</a:t>
            </a:r>
            <a:r>
              <a:rPr lang="uk-UA" sz="2000" b="1" dirty="0"/>
              <a:t>і</a:t>
            </a:r>
            <a:r>
              <a:rPr lang="ru-RU" sz="2000" b="1" dirty="0" err="1"/>
              <a:t>льшує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/>
              <a:t>у 1000-3000 </a:t>
            </a:r>
            <a:r>
              <a:rPr lang="ru-RU" sz="2000" b="1" dirty="0" err="1"/>
              <a:t>разів</a:t>
            </a:r>
            <a:endParaRPr lang="uk-UA" sz="2000" b="1" dirty="0"/>
          </a:p>
        </p:txBody>
      </p:sp>
      <p:sp>
        <p:nvSpPr>
          <p:cNvPr id="13" name="Прямокутник: один зрізаний кут 12">
            <a:extLst>
              <a:ext uri="{FF2B5EF4-FFF2-40B4-BE49-F238E27FC236}">
                <a16:creationId xmlns:a16="http://schemas.microsoft.com/office/drawing/2014/main" id="{822BE815-4218-5554-4F7E-3D2977BC2820}"/>
              </a:ext>
            </a:extLst>
          </p:cNvPr>
          <p:cNvSpPr/>
          <p:nvPr/>
        </p:nvSpPr>
        <p:spPr>
          <a:xfrm>
            <a:off x="7725401" y="5685798"/>
            <a:ext cx="4268240" cy="1041938"/>
          </a:xfrm>
          <a:prstGeom prst="snip1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Електронний</a:t>
            </a:r>
            <a:r>
              <a:rPr lang="ru-RU" sz="2000" b="1" dirty="0"/>
              <a:t> </a:t>
            </a:r>
            <a:r>
              <a:rPr lang="ru-RU" sz="2000" b="1" dirty="0" err="1"/>
              <a:t>мікроскоп</a:t>
            </a:r>
            <a:r>
              <a:rPr lang="ru-RU" sz="2000" b="1" dirty="0"/>
              <a:t> 21 </a:t>
            </a:r>
            <a:r>
              <a:rPr lang="ru-RU" sz="2000" b="1" dirty="0" err="1"/>
              <a:t>століття</a:t>
            </a:r>
            <a:endParaRPr lang="ru-RU" sz="2000" b="1" dirty="0"/>
          </a:p>
          <a:p>
            <a:pPr algn="ctr"/>
            <a:r>
              <a:rPr lang="ru-RU" sz="2000" b="1" dirty="0" err="1"/>
              <a:t>Зб</a:t>
            </a:r>
            <a:r>
              <a:rPr lang="uk-UA" sz="2000" b="1" dirty="0"/>
              <a:t>і</a:t>
            </a:r>
            <a:r>
              <a:rPr lang="ru-RU" sz="2000" b="1" dirty="0" err="1"/>
              <a:t>льшує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/>
              <a:t>у 1000 000 і </a:t>
            </a:r>
            <a:r>
              <a:rPr lang="ru-RU" sz="2000" b="1" dirty="0" err="1"/>
              <a:t>більше</a:t>
            </a:r>
            <a:r>
              <a:rPr lang="ru-RU" sz="2000" b="1" dirty="0"/>
              <a:t> </a:t>
            </a:r>
            <a:r>
              <a:rPr lang="ru-RU" sz="2000" b="1" dirty="0" err="1"/>
              <a:t>разів</a:t>
            </a:r>
            <a:endParaRPr lang="uk-UA" sz="2000" b="1" dirty="0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9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B839CD4B-8A0F-AF12-FF8C-C78673CED5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4" y="5914747"/>
            <a:ext cx="2565912" cy="1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Префікс </a:t>
            </a:r>
            <a:r>
              <a:rPr lang="uk-UA" sz="2400" b="1" dirty="0">
                <a:solidFill>
                  <a:srgbClr val="FF0000"/>
                </a:solidFill>
              </a:rPr>
              <a:t>мікро </a:t>
            </a:r>
            <a:r>
              <a:rPr lang="uk-UA" sz="2400" b="1" dirty="0">
                <a:solidFill>
                  <a:schemeClr val="tx1"/>
                </a:solidFill>
              </a:rPr>
              <a:t>означає малий, тож наявність його у слові свідчить про щось маленьке: мікроорганізм організм маленьких розмірів (менше 1 мм), </a:t>
            </a:r>
            <a:r>
              <a:rPr lang="uk-UA" sz="2400" b="1" dirty="0">
                <a:solidFill>
                  <a:srgbClr val="FF0000"/>
                </a:solidFill>
              </a:rPr>
              <a:t>мікробіологія</a:t>
            </a:r>
            <a:r>
              <a:rPr lang="uk-UA" sz="2400" b="1" dirty="0">
                <a:solidFill>
                  <a:schemeClr val="tx1"/>
                </a:solidFill>
              </a:rPr>
              <a:t> — наука, що вивчає мікроорганізми.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76" y="4967358"/>
            <a:ext cx="1027064" cy="1879564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4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C7D991-38B5-0742-6877-1848605FE0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572" t="35429" r="35071" b="23174"/>
          <a:stretch/>
        </p:blipFill>
        <p:spPr>
          <a:xfrm>
            <a:off x="198359" y="1585868"/>
            <a:ext cx="7413066" cy="4173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11F386-C60E-5296-53FD-0CE3A6B1BB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714" t="33524" r="14715" b="9970"/>
          <a:stretch/>
        </p:blipFill>
        <p:spPr>
          <a:xfrm>
            <a:off x="7729543" y="1439323"/>
            <a:ext cx="3256314" cy="5288413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AFE982A4-19BF-D913-2D88-D98311FC2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4" y="5914747"/>
            <a:ext cx="2565912" cy="1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Дослідники використовують сучасні мікроскопи для дослідження клітин </a:t>
            </a:r>
            <a:r>
              <a:rPr lang="uk-UA" sz="2400" b="1" dirty="0" err="1">
                <a:solidFill>
                  <a:schemeClr val="tx1"/>
                </a:solidFill>
              </a:rPr>
              <a:t>багатоклітин</a:t>
            </a:r>
            <a:r>
              <a:rPr lang="uk-UA" sz="2400" b="1" dirty="0">
                <a:solidFill>
                  <a:schemeClr val="tx1"/>
                </a:solidFill>
              </a:rPr>
              <a:t>-них організмів і світу мікроскопічних істот (</a:t>
            </a:r>
            <a:r>
              <a:rPr lang="uk-UA" sz="2400" b="1" dirty="0">
                <a:solidFill>
                  <a:srgbClr val="FF0000"/>
                </a:solidFill>
              </a:rPr>
              <a:t>мікроорганізмів</a:t>
            </a:r>
            <a:r>
              <a:rPr lang="uk-UA" sz="2400" b="1" dirty="0">
                <a:solidFill>
                  <a:schemeClr val="tx1"/>
                </a:solidFill>
              </a:rPr>
              <a:t>).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Picture 2" descr="ботан, выродок, мультфильм">
            <a:extLst>
              <a:ext uri="{FF2B5EF4-FFF2-40B4-BE49-F238E27FC236}">
                <a16:creationId xmlns:a16="http://schemas.microsoft.com/office/drawing/2014/main" id="{4F66277C-B9FC-54ED-A1ED-38E673F8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98690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865CA9-1190-56D3-B0C1-D3DFB6725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143" t="30857" r="12571" b="9970"/>
          <a:stretch/>
        </p:blipFill>
        <p:spPr>
          <a:xfrm>
            <a:off x="1477118" y="1239979"/>
            <a:ext cx="9353005" cy="5434414"/>
          </a:xfrm>
          <a:prstGeom prst="rect">
            <a:avLst/>
          </a:prstGeom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8507092E-8ACA-C273-7285-DC429E70C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4" y="5914747"/>
            <a:ext cx="2565912" cy="1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Існують одноклітинні гри­би, рослини, твариноподібні організми, бактерії. Вони </a:t>
            </a:r>
            <a:r>
              <a:rPr lang="uk-UA" sz="2400" b="1" dirty="0" err="1">
                <a:solidFill>
                  <a:schemeClr val="tx1"/>
                </a:solidFill>
              </a:rPr>
              <a:t>мешка-ють</a:t>
            </a:r>
            <a:r>
              <a:rPr lang="uk-UA" sz="2400" b="1" dirty="0">
                <a:solidFill>
                  <a:schemeClr val="tx1"/>
                </a:solidFill>
              </a:rPr>
              <a:t> в усіх середовищах життя, оселяються на по­верхні й всередині багатоклітинних організмів.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D36492-B8DF-543D-176B-69CCA3D16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603" y="4971495"/>
            <a:ext cx="1109397" cy="1886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24CE9E-8851-6A36-39E6-57606459CA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643" t="34540" r="15286" b="12914"/>
          <a:stretch/>
        </p:blipFill>
        <p:spPr>
          <a:xfrm>
            <a:off x="939970" y="1580626"/>
            <a:ext cx="9663106" cy="5093767"/>
          </a:xfrm>
          <a:prstGeom prst="rect">
            <a:avLst/>
          </a:prstGeom>
        </p:spPr>
      </p:pic>
      <p:pic>
        <p:nvPicPr>
          <p:cNvPr id="10" name="Рисунок 9">
            <a:hlinkClick r:id="rId8"/>
            <a:extLst>
              <a:ext uri="{FF2B5EF4-FFF2-40B4-BE49-F238E27FC236}">
                <a16:creationId xmlns:a16="http://schemas.microsoft.com/office/drawing/2014/main" id="{9FC61C69-78AE-FBAA-95E7-53146744A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4" y="5914747"/>
            <a:ext cx="2565912" cy="1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191</Words>
  <Application>Microsoft Office PowerPoint</Application>
  <PresentationFormat>Широкий екран</PresentationFormat>
  <Paragraphs>21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621</cp:revision>
  <dcterms:created xsi:type="dcterms:W3CDTF">2023-02-01T11:00:58Z</dcterms:created>
  <dcterms:modified xsi:type="dcterms:W3CDTF">2024-01-26T19:45:44Z</dcterms:modified>
</cp:coreProperties>
</file>