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9" r:id="rId4"/>
    <p:sldId id="376" r:id="rId5"/>
    <p:sldId id="389" r:id="rId6"/>
    <p:sldId id="401" r:id="rId7"/>
    <p:sldId id="429" r:id="rId8"/>
    <p:sldId id="280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FF"/>
    <a:srgbClr val="B3B3B3"/>
    <a:srgbClr val="C18C30"/>
    <a:srgbClr val="A66BD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35B03-2F6C-D852-272C-1E340F9D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2CB430-BB48-AF9C-B4DA-2943A505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0175B-DFD0-178B-1FE0-892D7D4A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9201D9-9CDB-C888-C214-1005E7D2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4CF13F-3593-CFFB-C37A-B72BC9E6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9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3721-5FFE-FC9F-F427-1835BA23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567208-F4C7-3A42-41BB-3EC45E17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8F1071-285E-43C8-4F7C-F3F66530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EE84C9-3500-1E5B-622B-CCD6623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B7DF47-F74E-0857-5D94-0E69972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8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A688FED-32BC-4119-AC33-D585009DD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072B22-6F06-DBF9-EECD-6339243FA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3C5EF-83E7-FE67-B956-FA1C0C47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DC78D2-A850-90CD-6DC6-B9C52753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14B274-06CF-EB2B-641D-2BDC7AC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E488-4806-F875-D7EA-5F629EB0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528F8F-3D4F-BB84-16FA-EC0779C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BEBA7-DAE0-1E3F-73D8-C4C8897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04DCC4-F10A-AA07-7A9F-5491EB11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77062B-D8B7-5DC9-842F-A61BC421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D17E-B0F4-78C3-E127-D5360AAB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42E86E-7FCD-F32D-A328-B4C1B226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7B233D-A29B-4D3A-8EC2-1F3D9312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AB9E8-0F3E-7133-F623-E70793B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C3D87E-44BA-0392-0867-EABD9DD7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5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36819-92D7-F6AD-B540-B0198D9B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7F87B0-07E7-025C-1E83-F36756AF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8B8CF5-BFD9-A69D-A67E-1D4D727F4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98F5AE-99B7-F2BE-9372-E87F4F76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E0A3D2-C3BE-5EE6-E44A-8D6E9E98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9B6E38-A77F-E76F-DECA-8DBBB79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05F71-C3D7-28D1-BD03-BB8F8DA1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906080-20C6-73B6-6361-BF3E9AA9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E0AC26-E544-76EF-B3DC-857905CA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7A1D86-E1F3-4D42-A221-042CD71D3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7D3ED4A-8611-731B-C33E-6283ECF1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31CCC7-BB6D-CD17-B6BE-6929CAE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07CF7C-CF07-8E1B-B11C-DD3F0ED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A017DDE-4290-1CD9-886B-E36AD5EB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8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783A0-C607-994B-96FB-E38429A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1E3987-DF99-0A90-26E7-F22254F4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5F28B1E-811E-5B53-5822-48052F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C0A8D5F-9345-A547-51FA-496253DA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8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D03E619-E6CA-7F9F-40BD-EA022D56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B5C401-FBBD-66EB-94D9-AB76D2A0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0F7E569-B2DA-129D-BC7E-C8DC82AD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6BC1-E770-C672-AA9C-E59B5E00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946ACB-DFB2-6911-376C-383351E6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D6A43C-2C83-BF91-C3A8-90F388B4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29479B-9204-9894-AF34-B3F132B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6B22AA-CB4F-DD69-C68B-893676E2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EA2DA5-B17C-8E3B-6904-0B66381B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3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49ACD-8409-17C9-BD03-B321F3F4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CAE2C32-7E15-9B14-3F61-BA9BD6177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49030B-DC8D-7D3F-A21D-4D0C38A27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8417BA-A2CE-858B-775B-A72163E0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462B30-A7EC-4AB5-3DA0-8CF5788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5D162E-890D-093E-7A65-CE590A9C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3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1A793F-D104-95B1-6104-01C9D154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5F0366-B496-B903-9101-CF8B7407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0A38F9-39EC-A485-DE4A-1509F9E5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622E-ED67-4265-BF88-BDBE0BCC5984}" type="datetimeFigureOut">
              <a:rPr lang="uk-UA" smtClean="0"/>
              <a:t>05.01.2024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4693D6-DBCC-AD69-F555-B8CABD060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5114A-E032-61A6-2582-25405FF6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99E7-E5CB-4240-A05D-034686A9E3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9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hyperlink" Target="https://youtu.be/NBb3H4P0NQ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hyperlink" Target="https://www.youtube.com/@user-dw6wy3nf8n/featur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Bb3H4P0NQI" TargetMode="Externa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youtu.be/NBb3H4P0NQ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youtu.be/NBb3H4P0NQ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youtu.be/NBb3H4P0NQ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Bb3H4P0NQI" TargetMode="Externa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8.wdp"/><Relationship Id="rId7" Type="http://schemas.openxmlformats.org/officeDocument/2006/relationships/hyperlink" Target="https://youtu.be/NBb3H4P0NQ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youtu.be/NBb3H4P0N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CA028-2355-CE13-9FA3-81521C1D4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800E899-16F3-D4A7-1C9D-79C5B23B2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5299E-64B4-B82A-89AD-0B1001EA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аралелограм 7">
            <a:extLst>
              <a:ext uri="{FF2B5EF4-FFF2-40B4-BE49-F238E27FC236}">
                <a16:creationId xmlns:a16="http://schemas.microsoft.com/office/drawing/2014/main" id="{F2F215C9-76AB-7E70-9908-3E26E5433FA1}"/>
              </a:ext>
            </a:extLst>
          </p:cNvPr>
          <p:cNvSpPr/>
          <p:nvPr/>
        </p:nvSpPr>
        <p:spPr>
          <a:xfrm>
            <a:off x="-276733" y="5726"/>
            <a:ext cx="8009184" cy="825271"/>
          </a:xfrm>
          <a:prstGeom prst="parallelogram">
            <a:avLst>
              <a:gd name="adj" fmla="val 10728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A895E4A-AA53-BFCB-A576-F73509EDEF55}"/>
              </a:ext>
            </a:extLst>
          </p:cNvPr>
          <p:cNvSpPr/>
          <p:nvPr/>
        </p:nvSpPr>
        <p:spPr>
          <a:xfrm>
            <a:off x="1078558" y="-5727"/>
            <a:ext cx="55915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Пізнаємо природу</a:t>
            </a:r>
          </a:p>
        </p:txBody>
      </p:sp>
      <p:pic>
        <p:nvPicPr>
          <p:cNvPr id="7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4C7D3EA7-1BAD-EA95-5C7E-2E0A3E7EC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5725"/>
            <a:ext cx="985421" cy="9606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FC9F04DB-C5D5-47FA-F9CA-4E34A4DB9151}"/>
              </a:ext>
            </a:extLst>
          </p:cNvPr>
          <p:cNvSpPr/>
          <p:nvPr/>
        </p:nvSpPr>
        <p:spPr>
          <a:xfrm>
            <a:off x="7732450" y="-1"/>
            <a:ext cx="4459550" cy="825271"/>
          </a:xfrm>
          <a:custGeom>
            <a:avLst/>
            <a:gdLst>
              <a:gd name="connsiteX0" fmla="*/ 885400 w 4781006"/>
              <a:gd name="connsiteY0" fmla="*/ 0 h 825271"/>
              <a:gd name="connsiteX1" fmla="*/ 3804462 w 4781006"/>
              <a:gd name="connsiteY1" fmla="*/ 0 h 825271"/>
              <a:gd name="connsiteX2" fmla="*/ 4714618 w 4781006"/>
              <a:gd name="connsiteY2" fmla="*/ 0 h 825271"/>
              <a:gd name="connsiteX3" fmla="*/ 4781006 w 4781006"/>
              <a:gd name="connsiteY3" fmla="*/ 0 h 825271"/>
              <a:gd name="connsiteX4" fmla="*/ 4781006 w 4781006"/>
              <a:gd name="connsiteY4" fmla="*/ 825271 h 825271"/>
              <a:gd name="connsiteX5" fmla="*/ 3829218 w 4781006"/>
              <a:gd name="connsiteY5" fmla="*/ 825271 h 825271"/>
              <a:gd name="connsiteX6" fmla="*/ 3804462 w 4781006"/>
              <a:gd name="connsiteY6" fmla="*/ 825271 h 825271"/>
              <a:gd name="connsiteX7" fmla="*/ 0 w 4781006"/>
              <a:gd name="connsiteY7" fmla="*/ 825271 h 8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1006" h="825271">
                <a:moveTo>
                  <a:pt x="885400" y="0"/>
                </a:moveTo>
                <a:lnTo>
                  <a:pt x="3804462" y="0"/>
                </a:lnTo>
                <a:lnTo>
                  <a:pt x="4714618" y="0"/>
                </a:lnTo>
                <a:lnTo>
                  <a:pt x="4781006" y="0"/>
                </a:lnTo>
                <a:lnTo>
                  <a:pt x="4781006" y="825271"/>
                </a:lnTo>
                <a:lnTo>
                  <a:pt x="3829218" y="825271"/>
                </a:lnTo>
                <a:lnTo>
                  <a:pt x="3804462" y="825271"/>
                </a:lnTo>
                <a:lnTo>
                  <a:pt x="0" y="8252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D7CF5F02-CC26-A7A2-E0C7-B275FD034AC6}"/>
              </a:ext>
            </a:extLst>
          </p:cNvPr>
          <p:cNvSpPr/>
          <p:nvPr/>
        </p:nvSpPr>
        <p:spPr>
          <a:xfrm>
            <a:off x="8701611" y="-14354"/>
            <a:ext cx="28907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50" dirty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803020204030204" pitchFamily="34" charset="0"/>
              </a:rPr>
              <a:t>5 </a:t>
            </a:r>
            <a:r>
              <a:rPr lang="ru-RU" sz="4800" b="1" i="1" cap="none" spc="50" dirty="0" err="1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anose="020B0803020204030204" pitchFamily="34" charset="0"/>
              </a:rPr>
              <a:t>клас</a:t>
            </a:r>
            <a:endParaRPr lang="ru-RU" sz="4800" b="1" i="1" cap="none" spc="5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DD3D1B6-E921-7AF7-387F-D183CD8FE17B}"/>
              </a:ext>
            </a:extLst>
          </p:cNvPr>
          <p:cNvSpPr/>
          <p:nvPr/>
        </p:nvSpPr>
        <p:spPr>
          <a:xfrm>
            <a:off x="1812254" y="1977424"/>
            <a:ext cx="8887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spc="50" dirty="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Навіщо </a:t>
            </a:r>
            <a:r>
              <a:rPr lang="uk-UA" sz="6000" b="1" spc="50">
                <a:ln w="9525" cmpd="sng">
                  <a:solidFill>
                    <a:srgbClr val="FFFF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 атмосфера</a:t>
            </a:r>
            <a:endParaRPr lang="uk-UA" sz="6000" b="1" cap="none" spc="50" dirty="0">
              <a:ln w="9525" cmpd="sng">
                <a:solidFill>
                  <a:srgbClr val="FFFF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2651EED-D242-F927-807F-B30A33E278ED}"/>
              </a:ext>
            </a:extLst>
          </p:cNvPr>
          <p:cNvSpPr/>
          <p:nvPr/>
        </p:nvSpPr>
        <p:spPr>
          <a:xfrm>
            <a:off x="4843093" y="1146427"/>
            <a:ext cx="2505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Урок </a:t>
            </a:r>
            <a:r>
              <a:rPr lang="en-US" sz="4800" b="1" cap="none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3</a:t>
            </a:r>
            <a:r>
              <a:rPr lang="uk-UA" sz="4800" b="1" cap="none" spc="50" dirty="0">
                <a:ln w="9525" cmpd="sng">
                  <a:noFill/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isC" panose="02000803070000090003" pitchFamily="50" charset="-52"/>
              </a:rPr>
              <a:t>1</a:t>
            </a:r>
          </a:p>
        </p:txBody>
      </p:sp>
      <p:pic>
        <p:nvPicPr>
          <p:cNvPr id="20" name="Рисунок 19">
            <a:hlinkClick r:id="rId4"/>
            <a:extLst>
              <a:ext uri="{FF2B5EF4-FFF2-40B4-BE49-F238E27FC236}">
                <a16:creationId xmlns:a16="http://schemas.microsoft.com/office/drawing/2014/main" id="{11EACFB7-68D0-983F-F2D9-1954E6D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22" y="5660571"/>
            <a:ext cx="1086155" cy="1086155"/>
          </a:xfrm>
          <a:prstGeom prst="rect">
            <a:avLst/>
          </a:prstGeom>
        </p:spPr>
      </p:pic>
      <p:pic>
        <p:nvPicPr>
          <p:cNvPr id="15" name="Picture 6" descr="GIF globe, transparent, best animated GIFs free download ">
            <a:extLst>
              <a:ext uri="{FF2B5EF4-FFF2-40B4-BE49-F238E27FC236}">
                <a16:creationId xmlns:a16="http://schemas.microsoft.com/office/drawing/2014/main" id="{954A785F-5C75-4090-F3C4-0C326653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127">
            <a:off x="5060562" y="3606531"/>
            <a:ext cx="2724868" cy="27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BF401347-E75E-1C19-EEE1-01B923CCD375}"/>
              </a:ext>
            </a:extLst>
          </p:cNvPr>
          <p:cNvSpPr/>
          <p:nvPr/>
        </p:nvSpPr>
        <p:spPr>
          <a:xfrm>
            <a:off x="4363005" y="3057874"/>
            <a:ext cx="3945809" cy="3945809"/>
          </a:xfrm>
          <a:prstGeom prst="ellipse">
            <a:avLst/>
          </a:prstGeom>
          <a:solidFill>
            <a:srgbClr val="66CCFF">
              <a:alpha val="51765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>
            <a:hlinkClick r:id="rId7"/>
            <a:extLst>
              <a:ext uri="{FF2B5EF4-FFF2-40B4-BE49-F238E27FC236}">
                <a16:creationId xmlns:a16="http://schemas.microsoft.com/office/drawing/2014/main" id="{2CD14B7D-9EFA-940F-1A2E-8ACCDE073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" y="5577012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 animBg="1"/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: п’ятикутник 1">
            <a:extLst>
              <a:ext uri="{FF2B5EF4-FFF2-40B4-BE49-F238E27FC236}">
                <a16:creationId xmlns:a16="http://schemas.microsoft.com/office/drawing/2014/main" id="{8768D312-9155-F13C-B77B-BD59370A62F9}"/>
              </a:ext>
            </a:extLst>
          </p:cNvPr>
          <p:cNvSpPr/>
          <p:nvPr/>
        </p:nvSpPr>
        <p:spPr>
          <a:xfrm>
            <a:off x="1410789" y="191591"/>
            <a:ext cx="10720251" cy="1706878"/>
          </a:xfrm>
          <a:prstGeom prst="homePlate">
            <a:avLst/>
          </a:prstGeom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Пригадай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таке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: чиста </a:t>
            </a:r>
            <a:r>
              <a:rPr lang="ru-RU" sz="2800" b="1" dirty="0" err="1"/>
              <a:t>речовина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суміш</a:t>
            </a:r>
            <a:r>
              <a:rPr lang="ru-RU" sz="2800" b="1" dirty="0"/>
              <a:t>. </a:t>
            </a:r>
            <a:r>
              <a:rPr lang="ru-RU" sz="2800" b="1" dirty="0" err="1"/>
              <a:t>Вибери</a:t>
            </a:r>
            <a:endParaRPr lang="ru-RU" sz="2800" b="1" dirty="0"/>
          </a:p>
          <a:p>
            <a:r>
              <a:rPr lang="ru-RU" sz="2800" b="1" dirty="0" err="1"/>
              <a:t>властивості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з </a:t>
            </a:r>
            <a:r>
              <a:rPr lang="ru-RU" sz="2800" b="1" dirty="0" err="1"/>
              <a:t>переліку</a:t>
            </a:r>
            <a:r>
              <a:rPr lang="ru-RU" sz="2800" b="1" dirty="0"/>
              <a:t>: </a:t>
            </a:r>
            <a:r>
              <a:rPr lang="ru-RU" sz="2800" b="1" dirty="0" err="1"/>
              <a:t>безбарвне</a:t>
            </a:r>
            <a:r>
              <a:rPr lang="ru-RU" sz="2800" b="1" dirty="0"/>
              <a:t>, </a:t>
            </a:r>
            <a:r>
              <a:rPr lang="ru-RU" sz="2800" b="1" dirty="0" err="1"/>
              <a:t>твердий</a:t>
            </a:r>
            <a:r>
              <a:rPr lang="ru-RU" sz="2800" b="1" dirty="0"/>
              <a:t> </a:t>
            </a:r>
            <a:r>
              <a:rPr lang="ru-RU" sz="2800" b="1" dirty="0" err="1"/>
              <a:t>агрегатний</a:t>
            </a:r>
            <a:endParaRPr lang="ru-RU" sz="2800" b="1" dirty="0"/>
          </a:p>
          <a:p>
            <a:r>
              <a:rPr lang="ru-RU" sz="2800" b="1" dirty="0"/>
              <a:t>стан, добре проводить тепло, </a:t>
            </a:r>
            <a:r>
              <a:rPr lang="ru-RU" sz="2800" b="1" dirty="0" err="1"/>
              <a:t>стискається</a:t>
            </a:r>
            <a:r>
              <a:rPr lang="ru-RU" sz="2800" b="1" dirty="0"/>
              <a:t>, </a:t>
            </a:r>
            <a:r>
              <a:rPr lang="ru-RU" sz="2800" b="1" dirty="0" err="1"/>
              <a:t>газоподібний</a:t>
            </a:r>
            <a:r>
              <a:rPr lang="ru-RU" sz="2800" b="1" dirty="0"/>
              <a:t> агрегат-</a:t>
            </a:r>
            <a:r>
              <a:rPr lang="ru-RU" sz="2800" b="1" dirty="0" err="1"/>
              <a:t>ний</a:t>
            </a:r>
            <a:r>
              <a:rPr lang="ru-RU" sz="2800" b="1" dirty="0"/>
              <a:t> стан, погано проводить тепло.</a:t>
            </a:r>
            <a:endParaRPr lang="uk-UA" sz="2800" b="1" dirty="0"/>
          </a:p>
        </p:txBody>
      </p:sp>
      <p:pic>
        <p:nvPicPr>
          <p:cNvPr id="1026" name="Picture 2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C2BD0FAE-943A-3DC4-A3CF-93C1EB24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000" l="5348" r="98396">
                        <a14:foregroundMark x1="32620" y1="12667" x2="40642" y2="14667"/>
                        <a14:foregroundMark x1="60963" y1="10667" x2="58289" y2="19667"/>
                        <a14:foregroundMark x1="61497" y1="11000" x2="58289" y2="19333"/>
                        <a14:foregroundMark x1="55615" y1="10333" x2="59893" y2="8000"/>
                        <a14:foregroundMark x1="31016" y1="18333" x2="59893" y2="16000"/>
                        <a14:foregroundMark x1="59893" y1="16000" x2="27807" y2="13667"/>
                        <a14:foregroundMark x1="27807" y1="13667" x2="27807" y2="14667"/>
                        <a14:foregroundMark x1="32086" y1="21000" x2="57219" y2="20667"/>
                        <a14:foregroundMark x1="6952" y1="28333" x2="5882" y2="35000"/>
                        <a14:foregroundMark x1="63636" y1="7667" x2="64171" y2="22333"/>
                        <a14:foregroundMark x1="98396" y1="27667" x2="96257" y2="44333"/>
                        <a14:foregroundMark x1="49733" y1="84667" x2="55615" y2="92000"/>
                        <a14:foregroundMark x1="41176" y1="94333" x2="55615" y2="93667"/>
                        <a14:foregroundMark x1="41176" y1="95000" x2="56150" y2="95333"/>
                        <a14:foregroundMark x1="44385" y1="98333" x2="56684" y2="95667"/>
                        <a14:foregroundMark x1="32620" y1="7000" x2="27273" y2="8333"/>
                        <a14:foregroundMark x1="59893" y1="1000" x2="66845" y2="3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4" y="80782"/>
            <a:ext cx="1133025" cy="18176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Атмосфера Землі: склад і будова">
            <a:extLst>
              <a:ext uri="{FF2B5EF4-FFF2-40B4-BE49-F238E27FC236}">
                <a16:creationId xmlns:a16="http://schemas.microsoft.com/office/drawing/2014/main" id="{369B415D-6CD7-D350-A83F-9CDF7A29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22" y="2029099"/>
            <a:ext cx="8277498" cy="4656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6"/>
            <a:extLst>
              <a:ext uri="{FF2B5EF4-FFF2-40B4-BE49-F238E27FC236}">
                <a16:creationId xmlns:a16="http://schemas.microsoft.com/office/drawing/2014/main" id="{5276CBD8-8A1A-9171-AAF0-AB2188E92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2" y="5713586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165463" y="183607"/>
            <a:ext cx="11861074" cy="954107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Атмосфера </a:t>
            </a:r>
            <a:r>
              <a:rPr lang="ru-RU" sz="2800" b="1" dirty="0" err="1">
                <a:solidFill>
                  <a:schemeClr val="tx1"/>
                </a:solidFill>
              </a:rPr>
              <a:t>має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товщину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близько</a:t>
            </a:r>
            <a:r>
              <a:rPr lang="ru-RU" sz="2800" b="1" dirty="0">
                <a:solidFill>
                  <a:srgbClr val="FF0000"/>
                </a:solidFill>
              </a:rPr>
              <a:t> 800 км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Основний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складник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атмосфери</a:t>
            </a:r>
            <a:r>
              <a:rPr lang="ru-RU" sz="2800" b="1" dirty="0">
                <a:solidFill>
                  <a:schemeClr val="tx1"/>
                </a:solidFill>
              </a:rPr>
              <a:t> — </a:t>
            </a:r>
            <a:r>
              <a:rPr lang="ru-RU" sz="2800" b="1" dirty="0" err="1">
                <a:solidFill>
                  <a:schemeClr val="tx1"/>
                </a:solidFill>
              </a:rPr>
              <a:t>повітря</a:t>
            </a:r>
            <a:r>
              <a:rPr lang="ru-RU" sz="2800" b="1" dirty="0">
                <a:solidFill>
                  <a:schemeClr val="tx1"/>
                </a:solidFill>
              </a:rPr>
              <a:t>, і </a:t>
            </a:r>
            <a:r>
              <a:rPr lang="ru-RU" sz="2800" b="1" dirty="0" err="1">
                <a:solidFill>
                  <a:schemeClr val="tx1"/>
                </a:solidFill>
              </a:rPr>
              <a:t>воно</a:t>
            </a:r>
            <a:r>
              <a:rPr lang="ru-RU" sz="2800" b="1" dirty="0">
                <a:solidFill>
                  <a:schemeClr val="tx1"/>
                </a:solidFill>
              </a:rPr>
              <a:t> в </a:t>
            </a:r>
            <a:r>
              <a:rPr lang="ru-RU" sz="2800" b="1" dirty="0" err="1">
                <a:solidFill>
                  <a:schemeClr val="tx1"/>
                </a:solidFill>
              </a:rPr>
              <a:t>ній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нерівномірно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розподілене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38DFF1E-2998-E969-6992-61B0F32F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9" y="1239518"/>
            <a:ext cx="9455831" cy="55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4"/>
            <a:extLst>
              <a:ext uri="{FF2B5EF4-FFF2-40B4-BE49-F238E27FC236}">
                <a16:creationId xmlns:a16="http://schemas.microsoft.com/office/drawing/2014/main" id="{0030280E-222A-5F93-E4D6-649E20C08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2" y="5713586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954107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Завдяки</a:t>
            </a:r>
            <a:r>
              <a:rPr lang="ru-RU" sz="2800" b="1" dirty="0">
                <a:solidFill>
                  <a:schemeClr val="tx1"/>
                </a:solidFill>
              </a:rPr>
              <a:t> особливому складу </a:t>
            </a:r>
            <a:r>
              <a:rPr lang="ru-RU" sz="2800" b="1" dirty="0" err="1">
                <a:solidFill>
                  <a:schemeClr val="tx1"/>
                </a:solidFill>
              </a:rPr>
              <a:t>повітря</a:t>
            </a:r>
            <a:r>
              <a:rPr lang="ru-RU" sz="2800" b="1" dirty="0">
                <a:solidFill>
                  <a:schemeClr val="tx1"/>
                </a:solidFill>
              </a:rPr>
              <a:t> наша планета є </a:t>
            </a:r>
            <a:r>
              <a:rPr lang="ru-RU" sz="2800" b="1" dirty="0" err="1">
                <a:solidFill>
                  <a:schemeClr val="tx1"/>
                </a:solidFill>
              </a:rPr>
              <a:t>придатною</a:t>
            </a:r>
            <a:r>
              <a:rPr lang="ru-RU" sz="2800" b="1" dirty="0">
                <a:solidFill>
                  <a:schemeClr val="tx1"/>
                </a:solidFill>
              </a:rPr>
              <a:t> для жит-</a:t>
            </a:r>
            <a:r>
              <a:rPr lang="ru-RU" sz="2800" b="1" dirty="0" err="1">
                <a:solidFill>
                  <a:schemeClr val="tx1"/>
                </a:solidFill>
              </a:rPr>
              <a:t>тя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Основними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складниками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повітря</a:t>
            </a:r>
            <a:r>
              <a:rPr lang="ru-RU" sz="2800" b="1" dirty="0">
                <a:solidFill>
                  <a:schemeClr val="tx1"/>
                </a:solidFill>
              </a:rPr>
              <a:t> є два гази — </a:t>
            </a:r>
            <a:r>
              <a:rPr lang="ru-RU" sz="2800" b="1" dirty="0">
                <a:solidFill>
                  <a:srgbClr val="FF0000"/>
                </a:solidFill>
              </a:rPr>
              <a:t>азот</a:t>
            </a:r>
            <a:r>
              <a:rPr lang="ru-RU" sz="2800" b="1" dirty="0">
                <a:solidFill>
                  <a:schemeClr val="tx1"/>
                </a:solidFill>
              </a:rPr>
              <a:t> і </a:t>
            </a:r>
            <a:r>
              <a:rPr lang="ru-RU" sz="2800" b="1" dirty="0" err="1">
                <a:solidFill>
                  <a:srgbClr val="FF0000"/>
                </a:solidFill>
              </a:rPr>
              <a:t>кисень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14 апреля – какой сегодня праздник — День Посмотри на небо: интересные факты">
            <a:extLst>
              <a:ext uri="{FF2B5EF4-FFF2-40B4-BE49-F238E27FC236}">
                <a16:creationId xmlns:a16="http://schemas.microsoft.com/office/drawing/2014/main" id="{FEF36675-9F82-5B5E-B523-E4A748E3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48" y="1183766"/>
            <a:ext cx="8257903" cy="54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1AE11F7C-0A62-6053-B253-C4F91263B787}"/>
              </a:ext>
            </a:extLst>
          </p:cNvPr>
          <p:cNvSpPr/>
          <p:nvPr/>
        </p:nvSpPr>
        <p:spPr>
          <a:xfrm>
            <a:off x="3335383" y="262128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Азот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45F1FB-6E33-AC56-241D-21595CA03266}"/>
              </a:ext>
            </a:extLst>
          </p:cNvPr>
          <p:cNvSpPr/>
          <p:nvPr/>
        </p:nvSpPr>
        <p:spPr>
          <a:xfrm>
            <a:off x="8168639" y="2002971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Азот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1B05AD0-C057-4703-AF70-8FA7A53880B3}"/>
              </a:ext>
            </a:extLst>
          </p:cNvPr>
          <p:cNvSpPr/>
          <p:nvPr/>
        </p:nvSpPr>
        <p:spPr>
          <a:xfrm>
            <a:off x="5538652" y="3929079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Азот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3EDCB6B-77EF-9C76-FE87-FFC89012F4A5}"/>
              </a:ext>
            </a:extLst>
          </p:cNvPr>
          <p:cNvSpPr/>
          <p:nvPr/>
        </p:nvSpPr>
        <p:spPr>
          <a:xfrm>
            <a:off x="3657600" y="5181600"/>
            <a:ext cx="766354" cy="7663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Азот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87EC31A-C4BC-0E79-9AC2-6E5510E8DBAD}"/>
              </a:ext>
            </a:extLst>
          </p:cNvPr>
          <p:cNvSpPr/>
          <p:nvPr/>
        </p:nvSpPr>
        <p:spPr>
          <a:xfrm>
            <a:off x="5865767" y="1672046"/>
            <a:ext cx="670560" cy="6705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/>
              <a:t>Азот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E2DC2D2-C477-073C-3FED-F964F417A0B9}"/>
              </a:ext>
            </a:extLst>
          </p:cNvPr>
          <p:cNvSpPr/>
          <p:nvPr/>
        </p:nvSpPr>
        <p:spPr>
          <a:xfrm>
            <a:off x="7968342" y="4359240"/>
            <a:ext cx="1314994" cy="1314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Кисень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0DF47F4-49BC-3B11-05AE-C7AC79B7F7B2}"/>
              </a:ext>
            </a:extLst>
          </p:cNvPr>
          <p:cNvSpPr/>
          <p:nvPr/>
        </p:nvSpPr>
        <p:spPr>
          <a:xfrm>
            <a:off x="2514600" y="3956595"/>
            <a:ext cx="997131" cy="9971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Кисень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9E97966-E318-0180-467E-DE689D7541F6}"/>
              </a:ext>
            </a:extLst>
          </p:cNvPr>
          <p:cNvSpPr/>
          <p:nvPr/>
        </p:nvSpPr>
        <p:spPr>
          <a:xfrm>
            <a:off x="6945089" y="2807065"/>
            <a:ext cx="815702" cy="8157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/>
              <a:t>Кисень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853B228-C4A4-CA67-7F63-4235C744F5B3}"/>
              </a:ext>
            </a:extLst>
          </p:cNvPr>
          <p:cNvSpPr/>
          <p:nvPr/>
        </p:nvSpPr>
        <p:spPr>
          <a:xfrm>
            <a:off x="6536327" y="5384130"/>
            <a:ext cx="1195796" cy="11957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Азот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7A24706-98A2-FEBA-BAE3-E40C0E738369}"/>
              </a:ext>
            </a:extLst>
          </p:cNvPr>
          <p:cNvSpPr/>
          <p:nvPr/>
        </p:nvSpPr>
        <p:spPr>
          <a:xfrm>
            <a:off x="8911046" y="4137353"/>
            <a:ext cx="766354" cy="7663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Азот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B815BDA-48ED-0D17-6970-5007C642902E}"/>
              </a:ext>
            </a:extLst>
          </p:cNvPr>
          <p:cNvSpPr/>
          <p:nvPr/>
        </p:nvSpPr>
        <p:spPr>
          <a:xfrm>
            <a:off x="3683726" y="1332411"/>
            <a:ext cx="670560" cy="6705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/>
              <a:t>Азот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2EDA4A7-F2D9-93D3-9E27-6BFEC347E7F7}"/>
              </a:ext>
            </a:extLst>
          </p:cNvPr>
          <p:cNvSpPr/>
          <p:nvPr/>
        </p:nvSpPr>
        <p:spPr>
          <a:xfrm>
            <a:off x="4163242" y="1306286"/>
            <a:ext cx="1314994" cy="13149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Кисень</a:t>
            </a:r>
          </a:p>
        </p:txBody>
      </p:sp>
      <p:pic>
        <p:nvPicPr>
          <p:cNvPr id="17" name="Рисунок 16">
            <a:hlinkClick r:id="rId4"/>
            <a:extLst>
              <a:ext uri="{FF2B5EF4-FFF2-40B4-BE49-F238E27FC236}">
                <a16:creationId xmlns:a16="http://schemas.microsoft.com/office/drawing/2014/main" id="{F7F5ACE1-B623-CC92-CBF4-86E6DDE02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2" y="5713586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1384995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Вміст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кисню</a:t>
            </a:r>
            <a:r>
              <a:rPr lang="ru-RU" sz="2800" b="1" dirty="0">
                <a:solidFill>
                  <a:srgbClr val="FF0000"/>
                </a:solidFill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</a:rPr>
              <a:t>атмосфері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становить </a:t>
            </a:r>
            <a:r>
              <a:rPr lang="ru-RU" sz="2800" b="1" dirty="0" err="1">
                <a:solidFill>
                  <a:schemeClr val="tx1"/>
                </a:solidFill>
              </a:rPr>
              <a:t>майже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21 %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Порівняно</a:t>
            </a:r>
            <a:r>
              <a:rPr lang="ru-RU" sz="2800" b="1" dirty="0">
                <a:solidFill>
                  <a:schemeClr val="tx1"/>
                </a:solidFill>
              </a:rPr>
              <a:t> з киснем </a:t>
            </a:r>
            <a:r>
              <a:rPr lang="ru-RU" sz="2800" b="1" dirty="0" err="1">
                <a:solidFill>
                  <a:schemeClr val="tx1"/>
                </a:solidFill>
              </a:rPr>
              <a:t>уміст</a:t>
            </a:r>
            <a:r>
              <a:rPr lang="ru-RU" sz="2800" b="1" dirty="0">
                <a:solidFill>
                  <a:schemeClr val="tx1"/>
                </a:solidFill>
              </a:rPr>
              <a:t> азоту в </a:t>
            </a:r>
            <a:r>
              <a:rPr lang="ru-RU" sz="2800" b="1" dirty="0" err="1">
                <a:solidFill>
                  <a:schemeClr val="tx1"/>
                </a:solidFill>
              </a:rPr>
              <a:t>повітрі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майже</a:t>
            </a:r>
            <a:r>
              <a:rPr lang="ru-RU" sz="2800" b="1" dirty="0">
                <a:solidFill>
                  <a:schemeClr val="tx1"/>
                </a:solidFill>
              </a:rPr>
              <a:t> в 4 рази </a:t>
            </a:r>
            <a:r>
              <a:rPr lang="ru-RU" sz="2800" b="1" dirty="0" err="1">
                <a:solidFill>
                  <a:schemeClr val="tx1"/>
                </a:solidFill>
              </a:rPr>
              <a:t>більший</a:t>
            </a:r>
            <a:r>
              <a:rPr lang="ru-RU" sz="2800" b="1" dirty="0">
                <a:solidFill>
                  <a:schemeClr val="tx1"/>
                </a:solidFill>
              </a:rPr>
              <a:t>. А от </a:t>
            </a:r>
            <a:r>
              <a:rPr lang="ru-RU" sz="2800" b="1" dirty="0" err="1">
                <a:solidFill>
                  <a:schemeClr val="tx1"/>
                </a:solidFill>
              </a:rPr>
              <a:t>вуглекислого</a:t>
            </a:r>
            <a:r>
              <a:rPr lang="ru-RU" sz="2800" b="1" dirty="0">
                <a:solidFill>
                  <a:schemeClr val="tx1"/>
                </a:solidFill>
              </a:rPr>
              <a:t> газу — в 700 </a:t>
            </a:r>
            <a:r>
              <a:rPr lang="ru-RU" sz="2800" b="1" dirty="0" err="1">
                <a:solidFill>
                  <a:schemeClr val="tx1"/>
                </a:solidFill>
              </a:rPr>
              <a:t>разів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менше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ніж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кисню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Атмосфера: Повітря яким ми дихаємо">
            <a:extLst>
              <a:ext uri="{FF2B5EF4-FFF2-40B4-BE49-F238E27FC236}">
                <a16:creationId xmlns:a16="http://schemas.microsoft.com/office/drawing/2014/main" id="{7E346E64-67AE-A3AF-ED4B-3D5DBFAB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34" y="1449737"/>
            <a:ext cx="7685177" cy="52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4"/>
            <a:extLst>
              <a:ext uri="{FF2B5EF4-FFF2-40B4-BE49-F238E27FC236}">
                <a16:creationId xmlns:a16="http://schemas.microsoft.com/office/drawing/2014/main" id="{63C9AAD4-732D-AF24-5379-011B098F3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2" y="5713586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1815882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 </a:t>
            </a:r>
            <a:r>
              <a:rPr lang="ru-RU" sz="2800" b="1" dirty="0" err="1">
                <a:solidFill>
                  <a:schemeClr val="tx1"/>
                </a:solidFill>
              </a:rPr>
              <a:t>атмосфері</a:t>
            </a:r>
            <a:r>
              <a:rPr lang="ru-RU" sz="2800" b="1" dirty="0">
                <a:solidFill>
                  <a:schemeClr val="tx1"/>
                </a:solidFill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</a:rPr>
              <a:t>висоті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понад</a:t>
            </a:r>
            <a:r>
              <a:rPr lang="ru-RU" sz="2800" b="1" dirty="0">
                <a:solidFill>
                  <a:schemeClr val="tx1"/>
                </a:solidFill>
              </a:rPr>
              <a:t> 10 км </a:t>
            </a:r>
            <a:r>
              <a:rPr lang="ru-RU" sz="2800" b="1" dirty="0" err="1">
                <a:solidFill>
                  <a:schemeClr val="tx1"/>
                </a:solidFill>
              </a:rPr>
              <a:t>міститься</a:t>
            </a:r>
            <a:r>
              <a:rPr lang="ru-RU" sz="2800" b="1" dirty="0">
                <a:solidFill>
                  <a:schemeClr val="tx1"/>
                </a:solidFill>
              </a:rPr>
              <a:t> шар </a:t>
            </a:r>
            <a:r>
              <a:rPr lang="ru-RU" sz="2800" b="1" dirty="0">
                <a:solidFill>
                  <a:srgbClr val="FF0000"/>
                </a:solidFill>
              </a:rPr>
              <a:t>озону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Цей</a:t>
            </a:r>
            <a:r>
              <a:rPr lang="ru-RU" sz="2800" b="1" dirty="0">
                <a:solidFill>
                  <a:schemeClr val="tx1"/>
                </a:solidFill>
              </a:rPr>
              <a:t> газ </a:t>
            </a:r>
            <a:r>
              <a:rPr lang="ru-RU" sz="2800" b="1" dirty="0" err="1">
                <a:solidFill>
                  <a:schemeClr val="tx1"/>
                </a:solidFill>
              </a:rPr>
              <a:t>надійно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захищає</a:t>
            </a:r>
            <a:r>
              <a:rPr lang="ru-RU" sz="2800" b="1" dirty="0">
                <a:solidFill>
                  <a:schemeClr val="tx1"/>
                </a:solidFill>
              </a:rPr>
              <a:t> нашу планету 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надмірного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ультрафіолетового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опромінення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err="1">
                <a:solidFill>
                  <a:schemeClr val="tx1"/>
                </a:solidFill>
              </a:rPr>
              <a:t>Сонця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Спостереження</a:t>
            </a:r>
            <a:r>
              <a:rPr lang="ru-RU" sz="2800" b="1" dirty="0">
                <a:solidFill>
                  <a:schemeClr val="tx1"/>
                </a:solidFill>
              </a:rPr>
              <a:t> за </a:t>
            </a:r>
            <a:r>
              <a:rPr lang="ru-RU" sz="2800" b="1" dirty="0" err="1">
                <a:solidFill>
                  <a:schemeClr val="tx1"/>
                </a:solidFill>
              </a:rPr>
              <a:t>озоновим</a:t>
            </a:r>
            <a:r>
              <a:rPr lang="ru-RU" sz="2800" b="1" dirty="0">
                <a:solidFill>
                  <a:schemeClr val="tx1"/>
                </a:solidFill>
              </a:rPr>
              <a:t> шаром </a:t>
            </a:r>
            <a:r>
              <a:rPr lang="ru-RU" sz="2800" b="1" dirty="0" err="1">
                <a:solidFill>
                  <a:schemeClr val="tx1"/>
                </a:solidFill>
              </a:rPr>
              <a:t>постійно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проводять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озоно-метристи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української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антарктичної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станції</a:t>
            </a:r>
            <a:r>
              <a:rPr lang="ru-RU" sz="2800" b="1" dirty="0">
                <a:solidFill>
                  <a:schemeClr val="tx1"/>
                </a:solidFill>
              </a:rPr>
              <a:t> «</a:t>
            </a:r>
            <a:r>
              <a:rPr lang="ru-RU" sz="2800" b="1" dirty="0" err="1">
                <a:solidFill>
                  <a:schemeClr val="tx1"/>
                </a:solidFill>
              </a:rPr>
              <a:t>Академік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Вернадський</a:t>
            </a:r>
            <a:r>
              <a:rPr lang="ru-RU" sz="2800" b="1" dirty="0">
                <a:solidFill>
                  <a:schemeClr val="tx1"/>
                </a:solidFill>
              </a:rPr>
              <a:t>».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Озонові діри: чому після заборони холодоагентів вони так і не зникли?">
            <a:extLst>
              <a:ext uri="{FF2B5EF4-FFF2-40B4-BE49-F238E27FC236}">
                <a16:creationId xmlns:a16="http://schemas.microsoft.com/office/drawing/2014/main" id="{77BABECD-723F-A319-B360-A0346833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" y="2169523"/>
            <a:ext cx="6619651" cy="3552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іжнародний день охорони озонового шару (2023) - DAY TODAY">
            <a:extLst>
              <a:ext uri="{FF2B5EF4-FFF2-40B4-BE49-F238E27FC236}">
                <a16:creationId xmlns:a16="http://schemas.microsoft.com/office/drawing/2014/main" id="{541F5ED9-B8C6-2786-98B4-F5D3F945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66" y="3222171"/>
            <a:ext cx="5891170" cy="34910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6"/>
            <a:extLst>
              <a:ext uri="{FF2B5EF4-FFF2-40B4-BE49-F238E27FC236}">
                <a16:creationId xmlns:a16="http://schemas.microsoft.com/office/drawing/2014/main" id="{70F05BE0-1A65-0773-CEFC-4BBC81886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2" y="5713586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4BF00-7A9D-0A19-0021-0480B7EDD5B1}"/>
              </a:ext>
            </a:extLst>
          </p:cNvPr>
          <p:cNvSpPr txBox="1"/>
          <p:nvPr/>
        </p:nvSpPr>
        <p:spPr>
          <a:xfrm>
            <a:off x="230819" y="183607"/>
            <a:ext cx="11795717" cy="1384995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Атмосфера </a:t>
            </a:r>
            <a:r>
              <a:rPr lang="ru-RU" sz="2800" b="1" dirty="0" err="1">
                <a:solidFill>
                  <a:schemeClr val="tx1"/>
                </a:solidFill>
              </a:rPr>
              <a:t>тисне</a:t>
            </a:r>
            <a:r>
              <a:rPr lang="ru-RU" sz="2800" b="1" dirty="0">
                <a:solidFill>
                  <a:schemeClr val="tx1"/>
                </a:solidFill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</a:rPr>
              <a:t>поверхню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всі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тіла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що</a:t>
            </a:r>
            <a:r>
              <a:rPr lang="ru-RU" sz="2800" b="1" dirty="0">
                <a:solidFill>
                  <a:schemeClr val="tx1"/>
                </a:solidFill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</a:rPr>
              <a:t>ній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розміщені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Цей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тиск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називають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атмосферним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тиском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повітря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r>
              <a:rPr lang="ru-RU" sz="2800" b="1" dirty="0" err="1">
                <a:solidFill>
                  <a:schemeClr val="tx1"/>
                </a:solidFill>
              </a:rPr>
              <a:t>Його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вимірюють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спеціаль</a:t>
            </a:r>
            <a:r>
              <a:rPr lang="ru-RU" sz="2800" b="1" dirty="0">
                <a:solidFill>
                  <a:schemeClr val="tx1"/>
                </a:solidFill>
              </a:rPr>
              <a:t>-ними </a:t>
            </a:r>
            <a:r>
              <a:rPr lang="ru-RU" sz="2800" b="1" dirty="0" err="1">
                <a:solidFill>
                  <a:schemeClr val="tx1"/>
                </a:solidFill>
              </a:rPr>
              <a:t>приладами</a:t>
            </a:r>
            <a:r>
              <a:rPr lang="ru-RU" sz="2800" b="1" dirty="0">
                <a:solidFill>
                  <a:schemeClr val="tx1"/>
                </a:solidFill>
              </a:rPr>
              <a:t> — </a:t>
            </a:r>
            <a:r>
              <a:rPr lang="ru-RU" sz="2800" b="1" dirty="0">
                <a:solidFill>
                  <a:srgbClr val="FF0000"/>
                </a:solidFill>
              </a:rPr>
              <a:t>барометрами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Вплив атмосферного тиску на здоров'я людини. Яке атмосферний тиск є  нормальним Докладний список одиниць тиску, один паскаль це">
            <a:extLst>
              <a:ext uri="{FF2B5EF4-FFF2-40B4-BE49-F238E27FC236}">
                <a16:creationId xmlns:a16="http://schemas.microsoft.com/office/drawing/2014/main" id="{567A26DA-2137-1659-2DEB-7C827E424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7" r="19575"/>
          <a:stretch/>
        </p:blipFill>
        <p:spPr bwMode="auto">
          <a:xfrm>
            <a:off x="304801" y="1733799"/>
            <a:ext cx="4060352" cy="38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езентація «Атмосферний тиск» 6 клас">
            <a:extLst>
              <a:ext uri="{FF2B5EF4-FFF2-40B4-BE49-F238E27FC236}">
                <a16:creationId xmlns:a16="http://schemas.microsoft.com/office/drawing/2014/main" id="{150C9700-EB72-2DCC-5E6A-0A1AE8BE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76" y="3135583"/>
            <a:ext cx="4718413" cy="35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арометр STARTOVALI 357163147 купить по выгодной цене в интернет-магазине  OZON (357163147)">
            <a:extLst>
              <a:ext uri="{FF2B5EF4-FFF2-40B4-BE49-F238E27FC236}">
                <a16:creationId xmlns:a16="http://schemas.microsoft.com/office/drawing/2014/main" id="{3BF12466-240F-773A-C511-F0B610AE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12" y="1568602"/>
            <a:ext cx="3694610" cy="36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7"/>
            <a:extLst>
              <a:ext uri="{FF2B5EF4-FFF2-40B4-BE49-F238E27FC236}">
                <a16:creationId xmlns:a16="http://schemas.microsoft.com/office/drawing/2014/main" id="{2CFB54FE-7DE1-51E9-0FF6-BE5C37F53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2" y="5713586"/>
            <a:ext cx="3213080" cy="12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31A947-8C37-7CF9-0591-FFF6E711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47" y="3182255"/>
            <a:ext cx="2008564" cy="3675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D5359-EE92-0A30-31F2-059263B1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E700E5AD-D448-C7C2-B64E-ECFFAA89E09B}"/>
              </a:ext>
            </a:extLst>
          </p:cNvPr>
          <p:cNvSpPr/>
          <p:nvPr/>
        </p:nvSpPr>
        <p:spPr>
          <a:xfrm>
            <a:off x="1848262" y="998230"/>
            <a:ext cx="8845864" cy="1083119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endParaRPr lang="ru-RU" sz="3600" b="1" dirty="0"/>
          </a:p>
        </p:txBody>
      </p:sp>
      <p:pic>
        <p:nvPicPr>
          <p:cNvPr id="8" name="Рисунок 7">
            <a:hlinkClick r:id="rId4"/>
            <a:extLst>
              <a:ext uri="{FF2B5EF4-FFF2-40B4-BE49-F238E27FC236}">
                <a16:creationId xmlns:a16="http://schemas.microsoft.com/office/drawing/2014/main" id="{7484F88F-DC79-6901-AA39-21D3FAECB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1" y="2357846"/>
            <a:ext cx="4783482" cy="18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206</Words>
  <Application>Microsoft Office PowerPoint</Application>
  <PresentationFormat>Широкий екран</PresentationFormat>
  <Paragraphs>26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AdonisC</vt:lpstr>
      <vt:lpstr>Antique Olive</vt:lpstr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426</cp:revision>
  <dcterms:created xsi:type="dcterms:W3CDTF">2023-02-01T11:00:58Z</dcterms:created>
  <dcterms:modified xsi:type="dcterms:W3CDTF">2024-01-05T18:59:08Z</dcterms:modified>
</cp:coreProperties>
</file>