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7" r:id="rId6"/>
    <p:sldId id="269" r:id="rId7"/>
    <p:sldId id="270" r:id="rId8"/>
    <p:sldId id="284" r:id="rId9"/>
    <p:sldId id="262" r:id="rId10"/>
    <p:sldId id="263" r:id="rId11"/>
    <p:sldId id="264" r:id="rId12"/>
    <p:sldId id="279" r:id="rId13"/>
    <p:sldId id="278" r:id="rId14"/>
    <p:sldId id="265" r:id="rId15"/>
    <p:sldId id="266" r:id="rId16"/>
    <p:sldId id="282" r:id="rId17"/>
    <p:sldId id="281" r:id="rId18"/>
    <p:sldId id="283" r:id="rId19"/>
    <p:sldId id="280" r:id="rId20"/>
    <p:sldId id="285" r:id="rId21"/>
    <p:sldId id="286" r:id="rId22"/>
    <p:sldId id="287" r:id="rId23"/>
    <p:sldId id="289" r:id="rId24"/>
    <p:sldId id="290" r:id="rId25"/>
    <p:sldId id="292" r:id="rId26"/>
    <p:sldId id="291" r:id="rId27"/>
    <p:sldId id="293" r:id="rId28"/>
    <p:sldId id="295" r:id="rId29"/>
    <p:sldId id="294" r:id="rId30"/>
    <p:sldId id="296" r:id="rId31"/>
    <p:sldId id="297" r:id="rId32"/>
    <p:sldId id="298" r:id="rId33"/>
    <p:sldId id="299" r:id="rId34"/>
    <p:sldId id="302" r:id="rId35"/>
    <p:sldId id="304" r:id="rId36"/>
    <p:sldId id="305" r:id="rId3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66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4C28-E793-4CA0-AC1E-2AD6BEEE2BF6}" type="datetimeFigureOut">
              <a:rPr lang="uk-UA" smtClean="0"/>
              <a:pPr/>
              <a:t>13.01.2024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37D6B-DF50-45D9-BA3C-228276B8F71E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4C28-E793-4CA0-AC1E-2AD6BEEE2BF6}" type="datetimeFigureOut">
              <a:rPr lang="uk-UA" smtClean="0"/>
              <a:pPr/>
              <a:t>13.01.2024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37D6B-DF50-45D9-BA3C-228276B8F71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4C28-E793-4CA0-AC1E-2AD6BEEE2BF6}" type="datetimeFigureOut">
              <a:rPr lang="uk-UA" smtClean="0"/>
              <a:pPr/>
              <a:t>13.01.2024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37D6B-DF50-45D9-BA3C-228276B8F71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4C28-E793-4CA0-AC1E-2AD6BEEE2BF6}" type="datetimeFigureOut">
              <a:rPr lang="uk-UA" smtClean="0"/>
              <a:pPr/>
              <a:t>13.01.2024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37D6B-DF50-45D9-BA3C-228276B8F71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4C28-E793-4CA0-AC1E-2AD6BEEE2BF6}" type="datetimeFigureOut">
              <a:rPr lang="uk-UA" smtClean="0"/>
              <a:pPr/>
              <a:t>13.01.2024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37D6B-DF50-45D9-BA3C-228276B8F71E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4C28-E793-4CA0-AC1E-2AD6BEEE2BF6}" type="datetimeFigureOut">
              <a:rPr lang="uk-UA" smtClean="0"/>
              <a:pPr/>
              <a:t>13.01.2024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37D6B-DF50-45D9-BA3C-228276B8F71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4C28-E793-4CA0-AC1E-2AD6BEEE2BF6}" type="datetimeFigureOut">
              <a:rPr lang="uk-UA" smtClean="0"/>
              <a:pPr/>
              <a:t>13.01.2024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37D6B-DF50-45D9-BA3C-228276B8F71E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4C28-E793-4CA0-AC1E-2AD6BEEE2BF6}" type="datetimeFigureOut">
              <a:rPr lang="uk-UA" smtClean="0"/>
              <a:pPr/>
              <a:t>13.01.2024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37D6B-DF50-45D9-BA3C-228276B8F71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4C28-E793-4CA0-AC1E-2AD6BEEE2BF6}" type="datetimeFigureOut">
              <a:rPr lang="uk-UA" smtClean="0"/>
              <a:pPr/>
              <a:t>13.01.2024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37D6B-DF50-45D9-BA3C-228276B8F71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4C28-E793-4CA0-AC1E-2AD6BEEE2BF6}" type="datetimeFigureOut">
              <a:rPr lang="uk-UA" smtClean="0"/>
              <a:pPr/>
              <a:t>13.01.2024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37D6B-DF50-45D9-BA3C-228276B8F71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25F4C28-E793-4CA0-AC1E-2AD6BEEE2BF6}" type="datetimeFigureOut">
              <a:rPr lang="uk-UA" smtClean="0"/>
              <a:pPr/>
              <a:t>13.01.2024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E437D6B-DF50-45D9-BA3C-228276B8F71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25F4C28-E793-4CA0-AC1E-2AD6BEEE2BF6}" type="datetimeFigureOut">
              <a:rPr lang="uk-UA" smtClean="0"/>
              <a:pPr/>
              <a:t>13.01.2024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E437D6B-DF50-45D9-BA3C-228276B8F71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000108"/>
            <a:ext cx="6215106" cy="2286016"/>
          </a:xfrm>
        </p:spPr>
        <p:txBody>
          <a:bodyPr/>
          <a:lstStyle/>
          <a:p>
            <a:r>
              <a:rPr lang="uk-UA" sz="4800" dirty="0"/>
              <a:t>Створення та модифікація форм. </a:t>
            </a:r>
          </a:p>
        </p:txBody>
      </p:sp>
      <p:pic>
        <p:nvPicPr>
          <p:cNvPr id="6" name="Picture 2" descr="Дистанційна освіта - ХАРКІВСЬКА ЗАГАЛЬНООСВІТНЯ ШКОЛА І-ІІІ ступенів №38  Харківської міської ради Харківської області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86124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380" y="692696"/>
            <a:ext cx="8429684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 у </a:t>
            </a:r>
            <a:r>
              <a:rPr lang="ru-RU" dirty="0" err="1" smtClean="0"/>
              <a:t>вікні</a:t>
            </a:r>
            <a:r>
              <a:rPr lang="ru-RU" dirty="0" smtClean="0"/>
              <a:t> </a:t>
            </a:r>
            <a:r>
              <a:rPr lang="ru-RU" b="1" i="1" dirty="0" smtClean="0"/>
              <a:t>Форма</a:t>
            </a:r>
            <a:r>
              <a:rPr lang="ru-RU" b="1" dirty="0" smtClean="0"/>
              <a:t> </a:t>
            </a:r>
            <a:r>
              <a:rPr lang="ru-RU" dirty="0" smtClean="0"/>
              <a:t>обрати </a:t>
            </a:r>
            <a:r>
              <a:rPr lang="ru-RU" dirty="0" err="1" smtClean="0"/>
              <a:t>майстра</a:t>
            </a:r>
            <a:r>
              <a:rPr lang="ru-RU" dirty="0" smtClean="0"/>
              <a:t> та </a:t>
            </a:r>
            <a:r>
              <a:rPr lang="ru-RU" dirty="0" err="1" smtClean="0"/>
              <a:t>вказати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форму,  </a:t>
            </a:r>
            <a:r>
              <a:rPr lang="ru-RU" dirty="0" err="1" smtClean="0"/>
              <a:t>вибрати</a:t>
            </a:r>
            <a:r>
              <a:rPr lang="ru-RU" dirty="0" smtClean="0"/>
              <a:t> поля та </a:t>
            </a:r>
            <a:r>
              <a:rPr lang="ru-RU" dirty="0" err="1" smtClean="0"/>
              <a:t>натиснути</a:t>
            </a:r>
            <a:r>
              <a:rPr lang="ru-RU" dirty="0" smtClean="0"/>
              <a:t> кнопку ОК. 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39" y="2492896"/>
            <a:ext cx="8281925" cy="378707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8143932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Натиснувши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обрати один </a:t>
            </a:r>
            <a:r>
              <a:rPr lang="ru-RU" dirty="0" err="1" smtClean="0"/>
              <a:t>із</a:t>
            </a:r>
            <a:r>
              <a:rPr lang="ru-RU" dirty="0" smtClean="0"/>
              <a:t> таких </a:t>
            </a:r>
            <a:r>
              <a:rPr lang="ru-RU" dirty="0" err="1" smtClean="0"/>
              <a:t>варіантів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•  </a:t>
            </a:r>
            <a:r>
              <a:rPr lang="ru-RU" b="1" i="1" dirty="0" err="1" smtClean="0"/>
              <a:t>Автоформа</a:t>
            </a:r>
            <a:r>
              <a:rPr lang="ru-RU" b="1" i="1" dirty="0" smtClean="0"/>
              <a:t>: </a:t>
            </a:r>
            <a:r>
              <a:rPr lang="en-US" b="1" i="1" dirty="0" smtClean="0"/>
              <a:t> </a:t>
            </a:r>
            <a:r>
              <a:rPr lang="uk-UA" b="1" i="1" dirty="0" smtClean="0"/>
              <a:t>«</a:t>
            </a:r>
            <a:r>
              <a:rPr lang="en-US" b="1" i="1" dirty="0" smtClean="0"/>
              <a:t> </a:t>
            </a:r>
            <a:r>
              <a:rPr lang="ru-RU" b="1" i="1" dirty="0" err="1" smtClean="0"/>
              <a:t>Стовпці</a:t>
            </a:r>
            <a:r>
              <a:rPr lang="uk-UA" b="1" i="1" dirty="0" smtClean="0"/>
              <a:t>»</a:t>
            </a:r>
            <a:r>
              <a:rPr lang="ru-RU" dirty="0" smtClean="0"/>
              <a:t>— у такому </a:t>
            </a:r>
            <a:r>
              <a:rPr lang="ru-RU" dirty="0" err="1" smtClean="0"/>
              <a:t>варіанті</a:t>
            </a:r>
            <a:r>
              <a:rPr lang="ru-RU" dirty="0" smtClean="0"/>
              <a:t> форма </a:t>
            </a:r>
            <a:r>
              <a:rPr lang="ru-RU" dirty="0" err="1" smtClean="0"/>
              <a:t>містить</a:t>
            </a:r>
            <a:r>
              <a:rPr lang="ru-RU" dirty="0" smtClean="0"/>
              <a:t> поля,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розміщуються</a:t>
            </a:r>
            <a:r>
              <a:rPr lang="ru-RU" dirty="0" smtClean="0"/>
              <a:t> в </a:t>
            </a:r>
            <a:r>
              <a:rPr lang="ru-RU" dirty="0" err="1" smtClean="0"/>
              <a:t>окремих</a:t>
            </a:r>
            <a:r>
              <a:rPr lang="ru-RU" dirty="0" smtClean="0"/>
              <a:t> рядках, а </a:t>
            </a:r>
            <a:r>
              <a:rPr lang="ru-RU" dirty="0" err="1" smtClean="0"/>
              <a:t>підпис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 — </a:t>
            </a:r>
            <a:r>
              <a:rPr lang="ru-RU" dirty="0" err="1" smtClean="0"/>
              <a:t>ліворуч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поля;</a:t>
            </a:r>
          </a:p>
          <a:p>
            <a:pPr>
              <a:buNone/>
            </a:pPr>
            <a:r>
              <a:rPr lang="ru-RU" dirty="0" smtClean="0"/>
              <a:t>•  </a:t>
            </a:r>
            <a:r>
              <a:rPr lang="ru-RU" b="1" i="1" dirty="0" err="1" smtClean="0"/>
              <a:t>Автоформа</a:t>
            </a:r>
            <a:r>
              <a:rPr lang="ru-RU" b="1" i="1" dirty="0" smtClean="0"/>
              <a:t>: </a:t>
            </a:r>
            <a:r>
              <a:rPr lang="uk-UA" b="1" i="1" dirty="0" smtClean="0"/>
              <a:t>«Т</a:t>
            </a:r>
            <a:r>
              <a:rPr lang="ru-RU" b="1" i="1" dirty="0" err="1" smtClean="0"/>
              <a:t>аблиця</a:t>
            </a:r>
            <a:r>
              <a:rPr lang="uk-UA" b="1" i="1" dirty="0" smtClean="0"/>
              <a:t>»</a:t>
            </a:r>
            <a:r>
              <a:rPr lang="ru-RU" b="1" dirty="0" smtClean="0"/>
              <a:t> </a:t>
            </a:r>
            <a:r>
              <a:rPr lang="ru-RU" dirty="0" smtClean="0"/>
              <a:t>— у такому </a:t>
            </a:r>
            <a:r>
              <a:rPr lang="ru-RU" dirty="0" err="1" smtClean="0"/>
              <a:t>варіанті</a:t>
            </a:r>
            <a:r>
              <a:rPr lang="ru-RU" dirty="0" smtClean="0"/>
              <a:t> форма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рядки для </a:t>
            </a:r>
            <a:r>
              <a:rPr lang="ru-RU" dirty="0" err="1" smtClean="0"/>
              <a:t>вмісту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 одного конкретного </a:t>
            </a:r>
            <a:r>
              <a:rPr lang="ru-RU" dirty="0" err="1" smtClean="0"/>
              <a:t>запису</a:t>
            </a:r>
            <a:r>
              <a:rPr lang="ru-RU" dirty="0" smtClean="0"/>
              <a:t>. </a:t>
            </a:r>
            <a:r>
              <a:rPr lang="ru-RU" dirty="0" err="1" smtClean="0"/>
              <a:t>Підписи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у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(як в </a:t>
            </a:r>
            <a:r>
              <a:rPr lang="ru-RU" dirty="0" err="1" smtClean="0"/>
              <a:t>таблицях</a:t>
            </a:r>
            <a:r>
              <a:rPr lang="ru-RU" dirty="0" smtClean="0"/>
              <a:t>);</a:t>
            </a:r>
          </a:p>
          <a:p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9592" y="404664"/>
            <a:ext cx="7772400" cy="23655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 </a:t>
            </a:r>
            <a:r>
              <a:rPr lang="ru-RU" dirty="0" err="1"/>
              <a:t>Автоформа</a:t>
            </a:r>
            <a:r>
              <a:rPr lang="ru-RU" dirty="0"/>
              <a:t>: </a:t>
            </a:r>
            <a:r>
              <a:rPr lang="ru-RU" dirty="0" smtClean="0"/>
              <a:t>«</a:t>
            </a:r>
            <a:r>
              <a:rPr lang="ru-RU" dirty="0" err="1" smtClean="0"/>
              <a:t>Таблиця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»</a:t>
            </a:r>
            <a:r>
              <a:rPr lang="ru-RU" dirty="0"/>
              <a:t> — у такому </a:t>
            </a:r>
            <a:r>
              <a:rPr lang="ru-RU" dirty="0" err="1"/>
              <a:t>варіанті</a:t>
            </a:r>
            <a:r>
              <a:rPr lang="ru-RU" dirty="0"/>
              <a:t> форма </a:t>
            </a:r>
            <a:r>
              <a:rPr lang="ru-RU" dirty="0" err="1"/>
              <a:t>містить</a:t>
            </a:r>
            <a:r>
              <a:rPr lang="ru-RU" dirty="0"/>
              <a:t> поля та записи,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так само, як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 в </a:t>
            </a:r>
            <a:r>
              <a:rPr lang="ru-RU" dirty="0" err="1"/>
              <a:t>таблицях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виглядом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форма схожа на </a:t>
            </a:r>
            <a:r>
              <a:rPr lang="ru-RU" dirty="0" err="1"/>
              <a:t>таблицю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769040"/>
            <a:ext cx="5760640" cy="378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44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3744416" cy="439248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Автоформа</a:t>
            </a:r>
            <a:r>
              <a:rPr lang="ru-RU" dirty="0"/>
              <a:t>: </a:t>
            </a:r>
            <a:r>
              <a:rPr lang="ru-RU" dirty="0" smtClean="0"/>
              <a:t>«За шириною»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буде </a:t>
            </a:r>
            <a:r>
              <a:rPr lang="ru-RU" dirty="0" err="1" smtClean="0"/>
              <a:t>показуватися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Форму </a:t>
            </a:r>
            <a:r>
              <a:rPr lang="ru-RU" dirty="0"/>
              <a:t>буде створено.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буде такою самою, як і 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базової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412776"/>
            <a:ext cx="4454487" cy="47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358246" cy="25717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Ms</a:t>
            </a:r>
            <a:r>
              <a:rPr lang="ru-RU" dirty="0" smtClean="0"/>
              <a:t> </a:t>
            </a:r>
            <a:r>
              <a:rPr lang="ru-RU" dirty="0" err="1" smtClean="0"/>
              <a:t>Access</a:t>
            </a:r>
            <a:r>
              <a:rPr lang="ru-RU" dirty="0" smtClean="0"/>
              <a:t> </a:t>
            </a:r>
            <a:r>
              <a:rPr lang="ru-RU" dirty="0" err="1" smtClean="0"/>
              <a:t>застосовує</a:t>
            </a:r>
            <a:r>
              <a:rPr lang="ru-RU" dirty="0" smtClean="0"/>
              <a:t> до </a:t>
            </a:r>
            <a:r>
              <a:rPr lang="ru-RU" dirty="0" err="1" smtClean="0"/>
              <a:t>створеної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той формат (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застосовувався</a:t>
            </a:r>
            <a:r>
              <a:rPr lang="ru-RU" dirty="0" smtClean="0"/>
              <a:t> </a:t>
            </a:r>
            <a:r>
              <a:rPr lang="ru-RU" dirty="0" err="1" smtClean="0"/>
              <a:t>останнім</a:t>
            </a:r>
            <a:r>
              <a:rPr lang="ru-RU" dirty="0" smtClean="0"/>
              <a:t>, а </a:t>
            </a:r>
            <a:r>
              <a:rPr lang="ru-RU" dirty="0" err="1" smtClean="0"/>
              <a:t>якщо</a:t>
            </a:r>
            <a:r>
              <a:rPr lang="ru-RU" dirty="0" smtClean="0"/>
              <a:t> до того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не </a:t>
            </a:r>
            <a:r>
              <a:rPr lang="ru-RU" dirty="0" err="1" smtClean="0"/>
              <a:t>створював</a:t>
            </a:r>
            <a:r>
              <a:rPr lang="ru-RU" dirty="0" smtClean="0"/>
              <a:t>, то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команду меню </a:t>
            </a:r>
            <a:r>
              <a:rPr lang="ru-RU" b="1" i="1" dirty="0" smtClean="0"/>
              <a:t>Формат /</a:t>
            </a:r>
            <a:r>
              <a:rPr lang="ru-RU" b="1" i="1" dirty="0" err="1" smtClean="0"/>
              <a:t>Автоформат</a:t>
            </a:r>
            <a:r>
              <a:rPr lang="ru-RU" b="1" i="1" dirty="0" smtClean="0"/>
              <a:t>,</a:t>
            </a:r>
            <a:r>
              <a:rPr lang="ru-RU" b="1" dirty="0" smtClean="0"/>
              <a:t> </a:t>
            </a:r>
            <a:r>
              <a:rPr lang="ru-RU" dirty="0" err="1" smtClean="0"/>
              <a:t>тоді</a:t>
            </a:r>
            <a:r>
              <a:rPr lang="ru-RU" dirty="0" smtClean="0"/>
              <a:t> буде </a:t>
            </a:r>
            <a:r>
              <a:rPr lang="ru-RU" dirty="0" err="1" smtClean="0"/>
              <a:t>застосовано</a:t>
            </a:r>
            <a:r>
              <a:rPr lang="ru-RU" dirty="0" smtClean="0"/>
              <a:t> </a:t>
            </a:r>
            <a:r>
              <a:rPr lang="ru-RU" dirty="0" err="1" smtClean="0"/>
              <a:t>стандартний</a:t>
            </a:r>
            <a:r>
              <a:rPr lang="ru-RU" dirty="0" smtClean="0"/>
              <a:t> </a:t>
            </a:r>
            <a:r>
              <a:rPr lang="ru-RU" dirty="0" err="1" smtClean="0"/>
              <a:t>автоформат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887" y="2758923"/>
            <a:ext cx="5138540" cy="39735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6437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форм </a:t>
            </a:r>
            <a:r>
              <a:rPr lang="ru-RU" dirty="0" err="1" smtClean="0"/>
              <a:t>зручно</a:t>
            </a:r>
            <a:r>
              <a:rPr lang="ru-RU" dirty="0" smtClean="0"/>
              <a:t> обрати для </a:t>
            </a:r>
            <a:r>
              <a:rPr lang="ru-RU" dirty="0" err="1" smtClean="0"/>
              <a:t>відображення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як </a:t>
            </a:r>
            <a:r>
              <a:rPr lang="ru-RU" dirty="0" err="1" smtClean="0"/>
              <a:t>полів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одної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таблиць</a:t>
            </a:r>
            <a:r>
              <a:rPr lang="ru-RU" dirty="0" smtClean="0"/>
              <a:t>. Тут </a:t>
            </a:r>
            <a:r>
              <a:rPr lang="ru-RU" dirty="0" err="1" smtClean="0"/>
              <a:t>майстер</a:t>
            </a:r>
            <a:r>
              <a:rPr lang="ru-RU" dirty="0" smtClean="0"/>
              <a:t> «ставить» </a:t>
            </a:r>
            <a:r>
              <a:rPr lang="ru-RU" dirty="0" err="1" smtClean="0"/>
              <a:t>запитання</a:t>
            </a:r>
            <a:r>
              <a:rPr lang="ru-RU" dirty="0" smtClean="0"/>
              <a:t> про </a:t>
            </a:r>
            <a:r>
              <a:rPr lang="ru-RU" dirty="0" err="1" smtClean="0"/>
              <a:t>базові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 для </a:t>
            </a:r>
            <a:r>
              <a:rPr lang="ru-RU" dirty="0" err="1" smtClean="0"/>
              <a:t>відображення</a:t>
            </a:r>
            <a:r>
              <a:rPr lang="ru-RU" dirty="0" smtClean="0"/>
              <a:t> поля, про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макета </a:t>
            </a:r>
            <a:r>
              <a:rPr lang="ru-RU" dirty="0" err="1" smtClean="0"/>
              <a:t>форми</a:t>
            </a:r>
            <a:r>
              <a:rPr lang="ru-RU" dirty="0" smtClean="0"/>
              <a:t>, про </a:t>
            </a:r>
            <a:r>
              <a:rPr lang="ru-RU" dirty="0" err="1" smtClean="0"/>
              <a:t>формати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	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заданих</a:t>
            </a:r>
            <a:r>
              <a:rPr lang="ru-RU" dirty="0" smtClean="0"/>
              <a:t> </a:t>
            </a:r>
            <a:r>
              <a:rPr lang="ru-RU" dirty="0" err="1" smtClean="0"/>
              <a:t>користувачем</a:t>
            </a:r>
            <a:r>
              <a:rPr lang="ru-RU" dirty="0" smtClean="0"/>
              <a:t> </a:t>
            </a:r>
            <a:r>
              <a:rPr lang="ru-RU" dirty="0" err="1" smtClean="0"/>
              <a:t>параметрів</a:t>
            </a:r>
            <a:r>
              <a:rPr lang="ru-RU" dirty="0" smtClean="0"/>
              <a:t> </a:t>
            </a:r>
            <a:r>
              <a:rPr lang="ru-RU" dirty="0" err="1" smtClean="0"/>
              <a:t>створює</a:t>
            </a:r>
            <a:r>
              <a:rPr lang="ru-RU" dirty="0" smtClean="0"/>
              <a:t> форму.</a:t>
            </a:r>
          </a:p>
          <a:p>
            <a:pPr>
              <a:buNone/>
            </a:pPr>
            <a:r>
              <a:rPr lang="ru-RU" i="1" dirty="0" smtClean="0"/>
              <a:t>	Для </a:t>
            </a:r>
            <a:r>
              <a:rPr lang="ru-RU" i="1" dirty="0" err="1" smtClean="0"/>
              <a:t>створення</a:t>
            </a:r>
            <a:r>
              <a:rPr lang="ru-RU" i="1" dirty="0" smtClean="0"/>
              <a:t> </a:t>
            </a:r>
            <a:r>
              <a:rPr lang="ru-RU" i="1" dirty="0" err="1" smtClean="0"/>
              <a:t>форми</a:t>
            </a:r>
            <a:r>
              <a:rPr lang="ru-RU" i="1" dirty="0" smtClean="0"/>
              <a:t> </a:t>
            </a:r>
            <a:r>
              <a:rPr lang="ru-RU" i="1" dirty="0" err="1" smtClean="0"/>
              <a:t>слід</a:t>
            </a:r>
            <a:r>
              <a:rPr lang="ru-RU" i="1" dirty="0" smtClean="0"/>
              <a:t> </a:t>
            </a:r>
            <a:r>
              <a:rPr lang="ru-RU" i="1" dirty="0" err="1" smtClean="0"/>
              <a:t>виконати</a:t>
            </a:r>
            <a:r>
              <a:rPr lang="ru-RU" i="1" dirty="0" smtClean="0"/>
              <a:t> </a:t>
            </a:r>
            <a:r>
              <a:rPr lang="ru-RU" i="1" dirty="0" err="1" smtClean="0"/>
              <a:t>такі</a:t>
            </a:r>
            <a:r>
              <a:rPr lang="ru-RU" i="1" dirty="0" smtClean="0"/>
              <a:t> </a:t>
            </a:r>
            <a:r>
              <a:rPr lang="ru-RU" i="1" dirty="0" err="1" smtClean="0"/>
              <a:t>дії</a:t>
            </a:r>
            <a:r>
              <a:rPr lang="ru-RU" i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• 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потрібну</a:t>
            </a:r>
            <a:r>
              <a:rPr lang="ru-RU" dirty="0" smtClean="0"/>
              <a:t> базу </a:t>
            </a:r>
            <a:r>
              <a:rPr lang="ru-RU" dirty="0" err="1" smtClean="0"/>
              <a:t>даних</a:t>
            </a:r>
            <a:r>
              <a:rPr lang="ru-RU" dirty="0" smtClean="0"/>
              <a:t>.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обрати </a:t>
            </a:r>
            <a:r>
              <a:rPr lang="ru-RU" dirty="0" err="1" smtClean="0"/>
              <a:t>об'єкт</a:t>
            </a:r>
            <a:r>
              <a:rPr lang="ru-RU" dirty="0" smtClean="0"/>
              <a:t> </a:t>
            </a:r>
            <a:r>
              <a:rPr lang="ru-RU" b="1" i="1" dirty="0" err="1" smtClean="0"/>
              <a:t>Форми</a:t>
            </a:r>
            <a:r>
              <a:rPr lang="ru-RU" b="1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• </a:t>
            </a:r>
            <a:r>
              <a:rPr lang="ru-RU" dirty="0" err="1" smtClean="0"/>
              <a:t>натиснути</a:t>
            </a:r>
            <a:r>
              <a:rPr lang="ru-RU" dirty="0" smtClean="0"/>
              <a:t> кнопку </a:t>
            </a:r>
            <a:r>
              <a:rPr lang="ru-RU" b="1" i="1" dirty="0" smtClean="0"/>
              <a:t>Форма </a:t>
            </a:r>
            <a:r>
              <a:rPr lang="ru-RU" dirty="0" smtClean="0"/>
              <a:t>на </a:t>
            </a:r>
            <a:r>
              <a:rPr lang="ru-RU" dirty="0" err="1" smtClean="0"/>
              <a:t>панелі</a:t>
            </a:r>
            <a:r>
              <a:rPr lang="ru-RU" dirty="0" smtClean="0"/>
              <a:t> Об</a:t>
            </a:r>
            <a:r>
              <a:rPr lang="en-US" dirty="0" smtClean="0"/>
              <a:t>’</a:t>
            </a:r>
            <a:r>
              <a:rPr lang="ru-RU" dirty="0" err="1" smtClean="0"/>
              <a:t>єкти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	• </a:t>
            </a:r>
            <a:r>
              <a:rPr lang="ru-RU" dirty="0" err="1" smtClean="0"/>
              <a:t>натиснути</a:t>
            </a:r>
            <a:r>
              <a:rPr lang="ru-RU" dirty="0" smtClean="0"/>
              <a:t> кнопку </a:t>
            </a:r>
            <a:r>
              <a:rPr lang="ru-RU" b="1" i="1" dirty="0" smtClean="0"/>
              <a:t>С</a:t>
            </a:r>
            <a:r>
              <a:rPr lang="uk-UA" b="1" i="1" dirty="0" smtClean="0"/>
              <a:t>творити</a:t>
            </a:r>
            <a:r>
              <a:rPr lang="ru-RU" dirty="0" smtClean="0"/>
              <a:t> на </a:t>
            </a:r>
            <a:r>
              <a:rPr lang="ru-RU" dirty="0" err="1" smtClean="0"/>
              <a:t>панелі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 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	• у </a:t>
            </a:r>
            <a:r>
              <a:rPr lang="ru-RU" dirty="0" err="1" smtClean="0"/>
              <a:t>вікні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відкрилося</a:t>
            </a:r>
            <a:r>
              <a:rPr lang="ru-RU" dirty="0" smtClean="0"/>
              <a:t> — </a:t>
            </a:r>
            <a:r>
              <a:rPr lang="ru-RU" b="1" i="1" dirty="0" smtClean="0"/>
              <a:t>Нова форма</a:t>
            </a:r>
            <a:r>
              <a:rPr lang="ru-RU" dirty="0" smtClean="0"/>
              <a:t>, обрати з </a:t>
            </a:r>
            <a:r>
              <a:rPr lang="ru-RU" dirty="0" err="1" smtClean="0"/>
              <a:t>переліку</a:t>
            </a:r>
            <a:r>
              <a:rPr lang="ru-RU" dirty="0" smtClean="0"/>
              <a:t> </a:t>
            </a:r>
            <a:r>
              <a:rPr lang="ru-RU" b="1" i="1" dirty="0" smtClean="0"/>
              <a:t>Мастер форм</a:t>
            </a:r>
            <a:r>
              <a:rPr lang="ru-RU" dirty="0" smtClean="0"/>
              <a:t> та </a:t>
            </a:r>
            <a:r>
              <a:rPr lang="ru-RU" dirty="0" err="1" smtClean="0"/>
              <a:t>вказати</a:t>
            </a:r>
            <a:r>
              <a:rPr lang="ru-RU" dirty="0" smtClean="0"/>
              <a:t> </a:t>
            </a:r>
            <a:r>
              <a:rPr lang="ru-RU" dirty="0" err="1" smtClean="0"/>
              <a:t>базову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для </a:t>
            </a:r>
            <a:r>
              <a:rPr lang="ru-RU" dirty="0" err="1" smtClean="0"/>
              <a:t>форми</a:t>
            </a:r>
            <a:r>
              <a:rPr lang="ru-RU" dirty="0" smtClean="0"/>
              <a:t> та </a:t>
            </a:r>
            <a:r>
              <a:rPr lang="ru-RU" dirty="0" err="1" smtClean="0"/>
              <a:t>натиснути</a:t>
            </a:r>
            <a:r>
              <a:rPr lang="ru-RU" dirty="0" smtClean="0"/>
              <a:t> кнопку </a:t>
            </a:r>
            <a:r>
              <a:rPr lang="ru-RU" b="1" i="1" dirty="0" smtClean="0"/>
              <a:t>ОК</a:t>
            </a:r>
            <a:r>
              <a:rPr lang="ru-RU" dirty="0" smtClean="0"/>
              <a:t>, поля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обирати</a:t>
            </a:r>
            <a:r>
              <a:rPr lang="ru-RU" dirty="0" smtClean="0"/>
              <a:t> з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92779" y="548680"/>
            <a:ext cx="7523637" cy="1224136"/>
          </a:xfrm>
        </p:spPr>
        <p:txBody>
          <a:bodyPr/>
          <a:lstStyle/>
          <a:p>
            <a:r>
              <a:rPr lang="uk-UA" dirty="0" smtClean="0"/>
              <a:t>Якщо немає зв</a:t>
            </a:r>
            <a:r>
              <a:rPr lang="en-US" dirty="0" smtClean="0"/>
              <a:t>’</a:t>
            </a:r>
            <a:r>
              <a:rPr lang="uk-UA" dirty="0" err="1" smtClean="0"/>
              <a:t>язку</a:t>
            </a:r>
            <a:r>
              <a:rPr lang="uk-UA" dirty="0" smtClean="0"/>
              <a:t> між потрібними таблицями, то ми побачимо таке вікно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86" y="2204864"/>
            <a:ext cx="7809603" cy="3227531"/>
          </a:xfrm>
          <a:prstGeom prst="rect">
            <a:avLst/>
          </a:prstGeom>
        </p:spPr>
      </p:pic>
      <p:pic>
        <p:nvPicPr>
          <p:cNvPr id="4" name="Picture 2" descr="Интернет гифки, анимированные GIF изображения интернет - скачать гиф  картинки на GIF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413" y="5432395"/>
            <a:ext cx="2484748" cy="146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5646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9592" y="188640"/>
            <a:ext cx="7704856" cy="2016224"/>
          </a:xfrm>
        </p:spPr>
        <p:txBody>
          <a:bodyPr>
            <a:normAutofit/>
          </a:bodyPr>
          <a:lstStyle/>
          <a:p>
            <a:r>
              <a:rPr lang="uk-UA" dirty="0" smtClean="0"/>
              <a:t>Для встановлення зв’язку між таблицями, натискаємо додати і вибираємо потрібні таблиці, а саме, виберіть таблицю «Сніданок», «Продукти», «Вечеря».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348880"/>
            <a:ext cx="4883531" cy="35283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979" y="4437112"/>
            <a:ext cx="4226469" cy="197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73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7584" y="2763956"/>
            <a:ext cx="7859216" cy="144016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Якщо одна із таблиць, наприклад «</a:t>
            </a:r>
            <a:r>
              <a:rPr lang="uk-UA" dirty="0"/>
              <a:t>В</a:t>
            </a:r>
            <a:r>
              <a:rPr lang="uk-UA" dirty="0" smtClean="0"/>
              <a:t>ечеря» є зайвою, то її можна видалити, натиснувши на команду «приховати таблицю».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27" y="658808"/>
            <a:ext cx="7589729" cy="1857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27" y="4418330"/>
            <a:ext cx="7597873" cy="208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40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3717032"/>
            <a:ext cx="7643192" cy="2232248"/>
          </a:xfrm>
        </p:spPr>
        <p:txBody>
          <a:bodyPr>
            <a:normAutofit/>
          </a:bodyPr>
          <a:lstStyle/>
          <a:p>
            <a:r>
              <a:rPr lang="uk-UA" dirty="0" smtClean="0"/>
              <a:t>виконуючи </a:t>
            </a:r>
            <a:r>
              <a:rPr lang="uk-UA" dirty="0"/>
              <a:t>інструкції </a:t>
            </a:r>
            <a:r>
              <a:rPr lang="uk-UA" dirty="0" smtClean="0"/>
              <a:t>Майстра </a:t>
            </a:r>
            <a:r>
              <a:rPr lang="uk-UA" dirty="0"/>
              <a:t>форм, користувач створює потрібний вигляд форми. Створену форму можна змінити за допомогою </a:t>
            </a:r>
            <a:r>
              <a:rPr lang="uk-UA" dirty="0" smtClean="0"/>
              <a:t>Режиму </a:t>
            </a:r>
            <a:r>
              <a:rPr lang="uk-UA" dirty="0"/>
              <a:t>конструктора.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8174944" cy="312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01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00174"/>
            <a:ext cx="7772400" cy="45720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dirty="0"/>
              <a:t>Створення форм за допомогою майстра форм </a:t>
            </a:r>
            <a:r>
              <a:rPr lang="uk-UA" dirty="0" smtClean="0"/>
              <a:t>та вручну.</a:t>
            </a:r>
            <a:endParaRPr lang="uk-UA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Редагування і введення даних.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Елементи керування.</a:t>
            </a:r>
          </a:p>
        </p:txBody>
      </p:sp>
      <p:pic>
        <p:nvPicPr>
          <p:cNvPr id="5" name="Picture 4" descr="Дистанционное образование | Средняя общеобразовательная школа No.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071942"/>
            <a:ext cx="4132046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14400" y="1628800"/>
            <a:ext cx="7772400" cy="4309736"/>
          </a:xfrm>
        </p:spPr>
        <p:txBody>
          <a:bodyPr>
            <a:normAutofit/>
          </a:bodyPr>
          <a:lstStyle/>
          <a:p>
            <a:r>
              <a:rPr lang="uk-UA" dirty="0" smtClean="0"/>
              <a:t>Користуючись наданими теоретичними даними та раніше створеною базою </a:t>
            </a:r>
            <a:r>
              <a:rPr lang="uk-UA" dirty="0"/>
              <a:t>даних </a:t>
            </a:r>
            <a:r>
              <a:rPr lang="uk-UA" dirty="0" err="1" smtClean="0"/>
              <a:t>Ассе</a:t>
            </a:r>
            <a:r>
              <a:rPr lang="en-US" dirty="0" err="1" smtClean="0"/>
              <a:t>ss</a:t>
            </a:r>
            <a:r>
              <a:rPr lang="en-US" dirty="0" smtClean="0"/>
              <a:t> </a:t>
            </a:r>
            <a:r>
              <a:rPr lang="uk-UA" dirty="0" smtClean="0"/>
              <a:t>«калорійність продуктів» на основі наведених там таблиць складіть меню харчування</a:t>
            </a:r>
            <a:r>
              <a:rPr lang="uk-UA" dirty="0"/>
              <a:t> </a:t>
            </a:r>
            <a:r>
              <a:rPr lang="uk-UA" dirty="0" smtClean="0"/>
              <a:t> сніданок-обід-вечеря впродовж тижня, при цьому постарайтесь д</a:t>
            </a:r>
            <a:r>
              <a:rPr lang="ru-RU" dirty="0" err="1" smtClean="0"/>
              <a:t>отримуватись</a:t>
            </a:r>
            <a:r>
              <a:rPr lang="ru-RU" dirty="0" smtClean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збалансованого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та </a:t>
            </a:r>
            <a:r>
              <a:rPr lang="ru-RU" dirty="0" err="1"/>
              <a:t>розрахуйте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20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 задачі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55932" y="1452367"/>
            <a:ext cx="4952171" cy="2480690"/>
          </a:xfrm>
        </p:spPr>
        <p:txBody>
          <a:bodyPr>
            <a:normAutofit/>
          </a:bodyPr>
          <a:lstStyle/>
          <a:p>
            <a:r>
              <a:rPr lang="en-US" dirty="0" smtClean="0"/>
              <a:t>1.</a:t>
            </a:r>
            <a:r>
              <a:rPr lang="uk-UA" dirty="0" smtClean="0"/>
              <a:t> </a:t>
            </a:r>
            <a:r>
              <a:rPr lang="uk-UA" dirty="0" smtClean="0"/>
              <a:t>Пуск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 smtClean="0"/>
              <a:t>Microsoft </a:t>
            </a:r>
            <a:r>
              <a:rPr lang="en-US" dirty="0" smtClean="0"/>
              <a:t>Office</a:t>
            </a:r>
            <a:r>
              <a:rPr lang="uk-UA" dirty="0"/>
              <a:t>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dirty="0" smtClean="0"/>
              <a:t>Microsoft </a:t>
            </a:r>
            <a:r>
              <a:rPr lang="en-US" dirty="0" smtClean="0"/>
              <a:t>Office Access, </a:t>
            </a:r>
            <a:r>
              <a:rPr lang="uk-UA" dirty="0" smtClean="0"/>
              <a:t>відкриваємо </a:t>
            </a:r>
            <a:r>
              <a:rPr lang="uk-UA" dirty="0" smtClean="0"/>
              <a:t>документ під назвою «калорійність продуктів».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33" y="4149080"/>
            <a:ext cx="6881246" cy="2359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319" y="620688"/>
            <a:ext cx="3290711" cy="48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0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9592" y="476672"/>
            <a:ext cx="6465912" cy="1573432"/>
          </a:xfrm>
        </p:spPr>
        <p:txBody>
          <a:bodyPr/>
          <a:lstStyle/>
          <a:p>
            <a:pPr marL="68580" indent="0">
              <a:buNone/>
            </a:pPr>
            <a:r>
              <a:rPr lang="uk-UA" dirty="0" smtClean="0"/>
              <a:t>Відкриваю усі таблиці даного документу та клацаю на таблиці «Сніданок».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05" y="2420888"/>
            <a:ext cx="6264696" cy="420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49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46377" y="376575"/>
            <a:ext cx="4038600" cy="1442475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Натискаю </a:t>
            </a:r>
            <a:r>
              <a:rPr lang="uk-UA" dirty="0" smtClean="0"/>
              <a:t>файл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uk-UA" dirty="0" smtClean="0"/>
              <a:t>вигляд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uk-UA" dirty="0" smtClean="0"/>
              <a:t>конструктор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16016" y="341903"/>
            <a:ext cx="4038600" cy="122790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Змінюю назву поля «</a:t>
            </a:r>
            <a:r>
              <a:rPr lang="uk-UA" dirty="0" err="1" smtClean="0"/>
              <a:t>індитифікатор</a:t>
            </a:r>
            <a:r>
              <a:rPr lang="uk-UA" dirty="0" smtClean="0"/>
              <a:t>» на «дні тижня»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55" y="1302877"/>
            <a:ext cx="4031823" cy="275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215" y="1569812"/>
            <a:ext cx="3371380" cy="296900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446377" y="4509346"/>
            <a:ext cx="38305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Додаю поля: </a:t>
            </a:r>
            <a:r>
              <a:rPr lang="ru-RU" sz="2600" dirty="0" err="1" smtClean="0"/>
              <a:t>запланована</a:t>
            </a:r>
            <a:r>
              <a:rPr lang="ru-RU" sz="2600" dirty="0" smtClean="0"/>
              <a:t> дата, </a:t>
            </a:r>
            <a:r>
              <a:rPr lang="ru-RU" sz="2600" dirty="0" err="1" smtClean="0"/>
              <a:t>калорії</a:t>
            </a:r>
            <a:r>
              <a:rPr lang="ru-RU" sz="2600" dirty="0" smtClean="0"/>
              <a:t> та час, з </a:t>
            </a:r>
            <a:r>
              <a:rPr lang="ru-RU" sz="2600" dirty="0" err="1" smtClean="0"/>
              <a:t>відповідними</a:t>
            </a:r>
            <a:r>
              <a:rPr lang="ru-RU" sz="2600" dirty="0" smtClean="0"/>
              <a:t> характеристиками.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305" y="4987092"/>
            <a:ext cx="5217767" cy="11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8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16744" y="688066"/>
            <a:ext cx="4038600" cy="1082435"/>
          </a:xfrm>
        </p:spPr>
        <p:txBody>
          <a:bodyPr/>
          <a:lstStyle/>
          <a:p>
            <a:r>
              <a:rPr lang="uk-UA" dirty="0" smtClean="0"/>
              <a:t>Основне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uk-UA" dirty="0" smtClean="0"/>
              <a:t>Вигляд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uk-UA" dirty="0" smtClean="0"/>
              <a:t>Подання </a:t>
            </a:r>
            <a:r>
              <a:rPr lang="uk-UA" dirty="0" smtClean="0"/>
              <a:t>таблиці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55344" y="908720"/>
            <a:ext cx="4038600" cy="1442475"/>
          </a:xfrm>
        </p:spPr>
        <p:txBody>
          <a:bodyPr/>
          <a:lstStyle/>
          <a:p>
            <a:r>
              <a:rPr lang="uk-UA" dirty="0" smtClean="0"/>
              <a:t>Вводжу в таблицю дати запланованих сніданків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68942"/>
            <a:ext cx="3899768" cy="3450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484492"/>
            <a:ext cx="3689896" cy="40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0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331640" y="4221088"/>
            <a:ext cx="56166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solidFill>
                  <a:schemeClr val="bg1"/>
                </a:solidFill>
              </a:rPr>
              <a:t>Таблицю вечеря та обід редагуємо аналогічно, результат має бути такий як на даному малюнку</a:t>
            </a:r>
            <a:endParaRPr lang="uk-UA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45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91212" y="332655"/>
            <a:ext cx="2868620" cy="3096345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Відкриваю базу даних «продукти», клацаю лівою частиною мишки на слові сніданок, </a:t>
            </a:r>
            <a:r>
              <a:rPr lang="uk-UA" dirty="0" smtClean="0"/>
              <a:t>створення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uk-UA" dirty="0" smtClean="0"/>
              <a:t>форма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28816" y="4077072"/>
            <a:ext cx="2664296" cy="211002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Зберігаю форму під назвою «Сніданок».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156" y="332655"/>
            <a:ext cx="5635292" cy="2716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156" y="3264083"/>
            <a:ext cx="5643436" cy="34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65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11560" y="548680"/>
            <a:ext cx="8064896" cy="201622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Далі спробую поєднати на цій формі дві таблиці, а саме таблицю «Сніданок» та таблицю «Продукти». Зробимо все так, щоб було зручно редагувати форму. </a:t>
            </a:r>
            <a:r>
              <a:rPr lang="uk-UA" dirty="0" smtClean="0"/>
              <a:t>Основне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uk-UA" dirty="0" smtClean="0"/>
              <a:t>вигляд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uk-UA" dirty="0" smtClean="0"/>
              <a:t>конструктор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708920"/>
            <a:ext cx="5821245" cy="35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6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5085184"/>
            <a:ext cx="8712968" cy="1080120"/>
          </a:xfrm>
          <a:solidFill>
            <a:schemeClr val="tx2"/>
          </a:solidFill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Перейшовши в режим конструктор вибираю запис «Продукт 1», </a:t>
            </a:r>
            <a:r>
              <a:rPr lang="uk-UA" dirty="0" smtClean="0">
                <a:solidFill>
                  <a:schemeClr val="bg1"/>
                </a:solidFill>
              </a:rPr>
              <a:t>конструктор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→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перетворити </a:t>
            </a:r>
            <a:r>
              <a:rPr lang="uk-UA" dirty="0" smtClean="0">
                <a:solidFill>
                  <a:schemeClr val="bg1"/>
                </a:solidFill>
              </a:rPr>
              <a:t>елемент </a:t>
            </a:r>
            <a:r>
              <a:rPr lang="uk-UA" dirty="0" smtClean="0">
                <a:solidFill>
                  <a:schemeClr val="bg1"/>
                </a:solidFill>
              </a:rPr>
              <a:t>на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→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поле </a:t>
            </a:r>
            <a:r>
              <a:rPr lang="uk-UA" dirty="0" smtClean="0">
                <a:solidFill>
                  <a:schemeClr val="bg1"/>
                </a:solidFill>
              </a:rPr>
              <a:t>зі списком, виконую ці дії з усіма записами, що мають назву «Продукт»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0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23528" y="594933"/>
            <a:ext cx="7848872" cy="961859"/>
          </a:xfrm>
        </p:spPr>
        <p:txBody>
          <a:bodyPr/>
          <a:lstStyle/>
          <a:p>
            <a:r>
              <a:rPr lang="uk-UA" dirty="0" smtClean="0"/>
              <a:t>Переходимо в режим форми: </a:t>
            </a:r>
            <a:r>
              <a:rPr lang="uk-UA" dirty="0" smtClean="0"/>
              <a:t>вигляд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uk-UA" dirty="0" smtClean="0"/>
              <a:t>режим </a:t>
            </a:r>
            <a:r>
              <a:rPr lang="uk-UA" dirty="0" smtClean="0"/>
              <a:t>форми.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72" y="1856684"/>
            <a:ext cx="8971596" cy="43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34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i="1" dirty="0" smtClean="0"/>
              <a:t>	Форма </a:t>
            </a:r>
            <a:r>
              <a:rPr lang="uk-UA" dirty="0" smtClean="0"/>
              <a:t>— </a:t>
            </a:r>
            <a:r>
              <a:rPr lang="uk-UA" i="1" dirty="0" smtClean="0"/>
              <a:t>це тип об'єкта бази даних, який, зазвичай, ви­користовують для зручного (користувачеві) відображення записів у базі даних. </a:t>
            </a:r>
            <a:r>
              <a:rPr lang="uk-UA" dirty="0" smtClean="0"/>
              <a:t>Існує кілька варіантів застосування форм:</a:t>
            </a:r>
          </a:p>
          <a:p>
            <a:pPr>
              <a:buNone/>
            </a:pPr>
            <a:r>
              <a:rPr lang="uk-UA" dirty="0" smtClean="0"/>
              <a:t>	• форми для введення даних;</a:t>
            </a:r>
          </a:p>
          <a:p>
            <a:pPr>
              <a:buNone/>
            </a:pPr>
            <a:r>
              <a:rPr lang="uk-UA" dirty="0" smtClean="0"/>
              <a:t>	• кнопкові форми (для виконання заданих дій);</a:t>
            </a:r>
          </a:p>
          <a:p>
            <a:pPr>
              <a:buNone/>
            </a:pPr>
            <a:r>
              <a:rPr lang="uk-UA" dirty="0" smtClean="0"/>
              <a:t>	• користувацьке вікно (для відкриття інших форм або інших об'єктів бази даних).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43608" y="332656"/>
            <a:ext cx="6651996" cy="71379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Проте список продуктів у нас порожній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2840" y="2451699"/>
            <a:ext cx="8203616" cy="144016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Щоб він не був порожній об</a:t>
            </a:r>
            <a:r>
              <a:rPr lang="en-US" dirty="0" smtClean="0"/>
              <a:t>’</a:t>
            </a:r>
            <a:r>
              <a:rPr lang="uk-UA" dirty="0" err="1" smtClean="0"/>
              <a:t>єднюю</a:t>
            </a:r>
            <a:r>
              <a:rPr lang="uk-UA" dirty="0" smtClean="0"/>
              <a:t> його з таблицею «Продукти». Для цього знову переходжу в режим конструктор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uk-UA" dirty="0" smtClean="0"/>
              <a:t> </a:t>
            </a:r>
            <a:r>
              <a:rPr lang="uk-UA" dirty="0" smtClean="0"/>
              <a:t>аркуш </a:t>
            </a:r>
            <a:r>
              <a:rPr lang="uk-UA" dirty="0" smtClean="0"/>
              <a:t>властивостей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uk-UA" dirty="0" smtClean="0"/>
              <a:t>дані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uk-UA" dirty="0" smtClean="0"/>
              <a:t>джерело </a:t>
            </a:r>
            <a:r>
              <a:rPr lang="uk-UA" dirty="0" smtClean="0"/>
              <a:t>рядків, де і вибираю таблицю «Продукти».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40" y="895577"/>
            <a:ext cx="8607915" cy="1511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92" y="3857704"/>
            <a:ext cx="7736312" cy="291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0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923928" y="3573017"/>
            <a:ext cx="4032448" cy="2016224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Аналогічні дії роблю з усіма полями під назвою «Продукти» і знову переходжу у режим форми.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58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70668" y="260648"/>
            <a:ext cx="8477796" cy="3456384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Тепер я можу вибирати продукти, які запланувала на сніданок. Проте мені незручно, бо я змушена кожен раз відкривати </a:t>
            </a:r>
            <a:r>
              <a:rPr lang="uk-UA" dirty="0" smtClean="0"/>
              <a:t>таблицю, що містить продукти, </a:t>
            </a:r>
            <a:r>
              <a:rPr lang="uk-UA" dirty="0" smtClean="0"/>
              <a:t>щоб дивитися на поле </a:t>
            </a:r>
            <a:r>
              <a:rPr lang="uk-UA" dirty="0" smtClean="0"/>
              <a:t>«ціна» </a:t>
            </a:r>
            <a:r>
              <a:rPr lang="uk-UA" dirty="0" smtClean="0"/>
              <a:t>та на поле </a:t>
            </a:r>
            <a:r>
              <a:rPr lang="uk-UA" dirty="0" smtClean="0"/>
              <a:t>«калорії».</a:t>
            </a:r>
            <a:endParaRPr lang="uk-UA" dirty="0" smtClean="0"/>
          </a:p>
          <a:p>
            <a:r>
              <a:rPr lang="uk-UA" dirty="0" smtClean="0"/>
              <a:t>Отже моя форма знову потребує змін. А саме: переходжу у режим </a:t>
            </a:r>
            <a:r>
              <a:rPr lang="uk-UA" dirty="0" smtClean="0"/>
              <a:t>конструктор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uk-UA" dirty="0" smtClean="0"/>
              <a:t>аркуш властивостей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uk-UA" dirty="0" smtClean="0"/>
              <a:t>формат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uk-UA" dirty="0" smtClean="0"/>
              <a:t>кількість </a:t>
            </a:r>
            <a:r>
              <a:rPr lang="uk-UA" dirty="0" smtClean="0"/>
              <a:t>стовпців. Тут я роблю виправлення з 1 на 3.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72" y="3717032"/>
            <a:ext cx="8596156" cy="286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00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4125" y="5733257"/>
            <a:ext cx="8942371" cy="49244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sz="2600" dirty="0" err="1">
                <a:solidFill>
                  <a:schemeClr val="bg1"/>
                </a:solidFill>
              </a:rPr>
              <a:t>Тепер</a:t>
            </a:r>
            <a:r>
              <a:rPr lang="ru-RU" sz="2600" dirty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вибираючи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продукти</a:t>
            </a:r>
            <a:r>
              <a:rPr lang="ru-RU" sz="2600" dirty="0" smtClean="0">
                <a:solidFill>
                  <a:schemeClr val="bg1"/>
                </a:solidFill>
              </a:rPr>
              <a:t> я </a:t>
            </a:r>
            <a:r>
              <a:rPr lang="ru-RU" sz="2600" dirty="0" err="1" smtClean="0">
                <a:solidFill>
                  <a:schemeClr val="bg1"/>
                </a:solidFill>
              </a:rPr>
              <a:t>бачу</a:t>
            </a:r>
            <a:r>
              <a:rPr lang="ru-RU" sz="2600" dirty="0" smtClean="0">
                <a:solidFill>
                  <a:schemeClr val="bg1"/>
                </a:solidFill>
              </a:rPr>
              <a:t> і </a:t>
            </a:r>
            <a:r>
              <a:rPr lang="ru-RU" sz="2600" dirty="0" err="1" smtClean="0">
                <a:solidFill>
                  <a:schemeClr val="bg1"/>
                </a:solidFill>
              </a:rPr>
              <a:t>їхню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ціну</a:t>
            </a:r>
            <a:r>
              <a:rPr lang="ru-RU" sz="2600" dirty="0" smtClean="0">
                <a:solidFill>
                  <a:schemeClr val="bg1"/>
                </a:solidFill>
              </a:rPr>
              <a:t> та </a:t>
            </a:r>
            <a:r>
              <a:rPr lang="ru-RU" sz="2600" dirty="0" err="1" smtClean="0">
                <a:solidFill>
                  <a:schemeClr val="bg1"/>
                </a:solidFill>
              </a:rPr>
              <a:t>калорійність</a:t>
            </a:r>
            <a:endParaRPr lang="uk-UA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61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2" y="5517232"/>
            <a:ext cx="8280920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Суму </a:t>
            </a:r>
            <a:r>
              <a:rPr lang="ru-RU" sz="2600" dirty="0" err="1">
                <a:solidFill>
                  <a:schemeClr val="bg1"/>
                </a:solidFill>
              </a:rPr>
              <a:t>калорій</a:t>
            </a:r>
            <a:r>
              <a:rPr lang="ru-RU" sz="2600" dirty="0">
                <a:solidFill>
                  <a:schemeClr val="bg1"/>
                </a:solidFill>
              </a:rPr>
              <a:t> я заношу у поле </a:t>
            </a:r>
            <a:r>
              <a:rPr lang="ru-RU" sz="2600" dirty="0" err="1">
                <a:solidFill>
                  <a:schemeClr val="bg1"/>
                </a:solidFill>
              </a:rPr>
              <a:t>таблиці</a:t>
            </a:r>
            <a:r>
              <a:rPr lang="ru-RU" sz="2600" dirty="0">
                <a:solidFill>
                  <a:schemeClr val="bg1"/>
                </a:solidFill>
              </a:rPr>
              <a:t> «</a:t>
            </a:r>
            <a:r>
              <a:rPr lang="ru-RU" sz="2600" dirty="0" err="1">
                <a:solidFill>
                  <a:schemeClr val="bg1"/>
                </a:solidFill>
              </a:rPr>
              <a:t>Сніданок</a:t>
            </a:r>
            <a:r>
              <a:rPr lang="ru-RU" sz="2600" dirty="0">
                <a:solidFill>
                  <a:schemeClr val="bg1"/>
                </a:solidFill>
              </a:rPr>
              <a:t>». </a:t>
            </a:r>
            <a:endParaRPr lang="ru-RU" sz="2600" dirty="0" smtClean="0">
              <a:solidFill>
                <a:schemeClr val="bg1"/>
              </a:solidFill>
            </a:endParaRPr>
          </a:p>
          <a:p>
            <a:r>
              <a:rPr lang="ru-RU" sz="2600" dirty="0" smtClean="0">
                <a:solidFill>
                  <a:schemeClr val="bg1"/>
                </a:solidFill>
              </a:rPr>
              <a:t>В </a:t>
            </a:r>
            <a:r>
              <a:rPr lang="ru-RU" sz="2600" dirty="0" err="1">
                <a:solidFill>
                  <a:schemeClr val="bg1"/>
                </a:solidFill>
              </a:rPr>
              <a:t>результаті</a:t>
            </a:r>
            <a:r>
              <a:rPr lang="ru-RU" sz="2600" dirty="0">
                <a:solidFill>
                  <a:schemeClr val="bg1"/>
                </a:solidFill>
              </a:rPr>
              <a:t> </a:t>
            </a:r>
            <a:r>
              <a:rPr lang="ru-RU" sz="2600" dirty="0" err="1">
                <a:solidFill>
                  <a:schemeClr val="bg1"/>
                </a:solidFill>
              </a:rPr>
              <a:t>ці</a:t>
            </a:r>
            <a:r>
              <a:rPr lang="ru-RU" sz="2600" dirty="0">
                <a:solidFill>
                  <a:schemeClr val="bg1"/>
                </a:solidFill>
              </a:rPr>
              <a:t> </a:t>
            </a:r>
            <a:r>
              <a:rPr lang="ru-RU" sz="2600" dirty="0" err="1">
                <a:solidFill>
                  <a:schemeClr val="bg1"/>
                </a:solidFill>
              </a:rPr>
              <a:t>дані</a:t>
            </a:r>
            <a:r>
              <a:rPr lang="ru-RU" sz="2600" dirty="0">
                <a:solidFill>
                  <a:schemeClr val="bg1"/>
                </a:solidFill>
              </a:rPr>
              <a:t> </a:t>
            </a:r>
            <a:r>
              <a:rPr lang="ru-RU" sz="2600" dirty="0" err="1">
                <a:solidFill>
                  <a:schemeClr val="bg1"/>
                </a:solidFill>
              </a:rPr>
              <a:t>появляються</a:t>
            </a:r>
            <a:r>
              <a:rPr lang="ru-RU" sz="2600" dirty="0">
                <a:solidFill>
                  <a:schemeClr val="bg1"/>
                </a:solidFill>
              </a:rPr>
              <a:t> у </a:t>
            </a:r>
            <a:r>
              <a:rPr lang="ru-RU" sz="2600" dirty="0" err="1">
                <a:solidFill>
                  <a:schemeClr val="bg1"/>
                </a:solidFill>
              </a:rPr>
              <a:t>формі</a:t>
            </a:r>
            <a:r>
              <a:rPr lang="ru-RU" sz="2600" dirty="0">
                <a:solidFill>
                  <a:schemeClr val="bg1"/>
                </a:solidFill>
              </a:rPr>
              <a:t> «</a:t>
            </a:r>
            <a:r>
              <a:rPr lang="ru-RU" sz="2600" dirty="0" err="1">
                <a:solidFill>
                  <a:schemeClr val="bg1"/>
                </a:solidFill>
              </a:rPr>
              <a:t>Сніданок</a:t>
            </a:r>
            <a:r>
              <a:rPr lang="ru-RU" sz="2600" dirty="0">
                <a:solidFill>
                  <a:schemeClr val="bg1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105962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7584" y="404664"/>
            <a:ext cx="7859216" cy="1656184"/>
          </a:xfrm>
        </p:spPr>
        <p:txBody>
          <a:bodyPr>
            <a:normAutofit/>
          </a:bodyPr>
          <a:lstStyle/>
          <a:p>
            <a:r>
              <a:rPr lang="uk-UA" dirty="0" smtClean="0"/>
              <a:t>Щоб переглянути 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/>
              <a:t>,</a:t>
            </a:r>
            <a:r>
              <a:rPr lang="en-US" dirty="0" smtClean="0"/>
              <a:t> </a:t>
            </a:r>
            <a:r>
              <a:rPr lang="uk-UA" dirty="0" smtClean="0"/>
              <a:t>які утворилися внаслідок наших дій </a:t>
            </a:r>
            <a:r>
              <a:rPr lang="uk-UA" dirty="0"/>
              <a:t>між </a:t>
            </a:r>
            <a:r>
              <a:rPr lang="uk-UA" dirty="0" smtClean="0"/>
              <a:t>таблицями</a:t>
            </a:r>
            <a:r>
              <a:rPr lang="en-US" dirty="0" smtClean="0"/>
              <a:t> </a:t>
            </a:r>
            <a:r>
              <a:rPr lang="uk-UA" dirty="0" smtClean="0"/>
              <a:t>натискаю: </a:t>
            </a:r>
            <a:r>
              <a:rPr lang="uk-UA" dirty="0"/>
              <a:t>з</a:t>
            </a:r>
            <a:r>
              <a:rPr lang="uk-UA" dirty="0" smtClean="0"/>
              <a:t>наряддя </a:t>
            </a:r>
            <a:r>
              <a:rPr lang="uk-UA" dirty="0"/>
              <a:t>бази </a:t>
            </a:r>
            <a:r>
              <a:rPr lang="uk-UA" dirty="0" smtClean="0"/>
              <a:t>даних</a:t>
            </a:r>
            <a:r>
              <a:rPr lang="en-US" dirty="0" smtClean="0"/>
              <a:t>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uk-UA" dirty="0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en-US" dirty="0"/>
              <a:t>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32" y="3273759"/>
            <a:ext cx="8337120" cy="3121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059973"/>
            <a:ext cx="5073392" cy="111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87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lvl="0" indent="-514350">
              <a:buFont typeface="+mj-lt"/>
              <a:buAutoNum type="arabicPeriod"/>
            </a:pPr>
            <a:r>
              <a:rPr lang="uk-UA" dirty="0" err="1" smtClean="0"/>
              <a:t>Клиса</a:t>
            </a:r>
            <a:r>
              <a:rPr lang="uk-UA" dirty="0" smtClean="0"/>
              <a:t> І.І</a:t>
            </a:r>
            <a:r>
              <a:rPr lang="uk-UA" dirty="0"/>
              <a:t>.</a:t>
            </a:r>
            <a:r>
              <a:rPr lang="uk-UA" dirty="0" smtClean="0"/>
              <a:t> </a:t>
            </a:r>
            <a:r>
              <a:rPr lang="uk-UA" dirty="0"/>
              <a:t>«Інформатика»: Навчальний посібник, Львів, 2023. – 236с</a:t>
            </a:r>
            <a:r>
              <a:rPr lang="uk-UA" dirty="0" smtClean="0"/>
              <a:t>.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www.youtube.com/watch?v=Sdsllu5G0Vs</a:t>
            </a:r>
            <a:endParaRPr lang="uk-UA" dirty="0" smtClean="0"/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https://www.youtube.com/watch?v=S0ssobwzs0c</a:t>
            </a:r>
            <a:endParaRPr lang="uk-UA" dirty="0" smtClean="0"/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https://disted.edu.vn.ua/courses/learn/2820</a:t>
            </a:r>
            <a:endParaRPr lang="uk-UA" dirty="0" smtClean="0"/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https</a:t>
            </a:r>
            <a:r>
              <a:rPr lang="en-US" dirty="0"/>
              <a:t>://massage.co.ua/uk/tablica-kalorijnosti-produktov-v-100-grammax</a:t>
            </a:r>
            <a:r>
              <a:rPr lang="en-US" dirty="0" smtClean="0"/>
              <a:t>/</a:t>
            </a:r>
            <a:endParaRPr lang="uk-UA" dirty="0" smtClean="0"/>
          </a:p>
          <a:p>
            <a:pPr marL="582930" indent="-514350">
              <a:buFont typeface="+mj-lt"/>
              <a:buAutoNum type="arabicPeriod"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581789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СТВОРЕННЯ ФОРМ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358246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Форму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будь-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	•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вручну</a:t>
            </a:r>
            <a:r>
              <a:rPr lang="ru-RU" dirty="0"/>
              <a:t>» в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smtClean="0"/>
              <a:t>конструктора</a:t>
            </a:r>
            <a:r>
              <a:rPr lang="ru-RU" dirty="0"/>
              <a:t>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• за </a:t>
            </a:r>
            <a:r>
              <a:rPr lang="ru-RU" dirty="0" err="1" smtClean="0"/>
              <a:t>допомогою</a:t>
            </a:r>
            <a:r>
              <a:rPr lang="ru-RU" dirty="0" smtClean="0"/>
              <a:t> </a:t>
            </a:r>
            <a:r>
              <a:rPr lang="ru-RU" b="1" i="1" dirty="0" err="1" smtClean="0"/>
              <a:t>Автоформи</a:t>
            </a:r>
            <a:r>
              <a:rPr lang="ru-RU" b="1" dirty="0" smtClean="0"/>
              <a:t> </a:t>
            </a:r>
            <a:r>
              <a:rPr lang="ru-RU" dirty="0" smtClean="0"/>
              <a:t>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	• 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майстра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докладніше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форм.</a:t>
            </a: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«</a:t>
            </a:r>
            <a:r>
              <a:rPr lang="ru-RU" b="1" dirty="0" err="1" smtClean="0"/>
              <a:t>вручну</a:t>
            </a:r>
            <a:r>
              <a:rPr lang="ru-RU" b="1" dirty="0" smtClean="0"/>
              <a:t>» в </a:t>
            </a:r>
            <a:r>
              <a:rPr lang="ru-RU" b="1" dirty="0" err="1" smtClean="0"/>
              <a:t>режимі</a:t>
            </a:r>
            <a:r>
              <a:rPr lang="ru-RU" b="1" dirty="0" smtClean="0"/>
              <a:t> конструктора.</a:t>
            </a:r>
            <a:r>
              <a:rPr lang="ru-RU" dirty="0" smtClean="0"/>
              <a:t> За </a:t>
            </a:r>
            <a:r>
              <a:rPr lang="ru-RU" dirty="0"/>
              <a:t>такого способу </a:t>
            </a:r>
            <a:r>
              <a:rPr lang="ru-RU" dirty="0" err="1"/>
              <a:t>створення</a:t>
            </a:r>
            <a:r>
              <a:rPr lang="ru-RU" dirty="0"/>
              <a:t> форм </a:t>
            </a:r>
            <a:r>
              <a:rPr lang="ru-RU" dirty="0" err="1"/>
              <a:t>зручно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базову</a:t>
            </a:r>
            <a:r>
              <a:rPr lang="ru-RU" dirty="0"/>
              <a:t> форму, 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відредагувати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потреб </a:t>
            </a:r>
            <a:r>
              <a:rPr lang="ru-RU" dirty="0" err="1"/>
              <a:t>користувача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858280" cy="67151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i="1" dirty="0" smtClean="0"/>
              <a:t>	Для </a:t>
            </a:r>
            <a:r>
              <a:rPr lang="ru-RU" i="1" dirty="0" err="1" smtClean="0"/>
              <a:t>створення</a:t>
            </a:r>
            <a:r>
              <a:rPr lang="ru-RU" i="1" dirty="0" smtClean="0"/>
              <a:t> </a:t>
            </a:r>
            <a:r>
              <a:rPr lang="ru-RU" i="1" dirty="0" err="1" smtClean="0"/>
              <a:t>форми</a:t>
            </a:r>
            <a:r>
              <a:rPr lang="ru-RU" i="1" dirty="0" smtClean="0"/>
              <a:t> </a:t>
            </a:r>
            <a:r>
              <a:rPr lang="ru-RU" i="1" dirty="0" err="1" smtClean="0"/>
              <a:t>слід</a:t>
            </a:r>
            <a:r>
              <a:rPr lang="ru-RU" i="1" dirty="0" smtClean="0"/>
              <a:t> </a:t>
            </a:r>
            <a:r>
              <a:rPr lang="ru-RU" i="1" dirty="0" err="1" smtClean="0"/>
              <a:t>виконати</a:t>
            </a:r>
            <a:r>
              <a:rPr lang="ru-RU" i="1" dirty="0" smtClean="0"/>
              <a:t> </a:t>
            </a:r>
            <a:r>
              <a:rPr lang="ru-RU" i="1" dirty="0" err="1" smtClean="0"/>
              <a:t>такі</a:t>
            </a:r>
            <a:r>
              <a:rPr lang="ru-RU" i="1" dirty="0" smtClean="0"/>
              <a:t> </a:t>
            </a:r>
            <a:r>
              <a:rPr lang="ru-RU" i="1" dirty="0" err="1" smtClean="0"/>
              <a:t>дії</a:t>
            </a:r>
            <a:r>
              <a:rPr lang="ru-RU" i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• 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потрібну</a:t>
            </a:r>
            <a:r>
              <a:rPr lang="ru-RU" dirty="0" smtClean="0"/>
              <a:t> базу </a:t>
            </a:r>
            <a:r>
              <a:rPr lang="ru-RU" dirty="0" err="1" smtClean="0"/>
              <a:t>даних</a:t>
            </a:r>
            <a:r>
              <a:rPr lang="ru-RU" dirty="0" smtClean="0"/>
              <a:t>.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обрати </a:t>
            </a:r>
            <a:r>
              <a:rPr lang="ru-RU" dirty="0" err="1" smtClean="0"/>
              <a:t>об'єкт</a:t>
            </a:r>
            <a:r>
              <a:rPr lang="ru-RU" dirty="0" smtClean="0"/>
              <a:t> </a:t>
            </a:r>
            <a:r>
              <a:rPr lang="ru-RU" b="1" i="1" dirty="0" err="1" smtClean="0"/>
              <a:t>Форми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	• </a:t>
            </a:r>
            <a:r>
              <a:rPr lang="ru-RU" dirty="0" err="1" smtClean="0"/>
              <a:t>натиснути</a:t>
            </a:r>
            <a:r>
              <a:rPr lang="ru-RU" dirty="0" smtClean="0"/>
              <a:t> кнопку </a:t>
            </a:r>
            <a:r>
              <a:rPr lang="ru-RU" b="1" i="1" dirty="0" err="1" smtClean="0"/>
              <a:t>Створити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	• у </a:t>
            </a:r>
            <a:r>
              <a:rPr lang="ru-RU" dirty="0" err="1" smtClean="0"/>
              <a:t>вікні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з'явилося</a:t>
            </a:r>
            <a:r>
              <a:rPr lang="ru-RU" dirty="0" smtClean="0"/>
              <a:t> — </a:t>
            </a:r>
            <a:r>
              <a:rPr lang="ru-RU" b="1" i="1" dirty="0" smtClean="0"/>
              <a:t>Новая форма</a:t>
            </a:r>
            <a:r>
              <a:rPr lang="ru-RU" dirty="0" smtClean="0"/>
              <a:t> — обрати рядок </a:t>
            </a:r>
            <a:r>
              <a:rPr lang="ru-RU" b="1" i="1" dirty="0" smtClean="0"/>
              <a:t>Конструктор</a:t>
            </a:r>
            <a:r>
              <a:rPr lang="ru-RU" dirty="0" smtClean="0"/>
              <a:t> та </a:t>
            </a:r>
            <a:r>
              <a:rPr lang="ru-RU" dirty="0" err="1" smtClean="0"/>
              <a:t>базову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, на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ґрунтуватися</a:t>
            </a:r>
            <a:r>
              <a:rPr lang="ru-RU" dirty="0" smtClean="0"/>
              <a:t> форма та </a:t>
            </a:r>
            <a:r>
              <a:rPr lang="ru-RU" dirty="0" err="1" smtClean="0"/>
              <a:t>натиснути</a:t>
            </a:r>
            <a:r>
              <a:rPr lang="ru-RU" dirty="0" smtClean="0"/>
              <a:t> кнопку </a:t>
            </a:r>
            <a:r>
              <a:rPr lang="ru-RU" b="1" i="1" dirty="0" smtClean="0"/>
              <a:t>ОК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	• </a:t>
            </a:r>
            <a:r>
              <a:rPr lang="ru-RU" dirty="0" err="1" smtClean="0"/>
              <a:t>з'явиться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 </a:t>
            </a:r>
            <a:r>
              <a:rPr lang="ru-RU" b="1" i="1" dirty="0" smtClean="0"/>
              <a:t>Конструктора форм.</a:t>
            </a:r>
            <a:r>
              <a:rPr lang="ru-RU" dirty="0" smtClean="0"/>
              <a:t> На </a:t>
            </a:r>
            <a:r>
              <a:rPr lang="ru-RU" dirty="0" err="1" smtClean="0"/>
              <a:t>ньому</a:t>
            </a:r>
            <a:r>
              <a:rPr lang="ru-RU" dirty="0" smtClean="0"/>
              <a:t> буде </a:t>
            </a:r>
            <a:r>
              <a:rPr lang="ru-RU" dirty="0" err="1" smtClean="0"/>
              <a:t>розміщено</a:t>
            </a:r>
            <a:r>
              <a:rPr lang="ru-RU" dirty="0" smtClean="0"/>
              <a:t> </a:t>
            </a:r>
            <a:r>
              <a:rPr lang="ru-RU" dirty="0" err="1" smtClean="0"/>
              <a:t>окремим</a:t>
            </a:r>
            <a:r>
              <a:rPr lang="ru-RU" dirty="0" smtClean="0"/>
              <a:t> фрагментом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, а на </a:t>
            </a:r>
            <a:r>
              <a:rPr lang="ru-RU" dirty="0" err="1" smtClean="0"/>
              <a:t>робочому</a:t>
            </a:r>
            <a:r>
              <a:rPr lang="ru-RU" dirty="0" smtClean="0"/>
              <a:t> </a:t>
            </a:r>
            <a:r>
              <a:rPr lang="ru-RU" dirty="0" err="1" smtClean="0"/>
              <a:t>полі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— заготовка </a:t>
            </a:r>
            <a:r>
              <a:rPr lang="ru-RU" b="1" i="1" dirty="0" smtClean="0"/>
              <a:t>Область </a:t>
            </a:r>
            <a:r>
              <a:rPr lang="ru-RU" b="1" i="1" dirty="0" err="1" smtClean="0"/>
              <a:t>даних</a:t>
            </a:r>
            <a:r>
              <a:rPr lang="ru-RU" dirty="0" smtClean="0"/>
              <a:t> для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 та </a:t>
            </a:r>
            <a:r>
              <a:rPr lang="ru-RU" dirty="0" err="1" smtClean="0"/>
              <a:t>спеціальна</a:t>
            </a:r>
            <a:r>
              <a:rPr lang="ru-RU" dirty="0" smtClean="0"/>
              <a:t> панель </a:t>
            </a:r>
            <a:r>
              <a:rPr lang="ru-RU" dirty="0" err="1" smtClean="0"/>
              <a:t>інструментів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написів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, зон  для </a:t>
            </a:r>
            <a:r>
              <a:rPr lang="ru-RU" dirty="0" err="1" smtClean="0"/>
              <a:t>введення</a:t>
            </a:r>
            <a:r>
              <a:rPr lang="ru-RU" dirty="0" smtClean="0"/>
              <a:t> і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кнопок, рамок та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501122" cy="257413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Більшість форм приєднані до однієї або кількох таблиць бази даних. Вони ґрунтуються на записах з полів базових таблиць. Зазвичай форми не містять усіх полів базової таблиці, а можуть містити тільки ті, які потрібні користувачеві для виконання певних завдань. Дані у форму поступають з базових таблиць, а такі елементи форми, як заголовок, коментарі, рамки, кнопки тощо зберігаються тільки в макетах форм.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4"/>
            <a:ext cx="7021314" cy="416139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715404" cy="67151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	</a:t>
            </a:r>
            <a:r>
              <a:rPr lang="ru-RU" b="1" i="1" dirty="0" err="1" smtClean="0"/>
              <a:t>Редагування</a:t>
            </a:r>
            <a:r>
              <a:rPr lang="ru-RU" b="1" i="1" dirty="0" smtClean="0"/>
              <a:t> </a:t>
            </a:r>
            <a:r>
              <a:rPr lang="ru-RU" b="1" i="1" dirty="0" err="1" smtClean="0"/>
              <a:t>форми</a:t>
            </a:r>
            <a:r>
              <a:rPr lang="ru-RU" b="1" i="1" dirty="0" smtClean="0"/>
              <a:t> </a:t>
            </a:r>
            <a:r>
              <a:rPr lang="ru-RU" dirty="0" smtClean="0"/>
              <a:t> - </a:t>
            </a:r>
            <a:r>
              <a:rPr lang="ru-RU" i="1" dirty="0" err="1" smtClean="0"/>
              <a:t>це</a:t>
            </a:r>
            <a:r>
              <a:rPr lang="ru-RU" i="1" dirty="0" smtClean="0"/>
              <a:t> </a:t>
            </a:r>
            <a:r>
              <a:rPr lang="ru-RU" i="1" dirty="0" err="1" smtClean="0"/>
              <a:t>процес</a:t>
            </a:r>
            <a:r>
              <a:rPr lang="ru-RU" i="1" dirty="0" smtClean="0"/>
              <a:t> </a:t>
            </a:r>
            <a:r>
              <a:rPr lang="ru-RU" i="1" dirty="0" err="1" smtClean="0"/>
              <a:t>встановлення</a:t>
            </a:r>
            <a:r>
              <a:rPr lang="ru-RU" i="1" dirty="0" smtClean="0"/>
              <a:t> </a:t>
            </a:r>
            <a:r>
              <a:rPr lang="ru-RU" i="1" dirty="0" err="1" smtClean="0"/>
              <a:t>значень</a:t>
            </a:r>
            <a:r>
              <a:rPr lang="ru-RU" i="1" dirty="0" smtClean="0"/>
              <a:t> </a:t>
            </a:r>
          </a:p>
          <a:p>
            <a:pPr>
              <a:buNone/>
            </a:pPr>
            <a:r>
              <a:rPr lang="ru-RU" i="1" dirty="0" smtClean="0"/>
              <a:t>	</a:t>
            </a:r>
            <a:r>
              <a:rPr lang="ru-RU" i="1" dirty="0" err="1" smtClean="0"/>
              <a:t>певних</a:t>
            </a:r>
            <a:r>
              <a:rPr lang="ru-RU" i="1" dirty="0" smtClean="0"/>
              <a:t> </a:t>
            </a:r>
            <a:r>
              <a:rPr lang="ru-RU" i="1" dirty="0" err="1" smtClean="0"/>
              <a:t>параметрів</a:t>
            </a:r>
            <a:r>
              <a:rPr lang="ru-RU" i="1" dirty="0" smtClean="0"/>
              <a:t> </a:t>
            </a:r>
            <a:r>
              <a:rPr lang="ru-RU" i="1" dirty="0" err="1" smtClean="0"/>
              <a:t>елементам</a:t>
            </a:r>
            <a:r>
              <a:rPr lang="ru-RU" i="1" dirty="0" smtClean="0"/>
              <a:t> </a:t>
            </a:r>
            <a:r>
              <a:rPr lang="ru-RU" i="1" dirty="0" err="1" smtClean="0"/>
              <a:t>форми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	У </a:t>
            </a:r>
            <a:r>
              <a:rPr lang="ru-RU" b="1" dirty="0" err="1" smtClean="0"/>
              <a:t>режимі</a:t>
            </a:r>
            <a:r>
              <a:rPr lang="ru-RU" b="1" dirty="0" smtClean="0"/>
              <a:t> конструктора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змінювати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•  </a:t>
            </a:r>
            <a:r>
              <a:rPr lang="ru-RU" b="1" i="1" dirty="0" err="1" smtClean="0"/>
              <a:t>джерело</a:t>
            </a:r>
            <a:r>
              <a:rPr lang="ru-RU" b="1" i="1" dirty="0" smtClean="0"/>
              <a:t> </a:t>
            </a:r>
            <a:r>
              <a:rPr lang="ru-RU" b="1" i="1" dirty="0" err="1" smtClean="0"/>
              <a:t>записів</a:t>
            </a:r>
            <a:r>
              <a:rPr lang="ru-RU" b="1" i="1" dirty="0" smtClean="0"/>
              <a:t> </a:t>
            </a:r>
            <a:r>
              <a:rPr lang="ru-RU" dirty="0" smtClean="0"/>
              <a:t>(для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змінюють</a:t>
            </a:r>
            <a:r>
              <a:rPr lang="ru-RU" dirty="0" smtClean="0"/>
              <a:t> </a:t>
            </a:r>
            <a:r>
              <a:rPr lang="ru-RU" dirty="0" err="1" smtClean="0"/>
              <a:t>базову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, на</a:t>
            </a:r>
            <a:r>
              <a:rPr lang="ru-RU" b="1" dirty="0" smtClean="0"/>
              <a:t> 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форма);</a:t>
            </a:r>
          </a:p>
          <a:p>
            <a:pPr>
              <a:buNone/>
            </a:pPr>
            <a:r>
              <a:rPr lang="ru-RU" dirty="0" smtClean="0"/>
              <a:t>	•  </a:t>
            </a:r>
            <a:r>
              <a:rPr lang="ru-RU" b="1" i="1" dirty="0" err="1" smtClean="0"/>
              <a:t>задання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властивостей</a:t>
            </a:r>
            <a:r>
              <a:rPr lang="ru-RU" b="1" i="1" dirty="0" smtClean="0"/>
              <a:t> </a:t>
            </a:r>
            <a:r>
              <a:rPr lang="ru-RU" b="1" i="1" dirty="0" err="1" smtClean="0"/>
              <a:t>форми</a:t>
            </a:r>
            <a:r>
              <a:rPr lang="ru-RU" b="1" i="1" dirty="0" smtClean="0"/>
              <a:t> </a:t>
            </a:r>
            <a:r>
              <a:rPr lang="ru-RU" dirty="0" smtClean="0"/>
              <a:t>(</a:t>
            </a:r>
            <a:r>
              <a:rPr lang="ru-RU" dirty="0" err="1" smtClean="0"/>
              <a:t>задання</a:t>
            </a:r>
            <a:r>
              <a:rPr lang="ru-RU" dirty="0" smtClean="0"/>
              <a:t> таких </a:t>
            </a:r>
            <a:r>
              <a:rPr lang="ru-RU" dirty="0" err="1" smtClean="0"/>
              <a:t>властивостей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користувачеві</a:t>
            </a:r>
            <a:r>
              <a:rPr lang="ru-RU" dirty="0" smtClean="0"/>
              <a:t> </a:t>
            </a:r>
            <a:r>
              <a:rPr lang="ru-RU" dirty="0" err="1" smtClean="0"/>
              <a:t>додавати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вилучати</a:t>
            </a:r>
            <a:r>
              <a:rPr lang="ru-RU" dirty="0" smtClean="0"/>
              <a:t> </a:t>
            </a:r>
            <a:r>
              <a:rPr lang="ru-RU" dirty="0" err="1" smtClean="0"/>
              <a:t>певні</a:t>
            </a:r>
            <a:r>
              <a:rPr lang="ru-RU" dirty="0" smtClean="0"/>
              <a:t> записи, </a:t>
            </a:r>
            <a:r>
              <a:rPr lang="ru-RU" dirty="0" err="1" smtClean="0"/>
              <a:t>або</a:t>
            </a:r>
            <a:r>
              <a:rPr lang="ru-RU" dirty="0" smtClean="0"/>
              <a:t>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задання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унеможливлюють</a:t>
            </a:r>
            <a:r>
              <a:rPr lang="ru-RU" dirty="0" smtClean="0"/>
              <a:t> </a:t>
            </a:r>
            <a:r>
              <a:rPr lang="ru-RU" dirty="0" err="1" smtClean="0"/>
              <a:t>додавання</a:t>
            </a:r>
            <a:r>
              <a:rPr lang="ru-RU" dirty="0" smtClean="0"/>
              <a:t>, </a:t>
            </a:r>
            <a:r>
              <a:rPr lang="ru-RU" dirty="0" err="1" smtClean="0"/>
              <a:t>вилучення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записів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dirty="0" smtClean="0"/>
              <a:t>	• </a:t>
            </a:r>
            <a:r>
              <a:rPr lang="ru-RU" b="1" i="1" dirty="0" err="1" smtClean="0"/>
              <a:t>редагування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вікна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форми</a:t>
            </a:r>
            <a:r>
              <a:rPr lang="ru-RU" b="1" i="1" dirty="0" smtClean="0"/>
              <a:t> </a:t>
            </a:r>
            <a:r>
              <a:rPr lang="ru-RU" dirty="0" smtClean="0"/>
              <a:t>(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користувачу</a:t>
            </a:r>
            <a:r>
              <a:rPr lang="ru-RU" dirty="0" smtClean="0"/>
              <a:t> </a:t>
            </a:r>
            <a:r>
              <a:rPr lang="ru-RU" dirty="0" err="1" smtClean="0"/>
              <a:t>додавати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вилучати</a:t>
            </a:r>
            <a:r>
              <a:rPr lang="ru-RU" dirty="0" smtClean="0"/>
              <a:t> кнопки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; </a:t>
            </a:r>
            <a:r>
              <a:rPr lang="ru-RU" dirty="0" err="1" smtClean="0"/>
              <a:t>виконання</a:t>
            </a:r>
            <a:r>
              <a:rPr lang="ru-RU" dirty="0" smtClean="0"/>
              <a:t> </a:t>
            </a:r>
            <a:r>
              <a:rPr lang="ru-RU" dirty="0" err="1" smtClean="0"/>
              <a:t>перевірки</a:t>
            </a:r>
            <a:r>
              <a:rPr lang="ru-RU" dirty="0" smtClean="0"/>
              <a:t> </a:t>
            </a:r>
            <a:r>
              <a:rPr lang="ru-RU" dirty="0" err="1" smtClean="0"/>
              <a:t>орфографії</a:t>
            </a:r>
            <a:r>
              <a:rPr lang="ru-RU" dirty="0" smtClean="0"/>
              <a:t> на </a:t>
            </a:r>
            <a:r>
              <a:rPr lang="ru-RU" dirty="0" err="1" smtClean="0"/>
              <a:t>елементах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записах</a:t>
            </a:r>
            <a:r>
              <a:rPr lang="ru-RU" dirty="0" smtClean="0"/>
              <a:t> </a:t>
            </a:r>
            <a:r>
              <a:rPr lang="ru-RU" dirty="0" err="1" smtClean="0"/>
              <a:t>полів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dirty="0" smtClean="0"/>
              <a:t>	• </a:t>
            </a:r>
            <a:r>
              <a:rPr lang="ru-RU" b="1" i="1" dirty="0" err="1" smtClean="0"/>
              <a:t>форматування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елементів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форми</a:t>
            </a:r>
            <a:r>
              <a:rPr lang="ru-RU" b="1" i="1" dirty="0" smtClean="0"/>
              <a:t> </a:t>
            </a:r>
            <a:r>
              <a:rPr lang="ru-RU" dirty="0" smtClean="0"/>
              <a:t>(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 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розмірів</a:t>
            </a:r>
            <a:r>
              <a:rPr lang="ru-RU" dirty="0" smtClean="0"/>
              <a:t> та </a:t>
            </a:r>
            <a:r>
              <a:rPr lang="ru-RU" dirty="0" err="1" smtClean="0"/>
              <a:t>оформлення</a:t>
            </a:r>
            <a:r>
              <a:rPr lang="ru-RU" dirty="0" smtClean="0"/>
              <a:t> рамок на </a:t>
            </a:r>
            <a:r>
              <a:rPr lang="ru-RU" dirty="0" err="1" smtClean="0"/>
              <a:t>формі</a:t>
            </a:r>
            <a:r>
              <a:rPr lang="ru-RU" dirty="0" smtClean="0"/>
              <a:t>, </a:t>
            </a:r>
            <a:r>
              <a:rPr lang="ru-RU" dirty="0" err="1" smtClean="0"/>
              <a:t>параметрів</a:t>
            </a:r>
            <a:r>
              <a:rPr lang="ru-RU" dirty="0" smtClean="0"/>
              <a:t> шрифту </a:t>
            </a:r>
            <a:r>
              <a:rPr lang="ru-RU" dirty="0" err="1" smtClean="0"/>
              <a:t>написів</a:t>
            </a:r>
            <a:r>
              <a:rPr lang="ru-RU" dirty="0" smtClean="0"/>
              <a:t>, </a:t>
            </a:r>
            <a:r>
              <a:rPr lang="ru-RU" dirty="0" err="1" smtClean="0"/>
              <a:t>записів</a:t>
            </a:r>
            <a:r>
              <a:rPr lang="ru-RU" dirty="0" smtClean="0"/>
              <a:t> у полях та </a:t>
            </a:r>
            <a:r>
              <a:rPr lang="ru-RU" dirty="0" err="1" smtClean="0"/>
              <a:t>коментарів</a:t>
            </a:r>
            <a:r>
              <a:rPr lang="ru-RU" dirty="0" smtClean="0"/>
              <a:t>, </a:t>
            </a:r>
            <a:r>
              <a:rPr lang="ru-RU" dirty="0" err="1" smtClean="0"/>
              <a:t>розмірів</a:t>
            </a:r>
            <a:r>
              <a:rPr lang="ru-RU" dirty="0" smtClean="0"/>
              <a:t>, 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на </a:t>
            </a:r>
            <a:r>
              <a:rPr lang="ru-RU" dirty="0" err="1" smtClean="0"/>
              <a:t>формі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5576" y="692696"/>
            <a:ext cx="8097570" cy="3024336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/>
              <a:t>форми</a:t>
            </a:r>
            <a:r>
              <a:rPr lang="ru-RU" b="1" dirty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Автоформи</a:t>
            </a:r>
            <a:r>
              <a:rPr lang="ru-RU" b="1" dirty="0"/>
              <a:t>. </a:t>
            </a:r>
            <a:endParaRPr lang="ru-RU" b="1" dirty="0" smtClean="0"/>
          </a:p>
          <a:p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/>
              <a:t>варіант</a:t>
            </a:r>
            <a:r>
              <a:rPr lang="ru-RU" dirty="0"/>
              <a:t> </a:t>
            </a:r>
            <a:r>
              <a:rPr lang="ru-RU" dirty="0" err="1"/>
              <a:t>зручно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, коли </a:t>
            </a:r>
            <a:r>
              <a:rPr lang="ru-RU" dirty="0" err="1"/>
              <a:t>потрібно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користувачеві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 видно </a:t>
            </a:r>
            <a:r>
              <a:rPr lang="ru-RU" dirty="0" err="1"/>
              <a:t>всі</a:t>
            </a:r>
            <a:r>
              <a:rPr lang="ru-RU" dirty="0"/>
              <a:t> поля та записи </a:t>
            </a:r>
            <a:r>
              <a:rPr lang="ru-RU" i="1" dirty="0" err="1"/>
              <a:t>базової</a:t>
            </a:r>
            <a:r>
              <a:rPr lang="ru-RU" i="1" dirty="0"/>
              <a:t> </a:t>
            </a:r>
            <a:r>
              <a:rPr lang="ru-RU" i="1" dirty="0" err="1"/>
              <a:t>таблиці</a:t>
            </a:r>
            <a:r>
              <a:rPr lang="ru-RU" i="1" dirty="0"/>
              <a:t> </a:t>
            </a:r>
            <a:r>
              <a:rPr lang="ru-RU" dirty="0"/>
              <a:t>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форма).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05064"/>
            <a:ext cx="798474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67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472518" cy="19288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/>
              <a:t>	Для </a:t>
            </a:r>
            <a:r>
              <a:rPr lang="ru-RU" i="1" dirty="0" err="1" smtClean="0"/>
              <a:t>створення</a:t>
            </a:r>
            <a:r>
              <a:rPr lang="ru-RU" i="1" dirty="0" smtClean="0"/>
              <a:t> </a:t>
            </a:r>
            <a:r>
              <a:rPr lang="ru-RU" i="1" dirty="0" err="1" smtClean="0"/>
              <a:t>форми</a:t>
            </a:r>
            <a:r>
              <a:rPr lang="ru-RU" i="1" dirty="0" smtClean="0"/>
              <a:t> </a:t>
            </a:r>
            <a:r>
              <a:rPr lang="ru-RU" i="1" dirty="0" err="1" smtClean="0"/>
              <a:t>слід</a:t>
            </a:r>
            <a:r>
              <a:rPr lang="ru-RU" i="1" dirty="0" smtClean="0"/>
              <a:t> </a:t>
            </a:r>
            <a:r>
              <a:rPr lang="ru-RU" i="1" dirty="0" err="1" smtClean="0"/>
              <a:t>виконати</a:t>
            </a:r>
            <a:r>
              <a:rPr lang="ru-RU" i="1" dirty="0" smtClean="0"/>
              <a:t> </a:t>
            </a:r>
            <a:r>
              <a:rPr lang="ru-RU" i="1" dirty="0" err="1" smtClean="0"/>
              <a:t>такі</a:t>
            </a:r>
            <a:r>
              <a:rPr lang="ru-RU" i="1" dirty="0" smtClean="0"/>
              <a:t> </a:t>
            </a:r>
            <a:r>
              <a:rPr lang="ru-RU" i="1" dirty="0" err="1" smtClean="0"/>
              <a:t>дії</a:t>
            </a:r>
            <a:r>
              <a:rPr lang="ru-RU" i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•       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потрібну</a:t>
            </a:r>
            <a:r>
              <a:rPr lang="ru-RU" dirty="0" smtClean="0"/>
              <a:t> базу </a:t>
            </a:r>
            <a:r>
              <a:rPr lang="ru-RU" dirty="0" err="1" smtClean="0"/>
              <a:t>даних</a:t>
            </a:r>
            <a:r>
              <a:rPr lang="ru-RU" dirty="0" smtClean="0"/>
              <a:t>.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обрати </a:t>
            </a:r>
            <a:r>
              <a:rPr lang="ru-RU" dirty="0" err="1" smtClean="0"/>
              <a:t>об'єкт</a:t>
            </a:r>
            <a:r>
              <a:rPr lang="ru-RU" dirty="0" smtClean="0"/>
              <a:t> </a:t>
            </a:r>
            <a:r>
              <a:rPr lang="ru-RU" b="1" i="1" dirty="0" err="1" smtClean="0"/>
              <a:t>Форми</a:t>
            </a:r>
            <a:r>
              <a:rPr lang="ru-RU" b="1" i="1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•       </a:t>
            </a:r>
            <a:r>
              <a:rPr lang="ru-RU" dirty="0" err="1" smtClean="0"/>
              <a:t>натиснути</a:t>
            </a:r>
            <a:r>
              <a:rPr lang="ru-RU" dirty="0" smtClean="0"/>
              <a:t> кнопку </a:t>
            </a:r>
            <a:r>
              <a:rPr lang="ru-RU" b="1" i="1" dirty="0" err="1" smtClean="0"/>
              <a:t>Створити</a:t>
            </a:r>
            <a:r>
              <a:rPr lang="ru-RU" b="1" dirty="0" smtClean="0"/>
              <a:t> </a:t>
            </a:r>
            <a:r>
              <a:rPr lang="ru-RU" dirty="0" smtClean="0"/>
              <a:t>на </a:t>
            </a:r>
            <a:r>
              <a:rPr lang="ru-RU" dirty="0" err="1" smtClean="0"/>
              <a:t>панелі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 </a:t>
            </a:r>
            <a:r>
              <a:rPr lang="ru-RU" dirty="0" err="1" smtClean="0"/>
              <a:t>даних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746" y="2420888"/>
            <a:ext cx="6581662" cy="41123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478</TotalTime>
  <Words>584</Words>
  <Application>Microsoft Office PowerPoint</Application>
  <PresentationFormat>Екран (4:3)</PresentationFormat>
  <Paragraphs>90</Paragraphs>
  <Slides>36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3" baseType="lpstr">
      <vt:lpstr>Calibri</vt:lpstr>
      <vt:lpstr>Consolas</vt:lpstr>
      <vt:lpstr>Corbel</vt:lpstr>
      <vt:lpstr>Wingdings</vt:lpstr>
      <vt:lpstr>Wingdings 2</vt:lpstr>
      <vt:lpstr>Wingdings 3</vt:lpstr>
      <vt:lpstr>Метро</vt:lpstr>
      <vt:lpstr>Створення та модифікація форм. </vt:lpstr>
      <vt:lpstr>План</vt:lpstr>
      <vt:lpstr>Презентація PowerPoint</vt:lpstr>
      <vt:lpstr>СТВОРЕННЯ ФОРМ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Задача</vt:lpstr>
      <vt:lpstr>Розв’язок задачі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Література: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та модифікація форм. </dc:title>
  <dc:creator>Lenovo</dc:creator>
  <cp:lastModifiedBy>dell</cp:lastModifiedBy>
  <cp:revision>127</cp:revision>
  <dcterms:created xsi:type="dcterms:W3CDTF">2021-03-09T09:56:26Z</dcterms:created>
  <dcterms:modified xsi:type="dcterms:W3CDTF">2024-01-13T13:15:50Z</dcterms:modified>
</cp:coreProperties>
</file>