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56" r:id="rId4"/>
    <p:sldId id="266" r:id="rId5"/>
    <p:sldId id="265" r:id="rId6"/>
    <p:sldId id="264" r:id="rId7"/>
    <p:sldId id="263" r:id="rId8"/>
    <p:sldId id="261" r:id="rId9"/>
    <p:sldId id="262" r:id="rId10"/>
    <p:sldId id="260" r:id="rId11"/>
    <p:sldId id="267" r:id="rId12"/>
    <p:sldId id="275" r:id="rId13"/>
    <p:sldId id="269" r:id="rId14"/>
    <p:sldId id="268" r:id="rId15"/>
    <p:sldId id="270" r:id="rId16"/>
    <p:sldId id="271" r:id="rId17"/>
    <p:sldId id="272" r:id="rId18"/>
    <p:sldId id="274" r:id="rId19"/>
    <p:sldId id="273" r:id="rId20"/>
    <p:sldId id="277" r:id="rId21"/>
    <p:sldId id="276" r:id="rId22"/>
    <p:sldId id="278" r:id="rId23"/>
    <p:sldId id="279"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96"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17.12.2023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17.12.2023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17.12.2023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17.12.2023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17.12.2023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a:p>
        </p:txBody>
      </p:sp>
      <p:sp>
        <p:nvSpPr>
          <p:cNvPr id="3" name="Подзаголовок 2"/>
          <p:cNvSpPr>
            <a:spLocks noGrp="1"/>
          </p:cNvSpPr>
          <p:nvPr>
            <p:ph type="subTitle" idx="1"/>
          </p:nvPr>
        </p:nvSpPr>
        <p:spPr/>
        <p:txBody>
          <a:bodyPr/>
          <a:lstStyle/>
          <a:p>
            <a:endParaRPr lang="uk-UA"/>
          </a:p>
        </p:txBody>
      </p:sp>
      <p:pic>
        <p:nvPicPr>
          <p:cNvPr id="2050" name="Picture 2" descr="https://oir.mobi/uploads/posts/2021-03/1616530093_20-p-fon-dlya-prezentatsii-po-matematike-20.jpg"/>
          <p:cNvPicPr>
            <a:picLocks noChangeAspect="1" noChangeArrowheads="1"/>
          </p:cNvPicPr>
          <p:nvPr/>
        </p:nvPicPr>
        <p:blipFill>
          <a:blip r:embed="rId2" cstate="print"/>
          <a:srcRect/>
          <a:stretch>
            <a:fillRect/>
          </a:stretch>
        </p:blipFill>
        <p:spPr bwMode="auto">
          <a:xfrm>
            <a:off x="0" y="0"/>
            <a:ext cx="9144001" cy="6858000"/>
          </a:xfrm>
          <a:prstGeom prst="rect">
            <a:avLst/>
          </a:prstGeom>
          <a:noFill/>
        </p:spPr>
      </p:pic>
      <p:sp>
        <p:nvSpPr>
          <p:cNvPr id="5" name="TextBox 4"/>
          <p:cNvSpPr txBox="1"/>
          <p:nvPr/>
        </p:nvSpPr>
        <p:spPr>
          <a:xfrm>
            <a:off x="1403648" y="1268760"/>
            <a:ext cx="6120680" cy="1938992"/>
          </a:xfrm>
          <a:prstGeom prst="rect">
            <a:avLst/>
          </a:prstGeom>
          <a:noFill/>
        </p:spPr>
        <p:txBody>
          <a:bodyPr wrap="square" rtlCol="0">
            <a:spAutoFit/>
          </a:bodyPr>
          <a:lstStyle/>
          <a:p>
            <a:pPr algn="ctr"/>
            <a:r>
              <a:rPr lang="uk-UA" dirty="0" smtClean="0"/>
              <a:t> </a:t>
            </a:r>
            <a:r>
              <a:rPr lang="uk-UA" sz="4000" b="1" dirty="0" smtClean="0">
                <a:solidFill>
                  <a:schemeClr val="bg1"/>
                </a:solidFill>
                <a:latin typeface="Monotype Corsiva" pitchFamily="66" charset="0"/>
              </a:rPr>
              <a:t>Вправи на всі дії з натуральними числами. Унікальна Львівщина</a:t>
            </a:r>
            <a:endParaRPr lang="uk-UA" b="1" dirty="0">
              <a:solidFill>
                <a:schemeClr val="bg1"/>
              </a:solidFill>
              <a:latin typeface="Monotype Corsiva" pitchFamily="66" charset="0"/>
            </a:endParaRPr>
          </a:p>
        </p:txBody>
      </p:sp>
      <p:sp>
        <p:nvSpPr>
          <p:cNvPr id="6" name="TextBox 5"/>
          <p:cNvSpPr txBox="1"/>
          <p:nvPr/>
        </p:nvSpPr>
        <p:spPr>
          <a:xfrm>
            <a:off x="3563888" y="4869160"/>
            <a:ext cx="4392488" cy="523220"/>
          </a:xfrm>
          <a:prstGeom prst="rect">
            <a:avLst/>
          </a:prstGeom>
          <a:noFill/>
        </p:spPr>
        <p:txBody>
          <a:bodyPr wrap="square" rtlCol="0">
            <a:spAutoFit/>
          </a:bodyPr>
          <a:lstStyle/>
          <a:p>
            <a:r>
              <a:rPr lang="uk-UA" sz="2800" dirty="0" smtClean="0">
                <a:solidFill>
                  <a:schemeClr val="bg1"/>
                </a:solidFill>
              </a:rPr>
              <a:t>Підготувала: </a:t>
            </a:r>
            <a:r>
              <a:rPr lang="uk-UA" sz="2800" dirty="0" err="1" smtClean="0">
                <a:solidFill>
                  <a:schemeClr val="bg1"/>
                </a:solidFill>
              </a:rPr>
              <a:t>Новіцька</a:t>
            </a:r>
            <a:r>
              <a:rPr lang="uk-UA" sz="2800" dirty="0" smtClean="0">
                <a:solidFill>
                  <a:schemeClr val="bg1"/>
                </a:solidFill>
              </a:rPr>
              <a:t> М.І</a:t>
            </a:r>
            <a:endParaRPr lang="uk-UA" sz="2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a:p>
        </p:txBody>
      </p:sp>
      <p:sp>
        <p:nvSpPr>
          <p:cNvPr id="3" name="Подзаголовок 2"/>
          <p:cNvSpPr>
            <a:spLocks noGrp="1"/>
          </p:cNvSpPr>
          <p:nvPr>
            <p:ph type="subTitle" idx="1"/>
          </p:nvPr>
        </p:nvSpPr>
        <p:spPr/>
        <p:txBody>
          <a:bodyPr/>
          <a:lstStyle/>
          <a:p>
            <a:endParaRPr lang="uk-UA"/>
          </a:p>
        </p:txBody>
      </p:sp>
      <p:pic>
        <p:nvPicPr>
          <p:cNvPr id="2050" name="Picture 2" descr="https://oir.mobi/uploads/posts/2021-03/1616530093_20-p-fon-dlya-prezentatsii-po-matematike-20.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5" name="TextBox 4"/>
          <p:cNvSpPr txBox="1"/>
          <p:nvPr/>
        </p:nvSpPr>
        <p:spPr>
          <a:xfrm>
            <a:off x="1115616" y="980728"/>
            <a:ext cx="6768752" cy="4031873"/>
          </a:xfrm>
          <a:prstGeom prst="rect">
            <a:avLst/>
          </a:prstGeom>
          <a:noFill/>
        </p:spPr>
        <p:txBody>
          <a:bodyPr wrap="square" rtlCol="0">
            <a:spAutoFit/>
          </a:bodyPr>
          <a:lstStyle/>
          <a:p>
            <a:r>
              <a:rPr lang="uk-UA" sz="3200" dirty="0" smtClean="0">
                <a:solidFill>
                  <a:schemeClr val="bg1"/>
                </a:solidFill>
                <a:latin typeface="Monotype Corsiva" pitchFamily="66" charset="0"/>
              </a:rPr>
              <a:t>Задача </a:t>
            </a:r>
          </a:p>
          <a:p>
            <a:r>
              <a:rPr lang="uk-UA" sz="3200" b="1" dirty="0" smtClean="0">
                <a:solidFill>
                  <a:schemeClr val="bg1"/>
                </a:solidFill>
                <a:latin typeface="Monotype Corsiva" pitchFamily="66" charset="0"/>
              </a:rPr>
              <a:t>З Вінниці до Львова одночасно виїхали дві </a:t>
            </a:r>
            <a:r>
              <a:rPr lang="uk-UA" sz="3200" b="1" dirty="0" err="1" smtClean="0">
                <a:solidFill>
                  <a:schemeClr val="bg1"/>
                </a:solidFill>
                <a:latin typeface="Monotype Corsiva" pitchFamily="66" charset="0"/>
              </a:rPr>
              <a:t>автівки</a:t>
            </a:r>
            <a:r>
              <a:rPr lang="uk-UA" sz="3200" b="1" dirty="0" smtClean="0">
                <a:solidFill>
                  <a:schemeClr val="bg1"/>
                </a:solidFill>
                <a:latin typeface="Monotype Corsiva" pitchFamily="66" charset="0"/>
              </a:rPr>
              <a:t>. Одна з них рухалася зі швидкістю 90 км/</a:t>
            </a:r>
            <a:r>
              <a:rPr lang="uk-UA" sz="3200" b="1" dirty="0" err="1" smtClean="0">
                <a:solidFill>
                  <a:schemeClr val="bg1"/>
                </a:solidFill>
                <a:latin typeface="Monotype Corsiva" pitchFamily="66" charset="0"/>
              </a:rPr>
              <a:t>год</a:t>
            </a:r>
            <a:r>
              <a:rPr lang="uk-UA" sz="3200" b="1" dirty="0" smtClean="0">
                <a:solidFill>
                  <a:schemeClr val="bg1"/>
                </a:solidFill>
                <a:latin typeface="Monotype Corsiva" pitchFamily="66" charset="0"/>
              </a:rPr>
              <a:t>, а інша — 86 км/год. Перша прибула до Львова через 4 </a:t>
            </a:r>
            <a:r>
              <a:rPr lang="uk-UA" sz="3200" b="1" dirty="0" err="1" smtClean="0">
                <a:solidFill>
                  <a:schemeClr val="bg1"/>
                </a:solidFill>
                <a:latin typeface="Monotype Corsiva" pitchFamily="66" charset="0"/>
              </a:rPr>
              <a:t>год</a:t>
            </a:r>
            <a:r>
              <a:rPr lang="uk-UA" sz="3200" b="1" dirty="0" smtClean="0">
                <a:solidFill>
                  <a:schemeClr val="bg1"/>
                </a:solidFill>
                <a:latin typeface="Monotype Corsiva" pitchFamily="66" charset="0"/>
              </a:rPr>
              <a:t> після початку руху. Скільки кілометрів у цей момент залишилося проїхати другій </a:t>
            </a:r>
            <a:r>
              <a:rPr lang="uk-UA" sz="3200" b="1" dirty="0" err="1" smtClean="0">
                <a:solidFill>
                  <a:schemeClr val="bg1"/>
                </a:solidFill>
                <a:latin typeface="Monotype Corsiva" pitchFamily="66" charset="0"/>
              </a:rPr>
              <a:t>автівці</a:t>
            </a:r>
            <a:r>
              <a:rPr lang="uk-UA" sz="3200" b="1" dirty="0" smtClean="0">
                <a:solidFill>
                  <a:schemeClr val="bg1"/>
                </a:solidFill>
                <a:latin typeface="Monotype Corsiva" pitchFamily="66" charset="0"/>
              </a:rPr>
              <a:t>? Розв’яжи по діях.</a:t>
            </a:r>
            <a:endParaRPr lang="uk-UA" sz="3200" b="1" dirty="0">
              <a:solidFill>
                <a:schemeClr val="bg1"/>
              </a:solidFill>
              <a:latin typeface="Monotype Corsiva"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0" y="3543400"/>
            <a:ext cx="8927976"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32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Тустань</a:t>
            </a:r>
            <a:endParaRPr kumimoji="0" lang="uk-UA" sz="2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Поблизу села </a:t>
            </a:r>
            <a:r>
              <a:rPr kumimoji="0" lang="uk-UA" sz="2400" b="0" i="0" u="none" strike="noStrike" cap="none" normalizeH="0" baseline="0" dirty="0" err="1" smtClean="0">
                <a:ln>
                  <a:noFill/>
                </a:ln>
                <a:solidFill>
                  <a:schemeClr val="accent6">
                    <a:lumMod val="75000"/>
                  </a:schemeClr>
                </a:solidFill>
                <a:effectLst/>
                <a:latin typeface="Arial" pitchFamily="34" charset="0"/>
                <a:ea typeface="Times New Roman" pitchFamily="18" charset="0"/>
                <a:cs typeface="Arial" pitchFamily="34" charset="0"/>
              </a:rPr>
              <a:t>Урич</a:t>
            </a:r>
            <a:r>
              <a:rPr kumimoji="0" lang="uk-UA" sz="2400" b="0" i="0" u="none"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 </a:t>
            </a:r>
            <a:r>
              <a:rPr kumimoji="0" lang="uk-UA" sz="2400" b="0" i="0" u="none" strike="noStrike" cap="none" normalizeH="0" baseline="0" dirty="0" err="1" smtClean="0">
                <a:ln>
                  <a:noFill/>
                </a:ln>
                <a:solidFill>
                  <a:schemeClr val="accent6">
                    <a:lumMod val="75000"/>
                  </a:schemeClr>
                </a:solidFill>
                <a:effectLst/>
                <a:latin typeface="Arial" pitchFamily="34" charset="0"/>
                <a:ea typeface="Times New Roman" pitchFamily="18" charset="0"/>
                <a:cs typeface="Arial" pitchFamily="34" charset="0"/>
              </a:rPr>
              <a:t>Сколівського</a:t>
            </a:r>
            <a:r>
              <a:rPr kumimoji="0" lang="uk-UA" sz="2400" b="0" i="0" u="none"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 району, на лівому схилі долини потоку </a:t>
            </a:r>
            <a:r>
              <a:rPr kumimoji="0" lang="uk-UA" sz="2400" b="0" i="0" u="none" strike="noStrike" cap="none" normalizeH="0" baseline="0" dirty="0" err="1" smtClean="0">
                <a:ln>
                  <a:noFill/>
                </a:ln>
                <a:solidFill>
                  <a:schemeClr val="accent6">
                    <a:lumMod val="75000"/>
                  </a:schemeClr>
                </a:solidFill>
                <a:effectLst/>
                <a:latin typeface="Arial" pitchFamily="34" charset="0"/>
                <a:ea typeface="Times New Roman" pitchFamily="18" charset="0"/>
                <a:cs typeface="Arial" pitchFamily="34" charset="0"/>
              </a:rPr>
              <a:t>Уричанка</a:t>
            </a:r>
            <a:r>
              <a:rPr kumimoji="0" lang="uk-UA" sz="2400" b="0" i="0" u="none"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 серед лісу височіють величні урвисті скелі висотою до 50 м. Дивовижної форми, утворені десятки мільйонів років тому, сьогодні вони виглядають залишками гри стародавніх казкових велетнів. На самих скелях збереглись петрогліфи — висічені в камені малюнки, що зображують Сонце, тварин, людей та інші символи.</a:t>
            </a:r>
            <a:r>
              <a:rPr kumimoji="0" lang="uk-UA" sz="2000" b="0" i="0" u="none"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 </a:t>
            </a:r>
            <a:endParaRPr kumimoji="0" lang="uk-UA" sz="2800" b="0" i="0" u="none" strike="noStrike" cap="none" normalizeH="0" baseline="0" dirty="0" smtClean="0">
              <a:ln>
                <a:noFill/>
              </a:ln>
              <a:solidFill>
                <a:schemeClr val="accent6">
                  <a:lumMod val="75000"/>
                </a:schemeClr>
              </a:solidFill>
              <a:effectLst/>
              <a:latin typeface="Arial" pitchFamily="34" charset="0"/>
              <a:cs typeface="Arial" pitchFamily="34" charset="0"/>
            </a:endParaRPr>
          </a:p>
        </p:txBody>
      </p:sp>
      <p:pic>
        <p:nvPicPr>
          <p:cNvPr id="9221" name="Picture 5" descr="Місто-фортеця Тустань - справжній скельний замок у Львівській області"/>
          <p:cNvPicPr>
            <a:picLocks noChangeAspect="1" noChangeArrowheads="1"/>
          </p:cNvPicPr>
          <p:nvPr/>
        </p:nvPicPr>
        <p:blipFill>
          <a:blip r:embed="rId2" cstate="print"/>
          <a:srcRect/>
          <a:stretch>
            <a:fillRect/>
          </a:stretch>
        </p:blipFill>
        <p:spPr bwMode="auto">
          <a:xfrm>
            <a:off x="1" y="0"/>
            <a:ext cx="9149616" cy="371703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a:p>
        </p:txBody>
      </p:sp>
      <p:sp>
        <p:nvSpPr>
          <p:cNvPr id="3" name="Подзаголовок 2"/>
          <p:cNvSpPr>
            <a:spLocks noGrp="1"/>
          </p:cNvSpPr>
          <p:nvPr>
            <p:ph type="subTitle" idx="1"/>
          </p:nvPr>
        </p:nvSpPr>
        <p:spPr/>
        <p:txBody>
          <a:bodyPr/>
          <a:lstStyle/>
          <a:p>
            <a:endParaRPr lang="uk-UA"/>
          </a:p>
        </p:txBody>
      </p:sp>
      <p:pic>
        <p:nvPicPr>
          <p:cNvPr id="2050" name="Picture 2" descr="https://oir.mobi/uploads/posts/2021-03/1616530093_20-p-fon-dlya-prezentatsii-po-matematike-20.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graphicFrame>
        <p:nvGraphicFramePr>
          <p:cNvPr id="5" name="Таблица 4"/>
          <p:cNvGraphicFramePr>
            <a:graphicFrameLocks noGrp="1"/>
          </p:cNvGraphicFramePr>
          <p:nvPr/>
        </p:nvGraphicFramePr>
        <p:xfrm>
          <a:off x="1403648" y="2780928"/>
          <a:ext cx="6423487" cy="2192248"/>
        </p:xfrm>
        <a:graphic>
          <a:graphicData uri="http://schemas.openxmlformats.org/drawingml/2006/table">
            <a:tbl>
              <a:tblPr/>
              <a:tblGrid>
                <a:gridCol w="1291811"/>
                <a:gridCol w="1285771"/>
                <a:gridCol w="1283758"/>
                <a:gridCol w="1288455"/>
                <a:gridCol w="1273692"/>
              </a:tblGrid>
              <a:tr h="1096124">
                <a:tc>
                  <a:txBody>
                    <a:bodyPr/>
                    <a:lstStyle/>
                    <a:p>
                      <a:pPr marL="93980" algn="ctr">
                        <a:lnSpc>
                          <a:spcPct val="150000"/>
                        </a:lnSpc>
                        <a:spcAft>
                          <a:spcPts val="0"/>
                        </a:spcAft>
                      </a:pPr>
                      <a:r>
                        <a:rPr lang="uk-UA" sz="2800" dirty="0">
                          <a:solidFill>
                            <a:schemeClr val="bg1"/>
                          </a:solidFill>
                          <a:latin typeface="Times New Roman"/>
                          <a:ea typeface="Times New Roman"/>
                          <a:cs typeface="Times New Roman"/>
                        </a:rPr>
                        <a:t>П</a:t>
                      </a:r>
                      <a:endParaRPr lang="uk-UA" sz="2000" dirty="0">
                        <a:solidFill>
                          <a:schemeClr val="bg1"/>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445" algn="ctr">
                        <a:lnSpc>
                          <a:spcPct val="150000"/>
                        </a:lnSpc>
                        <a:spcAft>
                          <a:spcPts val="0"/>
                        </a:spcAft>
                      </a:pPr>
                      <a:r>
                        <a:rPr lang="en-US" sz="2800" dirty="0">
                          <a:solidFill>
                            <a:schemeClr val="bg1"/>
                          </a:solidFill>
                          <a:latin typeface="Times New Roman"/>
                          <a:ea typeface="Times New Roman"/>
                          <a:cs typeface="Times New Roman"/>
                        </a:rPr>
                        <a:t>С</a:t>
                      </a:r>
                      <a:endParaRPr lang="uk-UA" sz="2000" dirty="0">
                        <a:solidFill>
                          <a:schemeClr val="bg1"/>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175" algn="ctr">
                        <a:lnSpc>
                          <a:spcPct val="150000"/>
                        </a:lnSpc>
                        <a:spcAft>
                          <a:spcPts val="0"/>
                        </a:spcAft>
                      </a:pPr>
                      <a:r>
                        <a:rPr lang="uk-UA" sz="2800" dirty="0">
                          <a:solidFill>
                            <a:schemeClr val="bg1"/>
                          </a:solidFill>
                          <a:latin typeface="Times New Roman"/>
                          <a:ea typeface="Times New Roman"/>
                          <a:cs typeface="Times New Roman"/>
                        </a:rPr>
                        <a:t>Т</a:t>
                      </a:r>
                      <a:endParaRPr lang="uk-UA" sz="2000" dirty="0">
                        <a:solidFill>
                          <a:schemeClr val="bg1"/>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6350" algn="ctr">
                        <a:lnSpc>
                          <a:spcPct val="150000"/>
                        </a:lnSpc>
                        <a:spcAft>
                          <a:spcPts val="0"/>
                        </a:spcAft>
                      </a:pPr>
                      <a:r>
                        <a:rPr lang="en-US" sz="2800" dirty="0">
                          <a:solidFill>
                            <a:schemeClr val="bg1"/>
                          </a:solidFill>
                          <a:latin typeface="Times New Roman"/>
                          <a:ea typeface="Times New Roman"/>
                          <a:cs typeface="Times New Roman"/>
                        </a:rPr>
                        <a:t>О</a:t>
                      </a:r>
                      <a:endParaRPr lang="uk-UA" sz="2000" dirty="0">
                        <a:solidFill>
                          <a:schemeClr val="bg1"/>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1270" algn="ctr">
                        <a:lnSpc>
                          <a:spcPct val="150000"/>
                        </a:lnSpc>
                        <a:spcAft>
                          <a:spcPts val="0"/>
                        </a:spcAft>
                      </a:pPr>
                      <a:r>
                        <a:rPr lang="en-US" sz="2800" dirty="0">
                          <a:solidFill>
                            <a:schemeClr val="bg1"/>
                          </a:solidFill>
                          <a:latin typeface="Times New Roman"/>
                          <a:ea typeface="Times New Roman"/>
                          <a:cs typeface="Times New Roman"/>
                        </a:rPr>
                        <a:t>І</a:t>
                      </a:r>
                      <a:endParaRPr lang="uk-UA" sz="2000" dirty="0">
                        <a:solidFill>
                          <a:schemeClr val="bg1"/>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096124">
                <a:tc>
                  <a:txBody>
                    <a:bodyPr/>
                    <a:lstStyle/>
                    <a:p>
                      <a:pPr marL="93980" algn="ctr">
                        <a:lnSpc>
                          <a:spcPct val="150000"/>
                        </a:lnSpc>
                        <a:spcAft>
                          <a:spcPts val="0"/>
                        </a:spcAft>
                      </a:pPr>
                      <a:r>
                        <a:rPr lang="en-US" sz="2800">
                          <a:solidFill>
                            <a:schemeClr val="bg1"/>
                          </a:solidFill>
                          <a:latin typeface="Times New Roman"/>
                          <a:ea typeface="Times New Roman"/>
                          <a:cs typeface="Times New Roman"/>
                        </a:rPr>
                        <a:t>325 529 </a:t>
                      </a:r>
                      <a:endParaRPr lang="uk-UA" sz="2000">
                        <a:solidFill>
                          <a:schemeClr val="bg1"/>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445" algn="ctr">
                        <a:lnSpc>
                          <a:spcPct val="150000"/>
                        </a:lnSpc>
                        <a:spcAft>
                          <a:spcPts val="0"/>
                        </a:spcAft>
                      </a:pPr>
                      <a:r>
                        <a:rPr lang="en-US" sz="2800">
                          <a:solidFill>
                            <a:schemeClr val="bg1"/>
                          </a:solidFill>
                          <a:latin typeface="Times New Roman"/>
                          <a:ea typeface="Times New Roman"/>
                          <a:cs typeface="Times New Roman"/>
                        </a:rPr>
                        <a:t>327 429</a:t>
                      </a:r>
                      <a:endParaRPr lang="uk-UA" sz="2000">
                        <a:solidFill>
                          <a:schemeClr val="bg1"/>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3175" algn="ctr">
                        <a:lnSpc>
                          <a:spcPct val="150000"/>
                        </a:lnSpc>
                        <a:spcAft>
                          <a:spcPts val="0"/>
                        </a:spcAft>
                      </a:pPr>
                      <a:r>
                        <a:rPr lang="en-US" sz="2800">
                          <a:solidFill>
                            <a:schemeClr val="bg1"/>
                          </a:solidFill>
                          <a:latin typeface="Times New Roman"/>
                          <a:ea typeface="Times New Roman"/>
                          <a:cs typeface="Times New Roman"/>
                        </a:rPr>
                        <a:t>325 159</a:t>
                      </a:r>
                      <a:endParaRPr lang="uk-UA" sz="2000">
                        <a:solidFill>
                          <a:schemeClr val="bg1"/>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6350" algn="ctr">
                        <a:lnSpc>
                          <a:spcPct val="150000"/>
                        </a:lnSpc>
                        <a:spcAft>
                          <a:spcPts val="0"/>
                        </a:spcAft>
                      </a:pPr>
                      <a:r>
                        <a:rPr lang="en-US" sz="2800" dirty="0">
                          <a:solidFill>
                            <a:schemeClr val="bg1"/>
                          </a:solidFill>
                          <a:latin typeface="Times New Roman"/>
                          <a:ea typeface="Times New Roman"/>
                          <a:cs typeface="Times New Roman"/>
                        </a:rPr>
                        <a:t>327 425</a:t>
                      </a:r>
                      <a:endParaRPr lang="uk-UA" sz="2000" dirty="0">
                        <a:solidFill>
                          <a:schemeClr val="bg1"/>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1270" algn="ctr">
                        <a:lnSpc>
                          <a:spcPct val="150000"/>
                        </a:lnSpc>
                        <a:spcAft>
                          <a:spcPts val="0"/>
                        </a:spcAft>
                      </a:pPr>
                      <a:r>
                        <a:rPr lang="en-US" sz="2800" dirty="0">
                          <a:solidFill>
                            <a:schemeClr val="bg1"/>
                          </a:solidFill>
                          <a:latin typeface="Times New Roman"/>
                          <a:ea typeface="Times New Roman"/>
                          <a:cs typeface="Times New Roman"/>
                        </a:rPr>
                        <a:t>325 259</a:t>
                      </a:r>
                      <a:endParaRPr lang="uk-UA" sz="2000" dirty="0">
                        <a:solidFill>
                          <a:schemeClr val="bg1"/>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sp>
        <p:nvSpPr>
          <p:cNvPr id="1025" name="Rectangle 1"/>
          <p:cNvSpPr>
            <a:spLocks noChangeArrowheads="1"/>
          </p:cNvSpPr>
          <p:nvPr/>
        </p:nvSpPr>
        <p:spPr bwMode="auto">
          <a:xfrm>
            <a:off x="971600" y="1379767"/>
            <a:ext cx="705678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Запиши числа в порядку спадання </a:t>
            </a:r>
            <a:endParaRPr kumimoji="0" lang="uk-UA" sz="36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94224"/>
            <a:ext cx="4932040" cy="6688881"/>
          </a:xfrm>
          <a:prstGeom prst="rect">
            <a:avLst/>
          </a:prstGeom>
          <a:solidFill>
            <a:srgbClr val="FFFFFF"/>
          </a:solidFill>
          <a:ln w="9525">
            <a:noFill/>
            <a:miter lim="800000"/>
            <a:headEnd/>
            <a:tailEnd/>
          </a:ln>
          <a:effectLst/>
        </p:spPr>
        <p:txBody>
          <a:bodyPr vert="horz" wrap="square" lIns="91440" tIns="203136" rIns="91440" bIns="20313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1" u="sng" strike="noStrike" cap="none" normalizeH="0" baseline="0" dirty="0" smtClean="0">
                <a:ln>
                  <a:noFill/>
                </a:ln>
                <a:solidFill>
                  <a:srgbClr val="FF0000"/>
                </a:solidFill>
                <a:effectLst/>
                <a:latin typeface="Arial" pitchFamily="34" charset="0"/>
                <a:ea typeface="Times New Roman" pitchFamily="18" charset="0"/>
                <a:cs typeface="Arial" pitchFamily="34" charset="0"/>
              </a:rPr>
              <a:t>Водоспад </a:t>
            </a:r>
            <a:r>
              <a:rPr kumimoji="0" lang="uk-UA" sz="2400" b="1" i="1" u="sng" strike="noStrike" cap="none" normalizeH="0" baseline="0" dirty="0" err="1" smtClean="0">
                <a:ln>
                  <a:noFill/>
                </a:ln>
                <a:solidFill>
                  <a:srgbClr val="FF0000"/>
                </a:solidFill>
                <a:effectLst/>
                <a:latin typeface="Arial" pitchFamily="34" charset="0"/>
                <a:ea typeface="Times New Roman" pitchFamily="18" charset="0"/>
                <a:cs typeface="Arial" pitchFamily="34" charset="0"/>
              </a:rPr>
              <a:t>Сопіт</a:t>
            </a:r>
            <a:endParaRPr kumimoji="0" lang="uk-UA" sz="3200" b="1" i="1" u="sng"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Висота водоспаду — вісім метрів, а глибина його чаші сягає півметра. Вода не падає донизу, а стікає скелястим крутим схилом, впадаючи до </a:t>
            </a:r>
            <a:r>
              <a:rPr kumimoji="0" lang="uk-UA"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Сопотянки</a:t>
            </a:r>
            <a:r>
              <a:rPr kumimoji="0" lang="uk-U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притоки Стрию. Довкола водоспаду росте мальовничий карпатський ліс, що його ще не знищила людина. Як твердить легенда, водоспад завдячує назвою українському слову "шепіт", що нагадує характерний звук дзюрчання води, що вирує в уступах скель і порогів.</a:t>
            </a:r>
            <a:endParaRPr kumimoji="0" lang="uk-UA"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71" name="Picture 3" descr="Фотографія Водоспад Сопіт / Oleksandr Huchok / photographers.ua"/>
          <p:cNvPicPr>
            <a:picLocks noChangeAspect="1" noChangeArrowheads="1"/>
          </p:cNvPicPr>
          <p:nvPr/>
        </p:nvPicPr>
        <p:blipFill>
          <a:blip r:embed="rId2" cstate="print"/>
          <a:srcRect/>
          <a:stretch>
            <a:fillRect/>
          </a:stretch>
        </p:blipFill>
        <p:spPr bwMode="auto">
          <a:xfrm>
            <a:off x="4931271" y="0"/>
            <a:ext cx="4212729"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a:p>
        </p:txBody>
      </p:sp>
      <p:sp>
        <p:nvSpPr>
          <p:cNvPr id="3" name="Подзаголовок 2"/>
          <p:cNvSpPr>
            <a:spLocks noGrp="1"/>
          </p:cNvSpPr>
          <p:nvPr>
            <p:ph type="subTitle" idx="1"/>
          </p:nvPr>
        </p:nvSpPr>
        <p:spPr/>
        <p:txBody>
          <a:bodyPr/>
          <a:lstStyle/>
          <a:p>
            <a:endParaRPr lang="uk-UA"/>
          </a:p>
        </p:txBody>
      </p:sp>
      <p:pic>
        <p:nvPicPr>
          <p:cNvPr id="2050" name="Picture 2" descr="https://oir.mobi/uploads/posts/2021-03/1616530093_20-p-fon-dlya-prezentatsii-po-matematike-20.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8193" name="AutoShape 1"/>
          <p:cNvSpPr>
            <a:spLocks noChangeArrowheads="1"/>
          </p:cNvSpPr>
          <p:nvPr/>
        </p:nvSpPr>
        <p:spPr bwMode="auto">
          <a:xfrm>
            <a:off x="2987824" y="3789040"/>
            <a:ext cx="571178" cy="544190"/>
          </a:xfrm>
          <a:prstGeom prst="star5">
            <a:avLst>
              <a:gd name="adj" fmla="val 27636"/>
              <a:gd name="hf" fmla="val 105146"/>
              <a:gd name="vf" fmla="val 11055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8194" name="AutoShape 2"/>
          <p:cNvSpPr>
            <a:spLocks noChangeArrowheads="1"/>
          </p:cNvSpPr>
          <p:nvPr/>
        </p:nvSpPr>
        <p:spPr bwMode="auto">
          <a:xfrm>
            <a:off x="2987824" y="2636912"/>
            <a:ext cx="571178" cy="54419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8196" name="Rectangle 4"/>
          <p:cNvSpPr>
            <a:spLocks noChangeArrowheads="1"/>
          </p:cNvSpPr>
          <p:nvPr/>
        </p:nvSpPr>
        <p:spPr bwMode="auto">
          <a:xfrm>
            <a:off x="1259632" y="1148117"/>
            <a:ext cx="655272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808038" algn="l"/>
                <a:tab pos="1774825" algn="l"/>
                <a:tab pos="1995488" algn="l"/>
                <a:tab pos="2689225" algn="l"/>
                <a:tab pos="3273425" algn="l"/>
                <a:tab pos="3684588" algn="l"/>
                <a:tab pos="4141788" algn="l"/>
                <a:tab pos="5200650" algn="l"/>
              </a:tabLst>
            </a:pPr>
            <a:r>
              <a:rPr kumimoji="0" lang="uk-UA"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Розставте	знаки математичних дій замість зірочок , так щоб утворилася правильна  рівність :</a:t>
            </a:r>
            <a:endParaRPr kumimoji="0" lang="uk-UA" sz="10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08038" algn="l"/>
                <a:tab pos="1774825" algn="l"/>
                <a:tab pos="1995488" algn="l"/>
                <a:tab pos="2689225" algn="l"/>
                <a:tab pos="3273425" algn="l"/>
                <a:tab pos="3684588" algn="l"/>
                <a:tab pos="4141788" algn="l"/>
                <a:tab pos="5200650" algn="l"/>
              </a:tabLst>
            </a:pP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7" name="Rectangle 5"/>
          <p:cNvSpPr>
            <a:spLocks noChangeArrowheads="1"/>
          </p:cNvSpPr>
          <p:nvPr/>
        </p:nvSpPr>
        <p:spPr bwMode="auto">
          <a:xfrm>
            <a:off x="1331640" y="3907796"/>
            <a:ext cx="633670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808038" algn="l"/>
                <a:tab pos="1774825" algn="l"/>
                <a:tab pos="1995488" algn="l"/>
                <a:tab pos="2689225" algn="l"/>
                <a:tab pos="3273425" algn="l"/>
                <a:tab pos="3684588" algn="l"/>
                <a:tab pos="4141788" algn="l"/>
                <a:tab pos="5200650" algn="l"/>
              </a:tabLst>
            </a:pPr>
            <a:r>
              <a:rPr kumimoji="0" lang="uk-UA" sz="36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3      2576=5676</a:t>
            </a:r>
            <a:endParaRPr kumimoji="0" lang="uk-UA" sz="12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08038" algn="l"/>
                <a:tab pos="1774825" algn="l"/>
                <a:tab pos="1995488" algn="l"/>
                <a:tab pos="2689225" algn="l"/>
                <a:tab pos="3273425" algn="l"/>
                <a:tab pos="3684588" algn="l"/>
                <a:tab pos="4141788" algn="l"/>
                <a:tab pos="5200650" algn="l"/>
              </a:tabLst>
            </a:pP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8" name="Rectangle 6"/>
          <p:cNvSpPr>
            <a:spLocks noChangeArrowheads="1"/>
          </p:cNvSpPr>
          <p:nvPr/>
        </p:nvSpPr>
        <p:spPr bwMode="auto">
          <a:xfrm>
            <a:off x="2267744" y="2636912"/>
            <a:ext cx="2954655"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231900" algn="l"/>
              </a:tabLst>
            </a:pPr>
            <a:r>
              <a:rPr kumimoji="0" lang="uk-UA" sz="36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54      3=18	</a:t>
            </a:r>
            <a:endParaRPr kumimoji="0" lang="uk-UA" sz="12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31900" algn="l"/>
              </a:tabLst>
            </a:pPr>
            <a:r>
              <a:rPr kumimoji="0" lang="uk-UA" sz="36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62      5=310</a:t>
            </a:r>
            <a:endParaRPr kumimoji="0" lang="uk-UA" sz="4400" b="1" i="0" u="none" strike="noStrike" cap="none" normalizeH="0" baseline="0" dirty="0" smtClean="0">
              <a:ln>
                <a:noFill/>
              </a:ln>
              <a:solidFill>
                <a:schemeClr val="bg1"/>
              </a:solidFill>
              <a:effectLst/>
              <a:latin typeface="Arial" pitchFamily="34" charset="0"/>
              <a:cs typeface="Arial" pitchFamily="34" charset="0"/>
            </a:endParaRPr>
          </a:p>
        </p:txBody>
      </p:sp>
      <p:sp>
        <p:nvSpPr>
          <p:cNvPr id="12" name="5-конечная звезда 11"/>
          <p:cNvSpPr/>
          <p:nvPr/>
        </p:nvSpPr>
        <p:spPr>
          <a:xfrm>
            <a:off x="2915816" y="3284984"/>
            <a:ext cx="648072" cy="50405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72302"/>
            <a:ext cx="91440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Ведмежий притулок «</a:t>
            </a:r>
            <a:r>
              <a:rPr kumimoji="0" lang="uk-UA"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Домажир</a:t>
            </a:r>
            <a:r>
              <a:rPr kumimoji="0" lang="uk-UA"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endParaRPr kumimoji="0" lang="uk-UA"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Яворівському районі, поблизу села </a:t>
            </a:r>
            <a:r>
              <a:rPr kumimoji="0" lang="uk-UA"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Домажир</a:t>
            </a:r>
            <a:r>
              <a:rPr kumimoji="0" lang="uk-U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20 км від Львова, знаходиться ведмежий реабілітаційний центр, метою якого є допомога та порятунок ведмедів із </a:t>
            </a:r>
            <a:r>
              <a:rPr kumimoji="0" lang="uk-UA"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притравлювальних</a:t>
            </a:r>
            <a:r>
              <a:rPr kumimoji="0" lang="uk-U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станцій, пересувних зоопарків, цирків, готелів та ресторанів.</a:t>
            </a:r>
          </a:p>
          <a:p>
            <a:pPr marL="0" marR="0" lvl="0" indent="0" algn="ctr"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Площа притулку 20 га, тож  умови для утримання тварин тут максимально наближені до природних. Кожен ведмідь має свій особистий вольєр площею мінімум 1 тис квадратних метрів. Зараз у притулку перебуває 6 ведмедів</a:t>
            </a:r>
            <a:r>
              <a:rPr kumimoji="0" lang="uk-UA" sz="800" b="0" i="0" u="none" strike="noStrike" cap="none" normalizeH="0" baseline="0" dirty="0" smtClean="0">
                <a:ln>
                  <a:noFill/>
                </a:ln>
                <a:solidFill>
                  <a:schemeClr val="tx1"/>
                </a:solidFill>
                <a:effectLst/>
                <a:latin typeface="Arial" pitchFamily="34" charset="0"/>
                <a:cs typeface="Arial" pitchFamily="34" charset="0"/>
              </a:rPr>
              <a:t> </a:t>
            </a:r>
            <a:endParaRPr kumimoji="0" lang="uk-U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7" name="AutoShape 3" descr="Ведмежий притулок «Домажир» запровадив платний вхід | Львівський портал"/>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6149" name="Picture 5" descr="Домажир (ведмежий притулок) — Вікіпедія"/>
          <p:cNvPicPr>
            <a:picLocks noChangeAspect="1" noChangeArrowheads="1"/>
          </p:cNvPicPr>
          <p:nvPr/>
        </p:nvPicPr>
        <p:blipFill>
          <a:blip r:embed="rId2" cstate="print"/>
          <a:srcRect/>
          <a:stretch>
            <a:fillRect/>
          </a:stretch>
        </p:blipFill>
        <p:spPr bwMode="auto">
          <a:xfrm>
            <a:off x="0" y="2153476"/>
            <a:ext cx="3528392" cy="4704524"/>
          </a:xfrm>
          <a:prstGeom prst="rect">
            <a:avLst/>
          </a:prstGeom>
          <a:ln>
            <a:noFill/>
          </a:ln>
          <a:effectLst>
            <a:softEdge rad="112500"/>
          </a:effectLst>
        </p:spPr>
      </p:pic>
      <p:pic>
        <p:nvPicPr>
          <p:cNvPr id="6151" name="Picture 7" descr="Новини | ЛОДА/LODA – Львівська обласна державна адміністрація"/>
          <p:cNvPicPr>
            <a:picLocks noChangeAspect="1" noChangeArrowheads="1"/>
          </p:cNvPicPr>
          <p:nvPr/>
        </p:nvPicPr>
        <p:blipFill>
          <a:blip r:embed="rId3" cstate="print"/>
          <a:srcRect/>
          <a:stretch>
            <a:fillRect/>
          </a:stretch>
        </p:blipFill>
        <p:spPr bwMode="auto">
          <a:xfrm>
            <a:off x="3504820" y="2564904"/>
            <a:ext cx="5495164" cy="42930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a:p>
        </p:txBody>
      </p:sp>
      <p:sp>
        <p:nvSpPr>
          <p:cNvPr id="3" name="Подзаголовок 2"/>
          <p:cNvSpPr>
            <a:spLocks noGrp="1"/>
          </p:cNvSpPr>
          <p:nvPr>
            <p:ph type="subTitle" idx="1"/>
          </p:nvPr>
        </p:nvSpPr>
        <p:spPr/>
        <p:txBody>
          <a:bodyPr/>
          <a:lstStyle/>
          <a:p>
            <a:endParaRPr lang="uk-UA"/>
          </a:p>
        </p:txBody>
      </p:sp>
      <p:pic>
        <p:nvPicPr>
          <p:cNvPr id="2050" name="Picture 2" descr="https://oir.mobi/uploads/posts/2021-03/1616530093_20-p-fon-dlya-prezentatsii-po-matematike-20.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5" name="Прямоугольник 4"/>
          <p:cNvSpPr/>
          <p:nvPr/>
        </p:nvSpPr>
        <p:spPr>
          <a:xfrm>
            <a:off x="1187624" y="1196752"/>
            <a:ext cx="6912768" cy="2923877"/>
          </a:xfrm>
          <a:prstGeom prst="rect">
            <a:avLst/>
          </a:prstGeom>
        </p:spPr>
        <p:txBody>
          <a:bodyPr wrap="square">
            <a:spAutoFit/>
          </a:bodyPr>
          <a:lstStyle/>
          <a:p>
            <a:pPr algn="ctr"/>
            <a:r>
              <a:rPr lang="uk-UA" sz="4400" dirty="0" smtClean="0">
                <a:solidFill>
                  <a:schemeClr val="bg1"/>
                </a:solidFill>
              </a:rPr>
              <a:t>Виконай ділення на розрядну одиницю: </a:t>
            </a:r>
          </a:p>
          <a:p>
            <a:r>
              <a:rPr lang="uk-UA" sz="3200" dirty="0" smtClean="0">
                <a:solidFill>
                  <a:schemeClr val="bg1"/>
                </a:solidFill>
              </a:rPr>
              <a:t>1) 470 : 10;                    2) 2900 : 10; </a:t>
            </a:r>
          </a:p>
          <a:p>
            <a:r>
              <a:rPr lang="uk-UA" sz="3200" dirty="0" smtClean="0">
                <a:solidFill>
                  <a:schemeClr val="bg1"/>
                </a:solidFill>
              </a:rPr>
              <a:t>3) 57 250 : 10;               4) 5200 : 100; </a:t>
            </a:r>
          </a:p>
          <a:p>
            <a:r>
              <a:rPr lang="uk-UA" sz="3200" dirty="0" smtClean="0">
                <a:solidFill>
                  <a:schemeClr val="bg1"/>
                </a:solidFill>
              </a:rPr>
              <a:t>5) 37 000 : 100;             6) 238 000 : 1000 </a:t>
            </a:r>
            <a:endParaRPr lang="uk-UA" sz="32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64125"/>
            <a:ext cx="9144000" cy="1538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40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Золочівський</a:t>
            </a:r>
            <a:r>
              <a:rPr kumimoji="0" lang="uk-UA" sz="4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замок</a:t>
            </a:r>
          </a:p>
          <a:p>
            <a:pPr marL="0" marR="0" lvl="0" indent="0" algn="ctr" defTabSz="914400" rtl="0" eaLnBrk="0" fontAlgn="base" latinLnBrk="0" hangingPunct="0">
              <a:lnSpc>
                <a:spcPct val="100000"/>
              </a:lnSpc>
              <a:spcBef>
                <a:spcPct val="0"/>
              </a:spcBef>
              <a:spcAft>
                <a:spcPct val="0"/>
              </a:spcAft>
              <a:buClrTx/>
              <a:buSzTx/>
              <a:buFontTx/>
              <a:buNone/>
              <a:tabLst/>
            </a:pPr>
            <a:r>
              <a:rPr kumimoji="0" lang="uk-UA" b="1" i="0" u="none" strike="noStrike" cap="none" normalizeH="0" baseline="0" dirty="0" smtClean="0">
                <a:ln>
                  <a:noFill/>
                </a:ln>
                <a:solidFill>
                  <a:srgbClr val="282828"/>
                </a:solidFill>
                <a:effectLst/>
                <a:latin typeface="Arial" pitchFamily="34" charset="0"/>
                <a:ea typeface="Times New Roman" pitchFamily="18" charset="0"/>
                <a:cs typeface="Arial" pitchFamily="34" charset="0"/>
              </a:rPr>
              <a:t> Музей-заповідник, в якому представлені експонати Львівської академії мистецтв. Крім колишньої резиденції Якова </a:t>
            </a:r>
            <a:r>
              <a:rPr kumimoji="0" lang="uk-UA" b="1" i="0" u="none" strike="noStrike" cap="none" normalizeH="0" baseline="0" dirty="0" err="1" smtClean="0">
                <a:ln>
                  <a:noFill/>
                </a:ln>
                <a:solidFill>
                  <a:srgbClr val="282828"/>
                </a:solidFill>
                <a:effectLst/>
                <a:latin typeface="Arial" pitchFamily="34" charset="0"/>
                <a:ea typeface="Times New Roman" pitchFamily="18" charset="0"/>
                <a:cs typeface="Arial" pitchFamily="34" charset="0"/>
              </a:rPr>
              <a:t>Собеського</a:t>
            </a:r>
            <a:r>
              <a:rPr kumimoji="0" lang="uk-UA" b="1" i="0" u="none" strike="noStrike" cap="none" normalizeH="0" baseline="0" dirty="0" smtClean="0">
                <a:ln>
                  <a:noFill/>
                </a:ln>
                <a:solidFill>
                  <a:srgbClr val="282828"/>
                </a:solidFill>
                <a:effectLst/>
                <a:latin typeface="Arial" pitchFamily="34" charset="0"/>
                <a:ea typeface="Times New Roman" pitchFamily="18" charset="0"/>
                <a:cs typeface="Arial" pitchFamily="34" charset="0"/>
              </a:rPr>
              <a:t> на території знаходиться Китайський палац, де розміщується музей східних культур.</a:t>
            </a:r>
            <a:endParaRPr kumimoji="0" lang="uk-UA" sz="2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4099" name="Picture 3" descr="➤ Золочівський замок Цікаві місця • Пам'ятки • Що подивитись у Золочівський  замок?"/>
          <p:cNvPicPr>
            <a:picLocks noChangeAspect="1" noChangeArrowheads="1"/>
          </p:cNvPicPr>
          <p:nvPr/>
        </p:nvPicPr>
        <p:blipFill>
          <a:blip r:embed="rId2" cstate="print"/>
          <a:srcRect/>
          <a:stretch>
            <a:fillRect/>
          </a:stretch>
        </p:blipFill>
        <p:spPr bwMode="auto">
          <a:xfrm>
            <a:off x="0" y="2020280"/>
            <a:ext cx="9144000" cy="483772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a:p>
        </p:txBody>
      </p:sp>
      <p:sp>
        <p:nvSpPr>
          <p:cNvPr id="3" name="Подзаголовок 2"/>
          <p:cNvSpPr>
            <a:spLocks noGrp="1"/>
          </p:cNvSpPr>
          <p:nvPr>
            <p:ph type="subTitle" idx="1"/>
          </p:nvPr>
        </p:nvSpPr>
        <p:spPr/>
        <p:txBody>
          <a:bodyPr/>
          <a:lstStyle/>
          <a:p>
            <a:endParaRPr lang="uk-UA"/>
          </a:p>
        </p:txBody>
      </p:sp>
      <p:pic>
        <p:nvPicPr>
          <p:cNvPr id="2050" name="Picture 2" descr="https://oir.mobi/uploads/posts/2021-03/1616530093_20-p-fon-dlya-prezentatsii-po-matematike-20.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2049" name="Rectangle 1"/>
          <p:cNvSpPr>
            <a:spLocks noChangeArrowheads="1"/>
          </p:cNvSpPr>
          <p:nvPr/>
        </p:nvSpPr>
        <p:spPr bwMode="auto">
          <a:xfrm>
            <a:off x="971600" y="945351"/>
            <a:ext cx="705678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411538" algn="l"/>
              </a:tabLst>
            </a:pPr>
            <a:r>
              <a:rPr kumimoji="0" lang="uk-UA" sz="32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Розв</a:t>
            </a:r>
            <a:r>
              <a:rPr kumimoji="0" lang="ru-RU" sz="3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t>
            </a:r>
            <a:r>
              <a:rPr kumimoji="0" lang="uk-UA" sz="32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яжіть</a:t>
            </a:r>
            <a:r>
              <a:rPr kumimoji="0" lang="uk-UA" sz="3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рівняння і дізнаєтеся </a:t>
            </a:r>
            <a:r>
              <a:rPr kumimoji="0" lang="uk-UA" sz="32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пам</a:t>
            </a:r>
            <a:r>
              <a:rPr kumimoji="0" lang="ru-RU" sz="3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t>
            </a:r>
            <a:r>
              <a:rPr kumimoji="0" lang="uk-UA" sz="3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ятку яка знаходиться у</a:t>
            </a:r>
            <a:r>
              <a:rPr kumimoji="0" lang="uk-UA" sz="3200" b="1" i="0" u="none" strike="noStrike" cap="none" normalizeH="0" dirty="0" smtClean="0">
                <a:ln>
                  <a:noFill/>
                </a:ln>
                <a:solidFill>
                  <a:schemeClr val="bg1"/>
                </a:solidFill>
                <a:effectLst/>
                <a:latin typeface="Arial" pitchFamily="34" charset="0"/>
                <a:ea typeface="Times New Roman" pitchFamily="18" charset="0"/>
                <a:cs typeface="Arial" pitchFamily="34" charset="0"/>
              </a:rPr>
              <a:t> </a:t>
            </a:r>
            <a:r>
              <a:rPr kumimoji="0" lang="uk-UA" sz="3200" b="1" i="0" u="none" strike="noStrike" cap="none" normalizeH="0" dirty="0" err="1" smtClean="0">
                <a:ln>
                  <a:noFill/>
                </a:ln>
                <a:solidFill>
                  <a:schemeClr val="bg1"/>
                </a:solidFill>
                <a:effectLst/>
                <a:latin typeface="Arial" pitchFamily="34" charset="0"/>
                <a:ea typeface="Times New Roman" pitchFamily="18" charset="0"/>
                <a:cs typeface="Arial" pitchFamily="34" charset="0"/>
              </a:rPr>
              <a:t>с.Унів</a:t>
            </a:r>
            <a:endParaRPr kumimoji="0" lang="uk-UA" sz="11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411538" algn="l"/>
              </a:tabLst>
            </a:pPr>
            <a:r>
              <a:rPr kumimoji="0" lang="uk-UA" sz="3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1) Х-5257=19743                 2)х+293=6935  </a:t>
            </a:r>
            <a:endParaRPr kumimoji="0" lang="uk-UA" sz="11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411538" algn="l"/>
              </a:tabLst>
            </a:pPr>
            <a:r>
              <a:rPr kumimoji="0" lang="uk-UA" sz="3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3) 12 </a:t>
            </a:r>
            <a:r>
              <a:rPr kumimoji="0" lang="uk-UA" sz="3200" b="0" i="0" u="none" strike="noStrike" cap="none" normalizeH="0" baseline="0" dirty="0" smtClean="0">
                <a:ln>
                  <a:noFill/>
                </a:ln>
                <a:solidFill>
                  <a:schemeClr val="bg1"/>
                </a:solidFill>
                <a:effectLst/>
                <a:latin typeface="Cambria Math" pitchFamily="18" charset="0"/>
                <a:ea typeface="Times New Roman" pitchFamily="18" charset="0"/>
                <a:cs typeface="Arial" pitchFamily="34" charset="0"/>
              </a:rPr>
              <a:t>⋅</a:t>
            </a:r>
            <a:r>
              <a:rPr kumimoji="0" lang="uk-UA" sz="3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 х = 432;                                   4) х </a:t>
            </a:r>
            <a:r>
              <a:rPr kumimoji="0" lang="uk-UA" sz="3200" b="0" i="0" u="none" strike="noStrike" cap="none" normalizeH="0" baseline="0" dirty="0" smtClean="0">
                <a:ln>
                  <a:noFill/>
                </a:ln>
                <a:solidFill>
                  <a:schemeClr val="bg1"/>
                </a:solidFill>
                <a:effectLst/>
                <a:latin typeface="Cambria Math" pitchFamily="18" charset="0"/>
                <a:ea typeface="Times New Roman" pitchFamily="18" charset="0"/>
                <a:cs typeface="Arial" pitchFamily="34" charset="0"/>
              </a:rPr>
              <a:t>⋅</a:t>
            </a:r>
            <a:r>
              <a:rPr kumimoji="0" lang="uk-UA" sz="3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 16 = 0</a:t>
            </a:r>
            <a:endParaRPr kumimoji="0" lang="uk-UA" sz="1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3814735"/>
            <a:ext cx="4499992"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411538" algn="l"/>
              </a:tabLst>
            </a:pPr>
            <a:r>
              <a:rPr kumimoji="0" lang="uk-UA" sz="2000" b="1" i="0" u="none" strike="noStrike" cap="none" normalizeH="0" baseline="0" dirty="0" smtClean="0">
                <a:ln>
                  <a:noFill/>
                </a:ln>
                <a:solidFill>
                  <a:srgbClr val="282828"/>
                </a:solidFill>
                <a:effectLst/>
                <a:latin typeface="Arial" pitchFamily="34" charset="0"/>
                <a:ea typeface="Times New Roman" pitchFamily="18" charset="0"/>
                <a:cs typeface="Arial" pitchFamily="34" charset="0"/>
              </a:rPr>
              <a:t>Село </a:t>
            </a:r>
            <a:r>
              <a:rPr kumimoji="0" lang="uk-UA" sz="2000" b="1" i="0" u="none" strike="noStrike" cap="none" normalizeH="0" baseline="0" dirty="0" err="1" smtClean="0">
                <a:ln>
                  <a:noFill/>
                </a:ln>
                <a:solidFill>
                  <a:srgbClr val="282828"/>
                </a:solidFill>
                <a:effectLst/>
                <a:latin typeface="Arial" pitchFamily="34" charset="0"/>
                <a:ea typeface="Times New Roman" pitchFamily="18" charset="0"/>
                <a:cs typeface="Arial" pitchFamily="34" charset="0"/>
              </a:rPr>
              <a:t>Унів</a:t>
            </a:r>
            <a:r>
              <a:rPr kumimoji="0" lang="uk-UA" sz="2000" b="1" i="0" u="none" strike="noStrike" cap="none" normalizeH="0" baseline="0" dirty="0" smtClean="0">
                <a:ln>
                  <a:noFill/>
                </a:ln>
                <a:solidFill>
                  <a:srgbClr val="282828"/>
                </a:solidFill>
                <a:effectLst/>
                <a:latin typeface="Arial" pitchFamily="34" charset="0"/>
                <a:ea typeface="Times New Roman" pitchFamily="18" charset="0"/>
                <a:cs typeface="Arial" pitchFamily="34" charset="0"/>
              </a:rPr>
              <a:t>  </a:t>
            </a:r>
            <a:r>
              <a:rPr kumimoji="0" lang="uk-UA" sz="2000" b="0" i="0" u="none" strike="noStrike" cap="none" normalizeH="0" baseline="0" dirty="0" smtClean="0">
                <a:ln>
                  <a:noFill/>
                </a:ln>
                <a:solidFill>
                  <a:srgbClr val="282828"/>
                </a:solidFill>
                <a:effectLst/>
                <a:latin typeface="Arial" pitchFamily="34" charset="0"/>
                <a:ea typeface="Times New Roman" pitchFamily="18" charset="0"/>
                <a:cs typeface="Arial" pitchFamily="34" charset="0"/>
              </a:rPr>
              <a:t>славиться монастирем оборонного типу. Він також входить до «Срібної підкови Львівщини». Свято-Успенська лавра – єдина, до речі, у Львівській області – була побудована в XV столітті. На сьогодні лавра діюча, двічі в рік приймає паломників з усієї України, а на території монастиря проходять ярмарки.</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5" name="Picture 3" descr="Унів – святе місце, що кличе повернутися | Патріарший паломницький центр"/>
          <p:cNvPicPr>
            <a:picLocks noChangeAspect="1" noChangeArrowheads="1"/>
          </p:cNvPicPr>
          <p:nvPr/>
        </p:nvPicPr>
        <p:blipFill>
          <a:blip r:embed="rId2" cstate="print"/>
          <a:srcRect/>
          <a:stretch>
            <a:fillRect/>
          </a:stretch>
        </p:blipFill>
        <p:spPr bwMode="auto">
          <a:xfrm>
            <a:off x="0" y="0"/>
            <a:ext cx="6096000" cy="3810000"/>
          </a:xfrm>
          <a:prstGeom prst="rect">
            <a:avLst/>
          </a:prstGeom>
          <a:noFill/>
        </p:spPr>
      </p:pic>
      <p:pic>
        <p:nvPicPr>
          <p:cNvPr id="3077" name="Picture 5" descr="Святоуспенська Унівська Лавра"/>
          <p:cNvPicPr>
            <a:picLocks noChangeAspect="1" noChangeArrowheads="1"/>
          </p:cNvPicPr>
          <p:nvPr/>
        </p:nvPicPr>
        <p:blipFill>
          <a:blip r:embed="rId3" cstate="print"/>
          <a:srcRect/>
          <a:stretch>
            <a:fillRect/>
          </a:stretch>
        </p:blipFill>
        <p:spPr bwMode="auto">
          <a:xfrm>
            <a:off x="4502529" y="3758441"/>
            <a:ext cx="4641471" cy="3099559"/>
          </a:xfrm>
          <a:prstGeom prst="rect">
            <a:avLst/>
          </a:prstGeom>
          <a:noFill/>
        </p:spPr>
      </p:pic>
      <p:pic>
        <p:nvPicPr>
          <p:cNvPr id="3079" name="Picture 7" descr="Львів - Унівський монастир у Львові"/>
          <p:cNvPicPr>
            <a:picLocks noChangeAspect="1" noChangeArrowheads="1"/>
          </p:cNvPicPr>
          <p:nvPr/>
        </p:nvPicPr>
        <p:blipFill>
          <a:blip r:embed="rId4" cstate="print"/>
          <a:srcRect/>
          <a:stretch>
            <a:fillRect/>
          </a:stretch>
        </p:blipFill>
        <p:spPr bwMode="auto">
          <a:xfrm>
            <a:off x="6084168" y="0"/>
            <a:ext cx="3059832" cy="380774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Деревенский фон"/>
          <p:cNvPicPr>
            <a:picLocks noChangeAspect="1" noChangeArrowheads="1"/>
          </p:cNvPicPr>
          <p:nvPr/>
        </p:nvPicPr>
        <p:blipFill>
          <a:blip r:embed="rId2" cstate="print"/>
          <a:srcRect/>
          <a:stretch>
            <a:fillRect/>
          </a:stretch>
        </p:blipFill>
        <p:spPr bwMode="auto">
          <a:xfrm>
            <a:off x="1" y="0"/>
            <a:ext cx="9143999" cy="6857999"/>
          </a:xfrm>
          <a:prstGeom prst="rect">
            <a:avLst/>
          </a:prstGeom>
          <a:noFill/>
        </p:spPr>
      </p:pic>
      <p:sp>
        <p:nvSpPr>
          <p:cNvPr id="21508" name="Rectangle 4"/>
          <p:cNvSpPr>
            <a:spLocks noChangeArrowheads="1"/>
          </p:cNvSpPr>
          <p:nvPr/>
        </p:nvSpPr>
        <p:spPr bwMode="auto">
          <a:xfrm>
            <a:off x="954450" y="0"/>
            <a:ext cx="8189550" cy="156966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r" defTabSz="914400" rtl="0" eaLnBrk="1" fontAlgn="base" latinLnBrk="0" hangingPunct="1">
              <a:lnSpc>
                <a:spcPct val="100000"/>
              </a:lnSpc>
              <a:spcBef>
                <a:spcPct val="0"/>
              </a:spcBef>
              <a:spcAft>
                <a:spcPct val="0"/>
              </a:spcAft>
              <a:buClrTx/>
              <a:buSzTx/>
              <a:buFontTx/>
              <a:buNone/>
              <a:tabLst/>
            </a:pPr>
            <a:r>
              <a:rPr kumimoji="0" lang="uk-UA" sz="3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В дитинстві відкриваєш материк, </a:t>
            </a:r>
            <a:endParaRPr kumimoji="0" lang="uk-UA"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r" defTabSz="914400" rtl="0" eaLnBrk="0" fontAlgn="base" latinLnBrk="0" hangingPunct="0">
              <a:lnSpc>
                <a:spcPct val="100000"/>
              </a:lnSpc>
              <a:spcBef>
                <a:spcPct val="0"/>
              </a:spcBef>
              <a:spcAft>
                <a:spcPct val="0"/>
              </a:spcAft>
              <a:buClrTx/>
              <a:buSzTx/>
              <a:buFontTx/>
              <a:buNone/>
              <a:tabLst/>
            </a:pPr>
            <a:r>
              <a:rPr kumimoji="0" lang="uk-UA" sz="3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котрий назветься потім — Батьківщина.</a:t>
            </a:r>
            <a:br>
              <a:rPr kumimoji="0" lang="uk-UA" sz="3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br>
            <a:r>
              <a:rPr kumimoji="0" lang="uk-UA" sz="3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Л. Костенко</a:t>
            </a:r>
            <a:endParaRPr kumimoji="0" lang="uk-UA"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09" name="Rectangle 5"/>
          <p:cNvSpPr>
            <a:spLocks noChangeArrowheads="1"/>
          </p:cNvSpPr>
          <p:nvPr/>
        </p:nvSpPr>
        <p:spPr bwMode="auto">
          <a:xfrm>
            <a:off x="0" y="2348880"/>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Нам з вами пощастило народитися на мальовничій , щедрій  та багатій землі, ім’я якій « Україна».</a:t>
            </a:r>
            <a:endParaRPr kumimoji="0" lang="uk-UA"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a:p>
        </p:txBody>
      </p:sp>
      <p:sp>
        <p:nvSpPr>
          <p:cNvPr id="3" name="Подзаголовок 2"/>
          <p:cNvSpPr>
            <a:spLocks noGrp="1"/>
          </p:cNvSpPr>
          <p:nvPr>
            <p:ph type="subTitle" idx="1"/>
          </p:nvPr>
        </p:nvSpPr>
        <p:spPr/>
        <p:txBody>
          <a:bodyPr/>
          <a:lstStyle/>
          <a:p>
            <a:endParaRPr lang="uk-UA"/>
          </a:p>
        </p:txBody>
      </p:sp>
      <p:pic>
        <p:nvPicPr>
          <p:cNvPr id="2050" name="Picture 2" descr="https://oir.mobi/uploads/posts/2021-03/1616530093_20-p-fon-dlya-prezentatsii-po-matematike-20.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33793" name="Rectangle 1"/>
          <p:cNvSpPr>
            <a:spLocks noChangeArrowheads="1"/>
          </p:cNvSpPr>
          <p:nvPr/>
        </p:nvSpPr>
        <p:spPr bwMode="auto">
          <a:xfrm>
            <a:off x="1043608" y="1115973"/>
            <a:ext cx="7056784"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4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Знайдіть значення виразу та дізнаєтеся рік першої письмової згадки про ваше село</a:t>
            </a:r>
            <a:endParaRPr kumimoji="0" lang="uk-UA" sz="1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4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(178+1004):3+(2023-991)</a:t>
            </a:r>
            <a:endParaRPr kumimoji="0" lang="uk-UA" sz="1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На зображенні може бути: 10 людей"/>
          <p:cNvPicPr>
            <a:picLocks noChangeAspect="1" noChangeArrowheads="1"/>
          </p:cNvPicPr>
          <p:nvPr/>
        </p:nvPicPr>
        <p:blipFill>
          <a:blip r:embed="rId2" cstate="print"/>
          <a:srcRect/>
          <a:stretch>
            <a:fillRect/>
          </a:stretch>
        </p:blipFill>
        <p:spPr bwMode="auto">
          <a:xfrm>
            <a:off x="-1" y="0"/>
            <a:ext cx="9047301" cy="4077072"/>
          </a:xfrm>
          <a:prstGeom prst="rect">
            <a:avLst/>
          </a:prstGeom>
          <a:noFill/>
        </p:spPr>
      </p:pic>
      <p:sp>
        <p:nvSpPr>
          <p:cNvPr id="3" name="TextBox 2"/>
          <p:cNvSpPr txBox="1"/>
          <p:nvPr/>
        </p:nvSpPr>
        <p:spPr>
          <a:xfrm>
            <a:off x="323528" y="4149080"/>
            <a:ext cx="8496944" cy="2123658"/>
          </a:xfrm>
          <a:prstGeom prst="rect">
            <a:avLst/>
          </a:prstGeom>
          <a:noFill/>
        </p:spPr>
        <p:txBody>
          <a:bodyPr wrap="square" rtlCol="0">
            <a:spAutoFit/>
          </a:bodyPr>
          <a:lstStyle/>
          <a:p>
            <a:pPr algn="ctr"/>
            <a:r>
              <a:rPr lang="uk-UA" sz="4400" b="1" dirty="0" smtClean="0"/>
              <a:t>Криївка воїнів УПА у </a:t>
            </a:r>
            <a:r>
              <a:rPr lang="uk-UA" sz="4400" b="1" dirty="0" err="1" smtClean="0"/>
              <a:t>королинському</a:t>
            </a:r>
            <a:r>
              <a:rPr lang="uk-UA" sz="4400" b="1" dirty="0" smtClean="0"/>
              <a:t> лісі неподалік </a:t>
            </a:r>
            <a:r>
              <a:rPr lang="uk-UA" sz="4400" b="1" dirty="0" smtClean="0"/>
              <a:t>    с</a:t>
            </a:r>
            <a:r>
              <a:rPr lang="uk-UA" sz="4400" b="1" dirty="0" smtClean="0"/>
              <a:t>. Берегове</a:t>
            </a:r>
            <a:endParaRPr lang="uk-UA" sz="4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653136"/>
            <a:ext cx="8892480" cy="1754326"/>
          </a:xfrm>
          <a:prstGeom prst="rect">
            <a:avLst/>
          </a:prstGeom>
        </p:spPr>
        <p:txBody>
          <a:bodyPr wrap="square">
            <a:spAutoFit/>
          </a:bodyPr>
          <a:lstStyle/>
          <a:p>
            <a:r>
              <a:rPr lang="uk-UA" dirty="0" smtClean="0"/>
              <a:t>Розташована недалеко від міжнародної траси </a:t>
            </a:r>
            <a:r>
              <a:rPr lang="uk-UA" dirty="0" err="1" smtClean="0"/>
              <a:t>Львів-Шегині</a:t>
            </a:r>
            <a:r>
              <a:rPr lang="uk-UA" dirty="0" smtClean="0"/>
              <a:t>, поворот на с. </a:t>
            </a:r>
            <a:r>
              <a:rPr lang="uk-UA" dirty="0" err="1" smtClean="0"/>
              <a:t>Королин</a:t>
            </a:r>
            <a:r>
              <a:rPr lang="uk-UA" dirty="0" smtClean="0"/>
              <a:t>, у лісі. Лісовою дорогою можна доїхати майже до місця пам'ятки, далі пройти пішки. Пам’ятка представлена капличкою з фігурою Божої матері, збудованою 1993р. на місці криївки, одним захороненням (П.С.Тарасенко-Прокопів) та символічними хрестами ( загиблі поховані у </a:t>
            </a:r>
            <a:r>
              <a:rPr lang="uk-UA" dirty="0" err="1" smtClean="0"/>
              <a:t>м.Судова</a:t>
            </a:r>
            <a:r>
              <a:rPr lang="uk-UA" dirty="0" smtClean="0"/>
              <a:t> Вишня). На інформаційній таблиці </a:t>
            </a:r>
            <a:r>
              <a:rPr lang="uk-UA" dirty="0" err="1" smtClean="0"/>
              <a:t>викарбувано</a:t>
            </a:r>
            <a:r>
              <a:rPr lang="uk-UA" dirty="0" smtClean="0"/>
              <a:t> прізвища полеглих бійців</a:t>
            </a:r>
            <a:endParaRPr lang="uk-UA" dirty="0"/>
          </a:p>
        </p:txBody>
      </p:sp>
      <p:pic>
        <p:nvPicPr>
          <p:cNvPr id="1026" name="Picture 2" descr="Файл:Братська могила воїнів УПА , полеглих у лісі біля с. Королин (червень 1948 р.,символічні хрести та капличка0.jpg"/>
          <p:cNvPicPr>
            <a:picLocks noChangeAspect="1" noChangeArrowheads="1"/>
          </p:cNvPicPr>
          <p:nvPr/>
        </p:nvPicPr>
        <p:blipFill>
          <a:blip r:embed="rId2" cstate="print"/>
          <a:srcRect/>
          <a:stretch>
            <a:fillRect/>
          </a:stretch>
        </p:blipFill>
        <p:spPr bwMode="auto">
          <a:xfrm>
            <a:off x="1" y="0"/>
            <a:ext cx="9144000" cy="3495058"/>
          </a:xfrm>
          <a:prstGeom prst="rect">
            <a:avLst/>
          </a:prstGeom>
          <a:noFill/>
        </p:spPr>
      </p:pic>
      <p:sp>
        <p:nvSpPr>
          <p:cNvPr id="4" name="Прямоугольник 3"/>
          <p:cNvSpPr/>
          <p:nvPr/>
        </p:nvSpPr>
        <p:spPr>
          <a:xfrm>
            <a:off x="1547664" y="3501008"/>
            <a:ext cx="5868144" cy="1200329"/>
          </a:xfrm>
          <a:prstGeom prst="rect">
            <a:avLst/>
          </a:prstGeom>
        </p:spPr>
        <p:txBody>
          <a:bodyPr wrap="square">
            <a:spAutoFit/>
          </a:bodyPr>
          <a:lstStyle/>
          <a:p>
            <a:r>
              <a:rPr lang="ru-RU" sz="2400" b="1" dirty="0" err="1" smtClean="0">
                <a:solidFill>
                  <a:srgbClr val="C00000"/>
                </a:solidFill>
              </a:rPr>
              <a:t>Братська</a:t>
            </a:r>
            <a:r>
              <a:rPr lang="ru-RU" sz="2400" b="1" dirty="0" smtClean="0">
                <a:solidFill>
                  <a:srgbClr val="C00000"/>
                </a:solidFill>
              </a:rPr>
              <a:t> могила </a:t>
            </a:r>
            <a:r>
              <a:rPr lang="ru-RU" sz="2400" b="1" dirty="0" err="1" smtClean="0">
                <a:solidFill>
                  <a:srgbClr val="C00000"/>
                </a:solidFill>
              </a:rPr>
              <a:t>воїнів</a:t>
            </a:r>
            <a:r>
              <a:rPr lang="ru-RU" sz="2400" b="1" dirty="0" smtClean="0">
                <a:solidFill>
                  <a:srgbClr val="C00000"/>
                </a:solidFill>
              </a:rPr>
              <a:t> УПА , </a:t>
            </a:r>
            <a:r>
              <a:rPr lang="ru-RU" sz="2400" b="1" dirty="0" err="1" smtClean="0">
                <a:solidFill>
                  <a:srgbClr val="C00000"/>
                </a:solidFill>
              </a:rPr>
              <a:t>полеглих</a:t>
            </a:r>
            <a:r>
              <a:rPr lang="ru-RU" sz="2400" b="1" dirty="0" smtClean="0">
                <a:solidFill>
                  <a:srgbClr val="C00000"/>
                </a:solidFill>
              </a:rPr>
              <a:t> у </a:t>
            </a:r>
            <a:r>
              <a:rPr lang="ru-RU" sz="2400" b="1" dirty="0" err="1" smtClean="0">
                <a:solidFill>
                  <a:srgbClr val="C00000"/>
                </a:solidFill>
              </a:rPr>
              <a:t>лісі</a:t>
            </a:r>
            <a:r>
              <a:rPr lang="ru-RU" sz="2400" b="1" dirty="0" smtClean="0">
                <a:solidFill>
                  <a:srgbClr val="C00000"/>
                </a:solidFill>
              </a:rPr>
              <a:t> </a:t>
            </a:r>
            <a:r>
              <a:rPr lang="ru-RU" sz="2400" b="1" dirty="0" err="1" smtClean="0">
                <a:solidFill>
                  <a:srgbClr val="C00000"/>
                </a:solidFill>
              </a:rPr>
              <a:t>біля</a:t>
            </a:r>
            <a:r>
              <a:rPr lang="ru-RU" sz="2400" b="1" dirty="0" smtClean="0">
                <a:solidFill>
                  <a:srgbClr val="C00000"/>
                </a:solidFill>
              </a:rPr>
              <a:t> с. </a:t>
            </a:r>
            <a:r>
              <a:rPr lang="ru-RU" sz="2400" b="1" dirty="0" err="1" smtClean="0">
                <a:solidFill>
                  <a:srgbClr val="C00000"/>
                </a:solidFill>
              </a:rPr>
              <a:t>Королин</a:t>
            </a:r>
            <a:r>
              <a:rPr lang="ru-RU" sz="2400" b="1" dirty="0" smtClean="0">
                <a:solidFill>
                  <a:srgbClr val="C00000"/>
                </a:solidFill>
              </a:rPr>
              <a:t> (</a:t>
            </a:r>
            <a:r>
              <a:rPr lang="ru-RU" sz="2400" b="1" dirty="0" err="1" smtClean="0">
                <a:solidFill>
                  <a:srgbClr val="C00000"/>
                </a:solidFill>
              </a:rPr>
              <a:t>червень</a:t>
            </a:r>
            <a:r>
              <a:rPr lang="ru-RU" sz="2400" b="1" dirty="0" smtClean="0">
                <a:solidFill>
                  <a:srgbClr val="C00000"/>
                </a:solidFill>
              </a:rPr>
              <a:t> 1948 </a:t>
            </a:r>
            <a:r>
              <a:rPr lang="ru-RU" sz="2400" b="1" dirty="0" err="1" smtClean="0">
                <a:solidFill>
                  <a:srgbClr val="C00000"/>
                </a:solidFill>
              </a:rPr>
              <a:t>р.,символічні</a:t>
            </a:r>
            <a:r>
              <a:rPr lang="ru-RU" sz="2400" b="1" dirty="0" smtClean="0">
                <a:solidFill>
                  <a:srgbClr val="C00000"/>
                </a:solidFill>
              </a:rPr>
              <a:t> </a:t>
            </a:r>
            <a:r>
              <a:rPr lang="ru-RU" sz="2400" b="1" dirty="0" err="1" smtClean="0">
                <a:solidFill>
                  <a:srgbClr val="C00000"/>
                </a:solidFill>
              </a:rPr>
              <a:t>хрести</a:t>
            </a:r>
            <a:r>
              <a:rPr lang="ru-RU" sz="2400" b="1" dirty="0" smtClean="0">
                <a:solidFill>
                  <a:srgbClr val="C00000"/>
                </a:solidFill>
              </a:rPr>
              <a:t> та </a:t>
            </a:r>
            <a:r>
              <a:rPr lang="ru-RU" sz="2400" b="1" dirty="0" err="1" smtClean="0">
                <a:solidFill>
                  <a:srgbClr val="C00000"/>
                </a:solidFill>
              </a:rPr>
              <a:t>капличка</a:t>
            </a:r>
            <a:endParaRPr lang="ru-RU" sz="2400" b="1" dirty="0">
              <a:solidFill>
                <a:srgbClr val="C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Дякую за увагу картинки"/>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a:p>
        </p:txBody>
      </p:sp>
      <p:sp>
        <p:nvSpPr>
          <p:cNvPr id="3" name="Подзаголовок 2"/>
          <p:cNvSpPr>
            <a:spLocks noGrp="1"/>
          </p:cNvSpPr>
          <p:nvPr>
            <p:ph type="subTitle" idx="1"/>
          </p:nvPr>
        </p:nvSpPr>
        <p:spPr/>
        <p:txBody>
          <a:bodyPr/>
          <a:lstStyle/>
          <a:p>
            <a:endParaRPr lang="uk-UA"/>
          </a:p>
        </p:txBody>
      </p:sp>
      <p:pic>
        <p:nvPicPr>
          <p:cNvPr id="2050" name="Picture 2" descr="https://oir.mobi/uploads/posts/2021-03/1616530093_20-p-fon-dlya-prezentatsii-po-matematike-20.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6" name="TextBox 5"/>
          <p:cNvSpPr txBox="1"/>
          <p:nvPr/>
        </p:nvSpPr>
        <p:spPr>
          <a:xfrm>
            <a:off x="1043608" y="1124744"/>
            <a:ext cx="6984776" cy="4154984"/>
          </a:xfrm>
          <a:prstGeom prst="rect">
            <a:avLst/>
          </a:prstGeom>
          <a:noFill/>
        </p:spPr>
        <p:txBody>
          <a:bodyPr wrap="square" rtlCol="0">
            <a:spAutoFit/>
          </a:bodyPr>
          <a:lstStyle/>
          <a:p>
            <a:r>
              <a:rPr lang="uk-UA" sz="4400" dirty="0" smtClean="0">
                <a:solidFill>
                  <a:schemeClr val="bg1"/>
                </a:solidFill>
              </a:rPr>
              <a:t>Розташуй числа в порядку зростання: </a:t>
            </a:r>
          </a:p>
          <a:p>
            <a:r>
              <a:rPr lang="uk-UA" sz="4400" dirty="0" smtClean="0">
                <a:solidFill>
                  <a:schemeClr val="bg1"/>
                </a:solidFill>
              </a:rPr>
              <a:t>1245– В,  1217-І,   1211 – В, 1203 – Л,   1207 – Ь</a:t>
            </a:r>
          </a:p>
          <a:p>
            <a:r>
              <a:rPr lang="uk-UA" sz="4400" dirty="0" smtClean="0">
                <a:solidFill>
                  <a:schemeClr val="bg1"/>
                </a:solidFill>
              </a:rPr>
              <a:t>Зі складених літер прочитай назву </a:t>
            </a:r>
            <a:r>
              <a:rPr lang="uk-UA" sz="4400" dirty="0" err="1" smtClean="0">
                <a:solidFill>
                  <a:schemeClr val="bg1"/>
                </a:solidFill>
              </a:rPr>
              <a:t>місма</a:t>
            </a:r>
            <a:endParaRPr lang="uk-UA" sz="44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etnosvit.com/wp-content/uploads/lvov-8.jpg"/>
          <p:cNvPicPr>
            <a:picLocks noChangeAspect="1" noChangeArrowheads="1"/>
          </p:cNvPicPr>
          <p:nvPr/>
        </p:nvPicPr>
        <p:blipFill>
          <a:blip r:embed="rId2" cstate="print"/>
          <a:srcRect/>
          <a:stretch>
            <a:fillRect/>
          </a:stretch>
        </p:blipFill>
        <p:spPr bwMode="auto">
          <a:xfrm>
            <a:off x="2627784" y="1700808"/>
            <a:ext cx="6372201" cy="4779151"/>
          </a:xfrm>
          <a:prstGeom prst="rect">
            <a:avLst/>
          </a:prstGeom>
          <a:noFill/>
        </p:spPr>
      </p:pic>
      <p:sp>
        <p:nvSpPr>
          <p:cNvPr id="3" name="TextBox 2"/>
          <p:cNvSpPr txBox="1"/>
          <p:nvPr/>
        </p:nvSpPr>
        <p:spPr>
          <a:xfrm>
            <a:off x="2771800" y="0"/>
            <a:ext cx="3816424" cy="1569660"/>
          </a:xfrm>
          <a:prstGeom prst="rect">
            <a:avLst/>
          </a:prstGeom>
          <a:noFill/>
        </p:spPr>
        <p:txBody>
          <a:bodyPr wrap="square" rtlCol="0">
            <a:spAutoFit/>
          </a:bodyPr>
          <a:lstStyle/>
          <a:p>
            <a:r>
              <a:rPr lang="uk-UA" sz="9600" b="1" dirty="0" smtClean="0">
                <a:solidFill>
                  <a:srgbClr val="FF0000"/>
                </a:solidFill>
              </a:rPr>
              <a:t>  Львів</a:t>
            </a:r>
            <a:endParaRPr lang="uk-UA" sz="9600" b="1" dirty="0">
              <a:solidFill>
                <a:srgbClr val="FF0000"/>
              </a:solidFill>
            </a:endParaRPr>
          </a:p>
        </p:txBody>
      </p:sp>
      <p:sp>
        <p:nvSpPr>
          <p:cNvPr id="23555" name="Rectangle 3"/>
          <p:cNvSpPr>
            <a:spLocks noChangeArrowheads="1"/>
          </p:cNvSpPr>
          <p:nvPr/>
        </p:nvSpPr>
        <p:spPr bwMode="auto">
          <a:xfrm>
            <a:off x="0" y="113437"/>
            <a:ext cx="2627784"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Люблю прогулянки по Львову,</a:t>
            </a:r>
            <a:br>
              <a:rPr kumimoji="0" lang="uk-UA"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br>
            <a:r>
              <a:rPr kumimoji="0" lang="uk-UA"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Вони – мов ліки для душі,</a:t>
            </a:r>
            <a:br>
              <a:rPr kumimoji="0" lang="uk-UA"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br>
            <a:r>
              <a:rPr kumimoji="0" lang="uk-UA"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Коли погода кольорова,</a:t>
            </a:r>
            <a:br>
              <a:rPr kumimoji="0" lang="uk-UA"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br>
            <a:r>
              <a:rPr kumimoji="0" lang="uk-UA"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І навіть як ідуть дощі.</a:t>
            </a:r>
            <a:endParaRPr kumimoji="0" lang="uk-UA" sz="4000"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Бруківка, кава і трамваї,</a:t>
            </a:r>
            <a:br>
              <a:rPr kumimoji="0" lang="uk-UA"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br>
            <a:r>
              <a:rPr kumimoji="0" lang="uk-UA" b="1" i="0" u="none" strike="noStrike" cap="none" normalizeH="0" baseline="0" dirty="0" err="1" smtClean="0">
                <a:ln>
                  <a:noFill/>
                </a:ln>
                <a:solidFill>
                  <a:srgbClr val="7030A0"/>
                </a:solidFill>
                <a:effectLst/>
                <a:latin typeface="Arial" pitchFamily="34" charset="0"/>
                <a:ea typeface="Times New Roman" pitchFamily="18" charset="0"/>
                <a:cs typeface="Arial" pitchFamily="34" charset="0"/>
              </a:rPr>
              <a:t>Арт-галереї</a:t>
            </a:r>
            <a:r>
              <a:rPr kumimoji="0" lang="uk-UA"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 і </a:t>
            </a:r>
            <a:r>
              <a:rPr kumimoji="0" lang="uk-UA" b="1" i="0" u="none" strike="noStrike" cap="none" normalizeH="0" baseline="0" dirty="0" err="1" smtClean="0">
                <a:ln>
                  <a:noFill/>
                </a:ln>
                <a:solidFill>
                  <a:srgbClr val="7030A0"/>
                </a:solidFill>
                <a:effectLst/>
                <a:latin typeface="Arial" pitchFamily="34" charset="0"/>
                <a:ea typeface="Times New Roman" pitchFamily="18" charset="0"/>
                <a:cs typeface="Arial" pitchFamily="34" charset="0"/>
              </a:rPr>
              <a:t>вінтаж</a:t>
            </a:r>
            <a:r>
              <a:rPr kumimoji="0" lang="uk-UA"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a:t>
            </a:r>
            <a:br>
              <a:rPr kumimoji="0" lang="uk-UA"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br>
            <a:r>
              <a:rPr kumimoji="0" lang="uk-UA"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Музики вуличні тут грають,</a:t>
            </a:r>
            <a:br>
              <a:rPr kumimoji="0" lang="uk-UA"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br>
            <a:r>
              <a:rPr kumimoji="0" lang="uk-UA"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Високий замок, Вернісаж.</a:t>
            </a:r>
            <a:endParaRPr kumimoji="0" lang="uk-UA" sz="4000"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Каштани смажені купую</a:t>
            </a:r>
            <a:br>
              <a:rPr kumimoji="0" lang="uk-UA"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br>
            <a:r>
              <a:rPr kumimoji="0" lang="uk-UA"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І милий рукодільний дріб.</a:t>
            </a:r>
            <a:br>
              <a:rPr kumimoji="0" lang="uk-UA"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br>
            <a:r>
              <a:rPr kumimoji="0" lang="uk-UA"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Як вперше, кожен раз мандрую,</a:t>
            </a:r>
            <a:br>
              <a:rPr kumimoji="0" lang="uk-UA"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br>
            <a:r>
              <a:rPr kumimoji="0" lang="uk-UA"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Тут є видовища і хліб. </a:t>
            </a:r>
            <a:endParaRPr kumimoji="0" lang="uk-UA" sz="5400" b="1" i="0" u="none" strike="noStrike" cap="none" normalizeH="0" baseline="0" dirty="0" smtClean="0">
              <a:ln>
                <a:noFill/>
              </a:ln>
              <a:solidFill>
                <a:srgbClr val="7030A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a:p>
        </p:txBody>
      </p:sp>
      <p:sp>
        <p:nvSpPr>
          <p:cNvPr id="3" name="Подзаголовок 2"/>
          <p:cNvSpPr>
            <a:spLocks noGrp="1"/>
          </p:cNvSpPr>
          <p:nvPr>
            <p:ph type="subTitle" idx="1"/>
          </p:nvPr>
        </p:nvSpPr>
        <p:spPr/>
        <p:txBody>
          <a:bodyPr/>
          <a:lstStyle/>
          <a:p>
            <a:endParaRPr lang="uk-UA"/>
          </a:p>
        </p:txBody>
      </p:sp>
      <p:pic>
        <p:nvPicPr>
          <p:cNvPr id="2050" name="Picture 2" descr="https://oir.mobi/uploads/posts/2021-03/1616530093_20-p-fon-dlya-prezentatsii-po-matematike-20.jpg"/>
          <p:cNvPicPr>
            <a:picLocks noChangeAspect="1" noChangeArrowheads="1"/>
          </p:cNvPicPr>
          <p:nvPr/>
        </p:nvPicPr>
        <p:blipFill>
          <a:blip r:embed="rId2" cstate="print"/>
          <a:srcRect/>
          <a:stretch>
            <a:fillRect/>
          </a:stretch>
        </p:blipFill>
        <p:spPr bwMode="auto">
          <a:xfrm>
            <a:off x="0" y="0"/>
            <a:ext cx="9144001" cy="6858000"/>
          </a:xfrm>
          <a:prstGeom prst="rect">
            <a:avLst/>
          </a:prstGeom>
          <a:noFill/>
        </p:spPr>
      </p:pic>
      <p:sp>
        <p:nvSpPr>
          <p:cNvPr id="15361" name="Rectangle 1"/>
          <p:cNvSpPr>
            <a:spLocks noChangeArrowheads="1"/>
          </p:cNvSpPr>
          <p:nvPr/>
        </p:nvSpPr>
        <p:spPr bwMode="auto">
          <a:xfrm>
            <a:off x="971600" y="878146"/>
            <a:ext cx="72008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Char char="•"/>
              <a:tabLst/>
            </a:pPr>
            <a:r>
              <a:rPr kumimoji="0" lang="uk-UA"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Які числа називаються натуральними?</a:t>
            </a:r>
            <a:endParaRPr kumimoji="0" lang="uk-UA"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uk-UA"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Найменше натуральне число…</a:t>
            </a:r>
            <a:endParaRPr kumimoji="0" lang="uk-UA"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uk-UA"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Найбільше натуральне число…</a:t>
            </a:r>
            <a:endParaRPr kumimoji="0" lang="uk-UA"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uk-UA"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Від перестановки доданків…</a:t>
            </a:r>
            <a:endParaRPr kumimoji="0" lang="uk-UA"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uk-UA"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Щоб знайти невідомий доданок…</a:t>
            </a:r>
            <a:endParaRPr kumimoji="0" lang="uk-UA"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uk-UA"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Як називаються компоненти при відніманні?</a:t>
            </a:r>
            <a:endParaRPr kumimoji="0" lang="uk-UA"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uk-UA"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Чому дорівнює різниця двох рівних  чисел?</a:t>
            </a:r>
            <a:endParaRPr kumimoji="0" lang="uk-UA"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uk-UA"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Щоб знайти невідоме зменшуване…</a:t>
            </a:r>
            <a:endParaRPr kumimoji="0" lang="uk-UA"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uk-UA"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Від перестановки множників…</a:t>
            </a:r>
            <a:endParaRPr kumimoji="0" lang="uk-UA"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uk-UA"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Якщо один із множників дорівнює нулю, то</a:t>
            </a:r>
            <a:endParaRPr kumimoji="0" lang="uk-UA"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uk-UA"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Щоб знайти невідомий множник…</a:t>
            </a:r>
            <a:endParaRPr kumimoji="0" lang="uk-UA"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uk-UA"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Як називаються компоненти при діленні?</a:t>
            </a:r>
            <a:endParaRPr kumimoji="0" lang="uk-UA"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uk-UA"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Щоб знайти невідоме ділене…</a:t>
            </a:r>
            <a:endParaRPr kumimoji="0" lang="uk-UA"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uk-UA"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Щоб знайти невідомий дільник…</a:t>
            </a:r>
            <a:endParaRPr kumimoji="0" lang="uk-UA"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uk-UA"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Частка двох рівних чисел дорівнює…</a:t>
            </a:r>
            <a:endParaRPr kumimoji="0" lang="uk-UA"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uk-UA"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Ділити не можна на…</a:t>
            </a:r>
            <a:endParaRPr kumimoji="0" lang="uk-UA"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uk-UA"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Як дізнатися у скільки разів одне число більше за інше?</a:t>
            </a:r>
            <a:endParaRPr kumimoji="0" lang="uk-UA"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8" name="TextBox 7"/>
          <p:cNvSpPr txBox="1"/>
          <p:nvPr/>
        </p:nvSpPr>
        <p:spPr>
          <a:xfrm>
            <a:off x="395536" y="0"/>
            <a:ext cx="8136904" cy="461665"/>
          </a:xfrm>
          <a:prstGeom prst="rect">
            <a:avLst/>
          </a:prstGeom>
          <a:noFill/>
        </p:spPr>
        <p:txBody>
          <a:bodyPr wrap="square" rtlCol="0">
            <a:spAutoFit/>
          </a:bodyPr>
          <a:lstStyle/>
          <a:p>
            <a:pPr lvl="0" algn="ctr" fontAlgn="base">
              <a:spcBef>
                <a:spcPct val="0"/>
              </a:spcBef>
              <a:spcAft>
                <a:spcPct val="0"/>
              </a:spcAft>
            </a:pPr>
            <a:r>
              <a:rPr lang="uk-UA" sz="2400" b="1" dirty="0" smtClean="0">
                <a:latin typeface="Arial" pitchFamily="34" charset="0"/>
                <a:ea typeface="Times New Roman" pitchFamily="18" charset="0"/>
                <a:cs typeface="Arial" pitchFamily="34" charset="0"/>
              </a:rPr>
              <a:t>Гра «Аукціон розпродажу квитків»</a:t>
            </a:r>
            <a:endParaRPr lang="uk-UA" sz="1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a:p>
        </p:txBody>
      </p:sp>
      <p:sp>
        <p:nvSpPr>
          <p:cNvPr id="3" name="Подзаголовок 2"/>
          <p:cNvSpPr>
            <a:spLocks noGrp="1"/>
          </p:cNvSpPr>
          <p:nvPr>
            <p:ph type="subTitle" idx="1"/>
          </p:nvPr>
        </p:nvSpPr>
        <p:spPr/>
        <p:txBody>
          <a:bodyPr/>
          <a:lstStyle/>
          <a:p>
            <a:endParaRPr lang="uk-UA"/>
          </a:p>
        </p:txBody>
      </p:sp>
      <p:pic>
        <p:nvPicPr>
          <p:cNvPr id="2050" name="Picture 2" descr="https://oir.mobi/uploads/posts/2021-03/1616530093_20-p-fon-dlya-prezentatsii-po-matematike-20.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16385" name="Rectangle 1"/>
          <p:cNvSpPr>
            <a:spLocks noChangeArrowheads="1"/>
          </p:cNvSpPr>
          <p:nvPr/>
        </p:nvSpPr>
        <p:spPr bwMode="auto">
          <a:xfrm>
            <a:off x="1043608" y="895256"/>
            <a:ext cx="698477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36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Усний рахунок</a:t>
            </a:r>
            <a:endParaRPr kumimoji="0" lang="uk-UA" sz="1200" b="0" i="0" u="none" strike="noStrike" cap="none" normalizeH="0" baseline="0" dirty="0" smtClean="0">
              <a:ln>
                <a:noFill/>
              </a:ln>
              <a:solidFill>
                <a:schemeClr val="bg1"/>
              </a:solidFill>
              <a:effectLst/>
              <a:latin typeface="Arial" pitchFamily="34" charset="0"/>
              <a:cs typeface="Arial" pitchFamily="34" charset="0"/>
            </a:endParaRPr>
          </a:p>
          <a:p>
            <a:pPr marL="514350" marR="0" lvl="0" indent="-514350" algn="ctr" defTabSz="914400" rtl="0" eaLnBrk="0" fontAlgn="base" latinLnBrk="0" hangingPunct="0">
              <a:lnSpc>
                <a:spcPct val="100000"/>
              </a:lnSpc>
              <a:spcBef>
                <a:spcPct val="0"/>
              </a:spcBef>
              <a:spcAft>
                <a:spcPct val="0"/>
              </a:spcAft>
              <a:buClrTx/>
              <a:buSzTx/>
              <a:buFontTx/>
              <a:buAutoNum type="arabicParenR"/>
              <a:tabLst/>
            </a:pPr>
            <a:r>
              <a:rPr kumimoji="0" lang="uk-UA" sz="3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42 + 38 – 7;                </a:t>
            </a:r>
          </a:p>
          <a:p>
            <a:pPr marL="514350" marR="0" lvl="0" indent="-514350" algn="ctr" defTabSz="914400" rtl="0" eaLnBrk="0" fontAlgn="base" latinLnBrk="0" hangingPunct="0">
              <a:lnSpc>
                <a:spcPct val="100000"/>
              </a:lnSpc>
              <a:spcBef>
                <a:spcPct val="0"/>
              </a:spcBef>
              <a:spcAft>
                <a:spcPct val="0"/>
              </a:spcAft>
              <a:buClrTx/>
              <a:buSzTx/>
              <a:buFontTx/>
              <a:buAutoNum type="arabicParenR"/>
              <a:tabLst/>
            </a:pPr>
            <a:r>
              <a:rPr kumimoji="0" lang="uk-UA" sz="3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2) 24 ∙ 10 : 2;</a:t>
            </a:r>
            <a:endParaRPr kumimoji="0" lang="uk-UA" sz="12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3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3) 27 – 30 : 5;                 </a:t>
            </a: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3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4) 42 : 6 + 35 : 7;</a:t>
            </a:r>
            <a:endParaRPr kumimoji="0" lang="uk-UA" sz="12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3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5) 8 (23 – 19);          </a:t>
            </a: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3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6) (12 + 18) : (12 – 7).</a:t>
            </a:r>
            <a:endParaRPr kumimoji="0" lang="uk-UA" sz="4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anga.ua/ifiles/images/Region/Galuchuna/Lvivska/Olesko/olesko32.jpg"/>
          <p:cNvPicPr>
            <a:picLocks noChangeAspect="1" noChangeArrowheads="1"/>
          </p:cNvPicPr>
          <p:nvPr/>
        </p:nvPicPr>
        <p:blipFill>
          <a:blip r:embed="rId2" cstate="print"/>
          <a:srcRect/>
          <a:stretch>
            <a:fillRect/>
          </a:stretch>
        </p:blipFill>
        <p:spPr bwMode="auto">
          <a:xfrm>
            <a:off x="19927" y="980728"/>
            <a:ext cx="4918655" cy="3168352"/>
          </a:xfrm>
          <a:prstGeom prst="rect">
            <a:avLst/>
          </a:prstGeom>
          <a:noFill/>
        </p:spPr>
      </p:pic>
      <p:sp>
        <p:nvSpPr>
          <p:cNvPr id="5" name="TextBox 4"/>
          <p:cNvSpPr txBox="1"/>
          <p:nvPr/>
        </p:nvSpPr>
        <p:spPr>
          <a:xfrm>
            <a:off x="755576" y="0"/>
            <a:ext cx="6912768" cy="830997"/>
          </a:xfrm>
          <a:prstGeom prst="rect">
            <a:avLst/>
          </a:prstGeom>
          <a:solidFill>
            <a:srgbClr val="00B050"/>
          </a:solidFill>
        </p:spPr>
        <p:txBody>
          <a:bodyPr wrap="square" rtlCol="0">
            <a:spAutoFit/>
          </a:bodyPr>
          <a:lstStyle/>
          <a:p>
            <a:pPr algn="ctr"/>
            <a:r>
              <a:rPr lang="uk-UA" sz="4800" b="1" dirty="0" err="1" smtClean="0">
                <a:solidFill>
                  <a:srgbClr val="FFFF00"/>
                </a:solidFill>
              </a:rPr>
              <a:t>Олеський</a:t>
            </a:r>
            <a:r>
              <a:rPr lang="uk-UA" sz="4800" b="1" dirty="0" smtClean="0">
                <a:solidFill>
                  <a:srgbClr val="FFFF00"/>
                </a:solidFill>
              </a:rPr>
              <a:t> замок</a:t>
            </a:r>
            <a:endParaRPr lang="uk-UA" sz="4800" b="1" dirty="0">
              <a:solidFill>
                <a:srgbClr val="FFFF00"/>
              </a:solidFill>
            </a:endParaRPr>
          </a:p>
        </p:txBody>
      </p:sp>
      <p:sp>
        <p:nvSpPr>
          <p:cNvPr id="17414" name="Rectangle 6"/>
          <p:cNvSpPr>
            <a:spLocks noChangeArrowheads="1"/>
          </p:cNvSpPr>
          <p:nvPr/>
        </p:nvSpPr>
        <p:spPr bwMode="auto">
          <a:xfrm>
            <a:off x="4932040" y="863543"/>
            <a:ext cx="421196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rgbClr val="1F2128"/>
                </a:solidFill>
                <a:effectLst/>
                <a:latin typeface="Arial" pitchFamily="34" charset="0"/>
                <a:ea typeface="Times New Roman" pitchFamily="18" charset="0"/>
                <a:cs typeface="Arial" pitchFamily="34" charset="0"/>
              </a:rPr>
              <a:t>Відновлений із попелу і руїн </a:t>
            </a:r>
            <a:r>
              <a:rPr kumimoji="0" lang="uk-UA" b="0" i="0" u="none" strike="noStrike" cap="none" normalizeH="0" baseline="0" dirty="0" err="1" smtClean="0">
                <a:ln>
                  <a:noFill/>
                </a:ln>
                <a:solidFill>
                  <a:srgbClr val="1F2128"/>
                </a:solidFill>
                <a:effectLst/>
                <a:latin typeface="Arial" pitchFamily="34" charset="0"/>
                <a:ea typeface="Times New Roman" pitchFamily="18" charset="0"/>
                <a:cs typeface="Arial" pitchFamily="34" charset="0"/>
              </a:rPr>
              <a:t>Олеський</a:t>
            </a:r>
            <a:r>
              <a:rPr kumimoji="0" lang="uk-UA" b="0" i="0" u="none" strike="noStrike" cap="none" normalizeH="0" baseline="0" dirty="0" smtClean="0">
                <a:ln>
                  <a:noFill/>
                </a:ln>
                <a:solidFill>
                  <a:srgbClr val="1F2128"/>
                </a:solidFill>
                <a:effectLst/>
                <a:latin typeface="Arial" pitchFamily="34" charset="0"/>
                <a:ea typeface="Times New Roman" pitchFamily="18" charset="0"/>
                <a:cs typeface="Arial" pitchFamily="34" charset="0"/>
              </a:rPr>
              <a:t> замок сьогодні залишається найстарішим зі збережених замків Львівської області. З XIV століття стоїть він на високому пагорбі і є свідком та учасником багатьох подій, що навічно увійшли в історію. Саме тут у 1629 році народився один з найвидатніших польських правителів — Ян ІІІ </a:t>
            </a:r>
            <a:r>
              <a:rPr kumimoji="0" lang="uk-UA" b="0" i="0" u="none" strike="noStrike" cap="none" normalizeH="0" baseline="0" dirty="0" err="1" smtClean="0">
                <a:ln>
                  <a:noFill/>
                </a:ln>
                <a:solidFill>
                  <a:srgbClr val="1F2128"/>
                </a:solidFill>
                <a:effectLst/>
                <a:latin typeface="Arial" pitchFamily="34" charset="0"/>
                <a:ea typeface="Times New Roman" pitchFamily="18" charset="0"/>
                <a:cs typeface="Arial" pitchFamily="34" charset="0"/>
              </a:rPr>
              <a:t>Собеський</a:t>
            </a:r>
            <a:r>
              <a:rPr kumimoji="0" lang="uk-UA" b="0" i="0" u="none" strike="noStrike" cap="none" normalizeH="0" baseline="0" dirty="0" smtClean="0">
                <a:ln>
                  <a:noFill/>
                </a:ln>
                <a:solidFill>
                  <a:srgbClr val="1F2128"/>
                </a:solidFill>
                <a:effectLst/>
                <a:latin typeface="Arial" pitchFamily="34" charset="0"/>
                <a:ea typeface="Times New Roman" pitchFamily="18" charset="0"/>
                <a:cs typeface="Arial" pitchFamily="34" charset="0"/>
              </a:rPr>
              <a:t>. Вважається, що саме після його народження замок почали переслідувати нещастя: землетруси, пожежі, захоплення, шукачі скарбів, які в жадобі наживи трощили все, до чого не дісталися природа та історія.</a:t>
            </a: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Після руйнівного землетрусу 1838 року замок стояв остаточно занедбаним більше ста років і тільки у 1965 році почалося його відновлення. На сьогодні музей-заповідник налічує близько 1500 унікальних експонатів. </a:t>
            </a:r>
            <a:endParaRPr kumimoji="0" lang="uk-UA"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416" name="Picture 8" descr="Олеський замок"/>
          <p:cNvPicPr>
            <a:picLocks noChangeAspect="1" noChangeArrowheads="1"/>
          </p:cNvPicPr>
          <p:nvPr/>
        </p:nvPicPr>
        <p:blipFill>
          <a:blip r:embed="rId3" cstate="print"/>
          <a:srcRect/>
          <a:stretch>
            <a:fillRect/>
          </a:stretch>
        </p:blipFill>
        <p:spPr bwMode="auto">
          <a:xfrm>
            <a:off x="0" y="4149079"/>
            <a:ext cx="4932040" cy="270892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a:p>
        </p:txBody>
      </p:sp>
      <p:sp>
        <p:nvSpPr>
          <p:cNvPr id="3" name="Подзаголовок 2"/>
          <p:cNvSpPr>
            <a:spLocks noGrp="1"/>
          </p:cNvSpPr>
          <p:nvPr>
            <p:ph type="subTitle" idx="1"/>
          </p:nvPr>
        </p:nvSpPr>
        <p:spPr/>
        <p:txBody>
          <a:bodyPr/>
          <a:lstStyle/>
          <a:p>
            <a:endParaRPr lang="uk-UA"/>
          </a:p>
        </p:txBody>
      </p:sp>
      <p:pic>
        <p:nvPicPr>
          <p:cNvPr id="2050" name="Picture 2" descr="https://oir.mobi/uploads/posts/2021-03/1616530093_20-p-fon-dlya-prezentatsii-po-matematike-20.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5" name="TextBox 4"/>
          <p:cNvSpPr txBox="1"/>
          <p:nvPr/>
        </p:nvSpPr>
        <p:spPr>
          <a:xfrm>
            <a:off x="1475656" y="1196752"/>
            <a:ext cx="6264696" cy="4247317"/>
          </a:xfrm>
          <a:prstGeom prst="rect">
            <a:avLst/>
          </a:prstGeom>
          <a:noFill/>
        </p:spPr>
        <p:txBody>
          <a:bodyPr wrap="square" rtlCol="0">
            <a:spAutoFit/>
          </a:bodyPr>
          <a:lstStyle/>
          <a:p>
            <a:r>
              <a:rPr lang="uk-UA" sz="5400" b="1" dirty="0" smtClean="0">
                <a:solidFill>
                  <a:schemeClr val="bg1"/>
                </a:solidFill>
              </a:rPr>
              <a:t>Виконати дії:</a:t>
            </a:r>
          </a:p>
          <a:p>
            <a:r>
              <a:rPr lang="uk-UA" sz="5400" b="1" dirty="0" smtClean="0">
                <a:solidFill>
                  <a:schemeClr val="bg1"/>
                </a:solidFill>
              </a:rPr>
              <a:t>1) 12822+3451</a:t>
            </a:r>
          </a:p>
          <a:p>
            <a:r>
              <a:rPr lang="uk-UA" sz="5400" b="1" dirty="0" smtClean="0">
                <a:solidFill>
                  <a:schemeClr val="bg1"/>
                </a:solidFill>
              </a:rPr>
              <a:t>2) 3084+16352</a:t>
            </a:r>
          </a:p>
          <a:p>
            <a:r>
              <a:rPr lang="uk-UA" sz="5400" b="1" dirty="0" smtClean="0">
                <a:solidFill>
                  <a:schemeClr val="bg1"/>
                </a:solidFill>
              </a:rPr>
              <a:t>3) 284*18</a:t>
            </a:r>
          </a:p>
          <a:p>
            <a:r>
              <a:rPr lang="uk-UA" sz="5400" b="1" dirty="0" smtClean="0">
                <a:solidFill>
                  <a:schemeClr val="bg1"/>
                </a:solidFill>
              </a:rPr>
              <a:t>4) 52302:6</a:t>
            </a:r>
            <a:endParaRPr lang="uk-UA" sz="54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Грот Прийма | Karpatium"/>
          <p:cNvPicPr>
            <a:picLocks noChangeAspect="1" noChangeArrowheads="1"/>
          </p:cNvPicPr>
          <p:nvPr/>
        </p:nvPicPr>
        <p:blipFill>
          <a:blip r:embed="rId2" cstate="print"/>
          <a:srcRect/>
          <a:stretch>
            <a:fillRect/>
          </a:stretch>
        </p:blipFill>
        <p:spPr bwMode="auto">
          <a:xfrm>
            <a:off x="4067944" y="0"/>
            <a:ext cx="5076056" cy="4006691"/>
          </a:xfrm>
          <a:prstGeom prst="rect">
            <a:avLst/>
          </a:prstGeom>
          <a:noFill/>
        </p:spPr>
      </p:pic>
      <p:pic>
        <p:nvPicPr>
          <p:cNvPr id="18436" name="Picture 4" descr="Ґрот Прийма, або неандертальці з Миколаєва"/>
          <p:cNvPicPr>
            <a:picLocks noChangeAspect="1" noChangeArrowheads="1"/>
          </p:cNvPicPr>
          <p:nvPr/>
        </p:nvPicPr>
        <p:blipFill>
          <a:blip r:embed="rId3" cstate="print"/>
          <a:srcRect/>
          <a:stretch>
            <a:fillRect/>
          </a:stretch>
        </p:blipFill>
        <p:spPr bwMode="auto">
          <a:xfrm>
            <a:off x="0" y="4005064"/>
            <a:ext cx="5512920" cy="2852936"/>
          </a:xfrm>
          <a:prstGeom prst="rect">
            <a:avLst/>
          </a:prstGeom>
          <a:noFill/>
        </p:spPr>
      </p:pic>
      <p:sp>
        <p:nvSpPr>
          <p:cNvPr id="4" name="TextBox 3"/>
          <p:cNvSpPr txBox="1"/>
          <p:nvPr/>
        </p:nvSpPr>
        <p:spPr>
          <a:xfrm>
            <a:off x="5508104" y="4365104"/>
            <a:ext cx="3635896" cy="2123658"/>
          </a:xfrm>
          <a:prstGeom prst="rect">
            <a:avLst/>
          </a:prstGeom>
          <a:solidFill>
            <a:srgbClr val="92D050"/>
          </a:solidFill>
        </p:spPr>
        <p:txBody>
          <a:bodyPr wrap="square" rtlCol="0">
            <a:spAutoFit/>
          </a:bodyPr>
          <a:lstStyle/>
          <a:p>
            <a:pPr algn="ctr"/>
            <a:r>
              <a:rPr lang="uk-UA" sz="6600" b="1" dirty="0" smtClean="0">
                <a:solidFill>
                  <a:schemeClr val="accent2">
                    <a:lumMod val="75000"/>
                  </a:schemeClr>
                </a:solidFill>
              </a:rPr>
              <a:t>Грот Прийма </a:t>
            </a:r>
            <a:endParaRPr lang="uk-UA" sz="6600" b="1" dirty="0">
              <a:solidFill>
                <a:schemeClr val="accent2">
                  <a:lumMod val="75000"/>
                </a:schemeClr>
              </a:solidFill>
            </a:endParaRPr>
          </a:p>
        </p:txBody>
      </p:sp>
      <p:sp>
        <p:nvSpPr>
          <p:cNvPr id="5" name="TextBox 4"/>
          <p:cNvSpPr txBox="1"/>
          <p:nvPr/>
        </p:nvSpPr>
        <p:spPr>
          <a:xfrm>
            <a:off x="0" y="0"/>
            <a:ext cx="4067944" cy="3785652"/>
          </a:xfrm>
          <a:prstGeom prst="rect">
            <a:avLst/>
          </a:prstGeom>
          <a:noFill/>
        </p:spPr>
        <p:txBody>
          <a:bodyPr wrap="square" rtlCol="0">
            <a:spAutoFit/>
          </a:bodyPr>
          <a:lstStyle/>
          <a:p>
            <a:r>
              <a:rPr lang="uk-UA" sz="2000" b="1" dirty="0" err="1" smtClean="0"/>
              <a:t>Камяне</a:t>
            </a:r>
            <a:r>
              <a:rPr lang="uk-UA" sz="2000" b="1" dirty="0" smtClean="0"/>
              <a:t> утворення вражає своєю фантасмагорією — здається, ніби його побудовано з кісток фантастичних істот. Грот складається з кількох печер, саме тут вперше на Львівщині було знайдено рештки неандертальця. Урочище Прийма вважається найдавнішим поселенням мисливських таборів у печерних умовах материкової України, його вік – понад 45 тисяч років.</a:t>
            </a:r>
            <a:endParaRPr lang="uk-UA" sz="20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931</Words>
  <Application>Microsoft Office PowerPoint</Application>
  <PresentationFormat>Экран (4:3)</PresentationFormat>
  <Paragraphs>85</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ПК</dc:creator>
  <cp:lastModifiedBy>ПК</cp:lastModifiedBy>
  <cp:revision>16</cp:revision>
  <dcterms:created xsi:type="dcterms:W3CDTF">2023-11-26T14:01:50Z</dcterms:created>
  <dcterms:modified xsi:type="dcterms:W3CDTF">2023-12-17T10:39:14Z</dcterms:modified>
</cp:coreProperties>
</file>