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70" r:id="rId14"/>
    <p:sldId id="267"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107476-DFE2-4F4A-B51E-CE09F3FCA14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E58C3A0A-FCB5-4605-8DE8-ADA157CD9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08D60F1-890F-4176-860B-3251938A9634}"/>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5" name="Місце для нижнього колонтитула 4">
            <a:extLst>
              <a:ext uri="{FF2B5EF4-FFF2-40B4-BE49-F238E27FC236}">
                <a16:creationId xmlns:a16="http://schemas.microsoft.com/office/drawing/2014/main" id="{E3D8D965-E5FA-4C1C-BDEE-6091838FC93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298E36B-3526-4315-A95F-5D3C7DD61467}"/>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37591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59EC94-FB25-44FC-AD07-7EDAC39A662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9241E11-A874-4799-9920-C633DDAEF658}"/>
              </a:ext>
            </a:extLst>
          </p:cNvPr>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48B1871-430A-4F2B-B3A8-FC5554444F48}"/>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5" name="Місце для нижнього колонтитула 4">
            <a:extLst>
              <a:ext uri="{FF2B5EF4-FFF2-40B4-BE49-F238E27FC236}">
                <a16:creationId xmlns:a16="http://schemas.microsoft.com/office/drawing/2014/main" id="{14625778-1C50-4206-9F9D-89C48DBA53F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79D86B8-AF51-4E49-8DA1-89862BA610AC}"/>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348140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48130A1-124F-42EC-B5C5-934B97DD6E8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9037288-45C8-44AA-BEC1-2FFF43554F27}"/>
              </a:ext>
            </a:extLst>
          </p:cNvPr>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282B558-E851-49F0-9459-AC6EFA104974}"/>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5" name="Місце для нижнього колонтитула 4">
            <a:extLst>
              <a:ext uri="{FF2B5EF4-FFF2-40B4-BE49-F238E27FC236}">
                <a16:creationId xmlns:a16="http://schemas.microsoft.com/office/drawing/2014/main" id="{D7A6E51F-25E1-43D7-A2BC-1799BC95226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64DE46C-2E98-4099-B8B6-01A7AB846FEC}"/>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249044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5DE588-DD40-46E7-9BF2-42094696FBD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D2A1CEC-CF59-4D83-BA9E-2B2F4FA19055}"/>
              </a:ext>
            </a:extLst>
          </p:cNvPr>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138B024-72A7-4ABB-8B48-61F7451BE4BF}"/>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5" name="Місце для нижнього колонтитула 4">
            <a:extLst>
              <a:ext uri="{FF2B5EF4-FFF2-40B4-BE49-F238E27FC236}">
                <a16:creationId xmlns:a16="http://schemas.microsoft.com/office/drawing/2014/main" id="{B9E7A7F2-A5A7-4E07-95AF-9CEC8BD6305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E5F10F8-A5C8-4079-9375-737B4E596E69}"/>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241890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2F1BA8-6ED3-491A-BA9E-609342C1A98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D85E927-5C2B-44BE-B6DB-0DDB5E253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37F06F5A-A570-4DFA-BD1E-684FD3925A9D}"/>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5" name="Місце для нижнього колонтитула 4">
            <a:extLst>
              <a:ext uri="{FF2B5EF4-FFF2-40B4-BE49-F238E27FC236}">
                <a16:creationId xmlns:a16="http://schemas.microsoft.com/office/drawing/2014/main" id="{DA481CC1-9F98-47F4-9B06-E75259359C7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FAFE6E7-6AB9-4674-B625-2EF0D3F3844E}"/>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161572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3BA59B-F09E-4559-A56D-EA5B4F30C69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947F459-5DC5-443D-AC96-7E5FD0A322B5}"/>
              </a:ext>
            </a:extLst>
          </p:cNvPr>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7116390-621D-4B08-BFF4-849D74022013}"/>
              </a:ext>
            </a:extLst>
          </p:cNvPr>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3810B038-7F4B-4AFE-9E8C-53E2E3F1642E}"/>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6" name="Місце для нижнього колонтитула 5">
            <a:extLst>
              <a:ext uri="{FF2B5EF4-FFF2-40B4-BE49-F238E27FC236}">
                <a16:creationId xmlns:a16="http://schemas.microsoft.com/office/drawing/2014/main" id="{26C87C45-CC6B-49D9-9A34-F43B2AF25BE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BF5489B-625B-40FA-ACE6-C48BDF85550A}"/>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365927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E7205-19C1-44E1-8259-ADACD9290FA2}"/>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6BFE5ED0-3E43-458A-BE35-79C5E188F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a:extLst>
              <a:ext uri="{FF2B5EF4-FFF2-40B4-BE49-F238E27FC236}">
                <a16:creationId xmlns:a16="http://schemas.microsoft.com/office/drawing/2014/main" id="{F0399747-378C-4540-AAB7-F94A2125225B}"/>
              </a:ext>
            </a:extLst>
          </p:cNvPr>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F085BBD-C898-427A-9A69-BB954D819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a:extLst>
              <a:ext uri="{FF2B5EF4-FFF2-40B4-BE49-F238E27FC236}">
                <a16:creationId xmlns:a16="http://schemas.microsoft.com/office/drawing/2014/main" id="{8261C4CE-64AB-4156-A1AA-63D96415E219}"/>
              </a:ext>
            </a:extLst>
          </p:cNvPr>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5B7F0DD-60EE-481E-8644-C13FD4FE094E}"/>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8" name="Місце для нижнього колонтитула 7">
            <a:extLst>
              <a:ext uri="{FF2B5EF4-FFF2-40B4-BE49-F238E27FC236}">
                <a16:creationId xmlns:a16="http://schemas.microsoft.com/office/drawing/2014/main" id="{4902E4B5-F148-41D9-B810-424D6D07B6FB}"/>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873C039D-29AB-458F-B208-205A1AC63299}"/>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288884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2CF22-8ADD-4767-8F00-0EDD621616A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29E17998-FFD5-4F2E-834D-1352130CDD8E}"/>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4" name="Місце для нижнього колонтитула 3">
            <a:extLst>
              <a:ext uri="{FF2B5EF4-FFF2-40B4-BE49-F238E27FC236}">
                <a16:creationId xmlns:a16="http://schemas.microsoft.com/office/drawing/2014/main" id="{0F8225EB-A5E8-43FD-8689-BC78B190891A}"/>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FAD601DC-BD45-4E50-ADDA-5D45EBC3FBDE}"/>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8080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41953179-9ADD-49BC-8656-FFD386038899}"/>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3" name="Місце для нижнього колонтитула 2">
            <a:extLst>
              <a:ext uri="{FF2B5EF4-FFF2-40B4-BE49-F238E27FC236}">
                <a16:creationId xmlns:a16="http://schemas.microsoft.com/office/drawing/2014/main" id="{8B463917-99AA-434A-A7D9-E5B018606FD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10EF7A83-1EB0-4453-9176-F8AE415F05CE}"/>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98799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1A7D5A-18F2-48D5-9E89-4FE871B15EF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E53D8DE-1A81-4E05-A791-FCAAE98F9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0454A531-54A8-4921-BCAB-62D8B82B9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0B191541-3CEA-4C16-9AF9-C59C04A54B0A}"/>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6" name="Місце для нижнього колонтитула 5">
            <a:extLst>
              <a:ext uri="{FF2B5EF4-FFF2-40B4-BE49-F238E27FC236}">
                <a16:creationId xmlns:a16="http://schemas.microsoft.com/office/drawing/2014/main" id="{8E7F1787-AE39-47B4-A630-CD20449347D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C66AEBC4-B3FE-4C66-841D-AF6167BEBDE7}"/>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381826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23F254-52C3-4875-BDE6-1B591310F86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0035F53A-D1D6-4328-B351-BAFA25236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8D308E1E-AEA2-4EAD-A72A-02925D400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15FFBF10-8E6E-4776-88B0-7A99164392FE}"/>
              </a:ext>
            </a:extLst>
          </p:cNvPr>
          <p:cNvSpPr>
            <a:spLocks noGrp="1"/>
          </p:cNvSpPr>
          <p:nvPr>
            <p:ph type="dt" sz="half" idx="10"/>
          </p:nvPr>
        </p:nvSpPr>
        <p:spPr/>
        <p:txBody>
          <a:bodyPr/>
          <a:lstStyle/>
          <a:p>
            <a:fld id="{3549DC84-B71C-4B1F-812B-375CC1249EE7}" type="datetimeFigureOut">
              <a:rPr lang="uk-UA" smtClean="0"/>
              <a:t>11.02.2024</a:t>
            </a:fld>
            <a:endParaRPr lang="uk-UA"/>
          </a:p>
        </p:txBody>
      </p:sp>
      <p:sp>
        <p:nvSpPr>
          <p:cNvPr id="6" name="Місце для нижнього колонтитула 5">
            <a:extLst>
              <a:ext uri="{FF2B5EF4-FFF2-40B4-BE49-F238E27FC236}">
                <a16:creationId xmlns:a16="http://schemas.microsoft.com/office/drawing/2014/main" id="{5AC66363-0D8F-4A3A-9F2A-3570801A3C7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1876E3C-817A-4577-A3D8-D0F28E981862}"/>
              </a:ext>
            </a:extLst>
          </p:cNvPr>
          <p:cNvSpPr>
            <a:spLocks noGrp="1"/>
          </p:cNvSpPr>
          <p:nvPr>
            <p:ph type="sldNum" sz="quarter" idx="12"/>
          </p:nvPr>
        </p:nvSpPr>
        <p:spPr/>
        <p:txBody>
          <a:bodyPr/>
          <a:lstStyle/>
          <a:p>
            <a:fld id="{E9BBC56F-5574-4625-BDAC-8DE5B7F1B8AC}" type="slidenum">
              <a:rPr lang="uk-UA" smtClean="0"/>
              <a:t>‹№›</a:t>
            </a:fld>
            <a:endParaRPr lang="uk-UA"/>
          </a:p>
        </p:txBody>
      </p:sp>
    </p:spTree>
    <p:extLst>
      <p:ext uri="{BB962C8B-B14F-4D97-AF65-F5344CB8AC3E}">
        <p14:creationId xmlns:p14="http://schemas.microsoft.com/office/powerpoint/2010/main" val="26155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35DE482-9F63-49A8-A91E-A4C08974A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3894427-0556-458B-B1E2-A4A183A31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12F0139-9ED7-4DC4-91A0-40CDA54C3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9DC84-B71C-4B1F-812B-375CC1249EE7}" type="datetimeFigureOut">
              <a:rPr lang="uk-UA" smtClean="0"/>
              <a:t>11.02.2024</a:t>
            </a:fld>
            <a:endParaRPr lang="uk-UA"/>
          </a:p>
        </p:txBody>
      </p:sp>
      <p:sp>
        <p:nvSpPr>
          <p:cNvPr id="5" name="Місце для нижнього колонтитула 4">
            <a:extLst>
              <a:ext uri="{FF2B5EF4-FFF2-40B4-BE49-F238E27FC236}">
                <a16:creationId xmlns:a16="http://schemas.microsoft.com/office/drawing/2014/main" id="{235C1046-BA9C-4EDE-BB6F-0337E6E1B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FA60DFF7-A72F-40D5-8F55-D8E7CFD4E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BC56F-5574-4625-BDAC-8DE5B7F1B8AC}" type="slidenum">
              <a:rPr lang="uk-UA" smtClean="0"/>
              <a:t>‹№›</a:t>
            </a:fld>
            <a:endParaRPr lang="uk-UA"/>
          </a:p>
        </p:txBody>
      </p:sp>
    </p:spTree>
    <p:extLst>
      <p:ext uri="{BB962C8B-B14F-4D97-AF65-F5344CB8AC3E}">
        <p14:creationId xmlns:p14="http://schemas.microsoft.com/office/powerpoint/2010/main" val="265318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FE6B18-8B74-4AE0-B0ED-67C4A20B6EF9}"/>
              </a:ext>
            </a:extLst>
          </p:cNvPr>
          <p:cNvSpPr>
            <a:spLocks noGrp="1"/>
          </p:cNvSpPr>
          <p:nvPr>
            <p:ph type="ctrTitle"/>
          </p:nvPr>
        </p:nvSpPr>
        <p:spPr>
          <a:xfrm>
            <a:off x="-1" y="457304"/>
            <a:ext cx="11990895" cy="3889131"/>
          </a:xfrm>
        </p:spPr>
        <p:txBody>
          <a:bodyPr>
            <a:noAutofit/>
          </a:bodyPr>
          <a:lstStyle/>
          <a:p>
            <a:r>
              <a:rPr lang="uk-UA" sz="8800" b="1"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Крок до олімпу </a:t>
            </a:r>
            <a:br>
              <a:rPr lang="uk-UA" sz="8800" b="1"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8800" b="1"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клас 2023р.</a:t>
            </a:r>
            <a:br>
              <a:rPr lang="uk-UA" sz="8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uk-UA" sz="8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147E2DD7-A0CD-440B-9902-12523C90BC67}"/>
              </a:ext>
            </a:extLst>
          </p:cNvPr>
          <p:cNvSpPr>
            <a:spLocks noGrp="1"/>
          </p:cNvSpPr>
          <p:nvPr>
            <p:ph type="subTitle" idx="1"/>
          </p:nvPr>
        </p:nvSpPr>
        <p:spPr>
          <a:xfrm>
            <a:off x="0" y="4346435"/>
            <a:ext cx="11670384" cy="1655762"/>
          </a:xfrm>
        </p:spPr>
        <p:txBody>
          <a:bodyPr>
            <a:normAutofit/>
          </a:bodyPr>
          <a:lstStyle/>
          <a:p>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Підготувала: </a:t>
            </a:r>
            <a:r>
              <a:rPr lang="uk-UA" sz="5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Дашковська</a:t>
            </a:r>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Світлана Валентинівна</a:t>
            </a:r>
          </a:p>
        </p:txBody>
      </p:sp>
    </p:spTree>
    <p:extLst>
      <p:ext uri="{BB962C8B-B14F-4D97-AF65-F5344CB8AC3E}">
        <p14:creationId xmlns:p14="http://schemas.microsoft.com/office/powerpoint/2010/main" val="15018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CE281DFF-DB26-4577-AFD7-93BC7562B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6" y="1661554"/>
            <a:ext cx="7784318" cy="5196446"/>
          </a:xfrm>
          <a:prstGeom prst="rect">
            <a:avLst/>
          </a:prstGeom>
        </p:spPr>
      </p:pic>
      <p:sp>
        <p:nvSpPr>
          <p:cNvPr id="2" name="Заголовок 1">
            <a:extLst>
              <a:ext uri="{FF2B5EF4-FFF2-40B4-BE49-F238E27FC236}">
                <a16:creationId xmlns:a16="http://schemas.microsoft.com/office/drawing/2014/main" id="{49522D64-DA53-4293-AD2E-F01328E2D3BB}"/>
              </a:ext>
            </a:extLst>
          </p:cNvPr>
          <p:cNvSpPr>
            <a:spLocks noGrp="1"/>
          </p:cNvSpPr>
          <p:nvPr>
            <p:ph type="title"/>
          </p:nvPr>
        </p:nvSpPr>
        <p:spPr>
          <a:xfrm>
            <a:off x="160256" y="365125"/>
            <a:ext cx="11193544" cy="1325563"/>
          </a:xfrm>
        </p:spPr>
        <p:txBody>
          <a:bodyPr>
            <a:noAutofit/>
          </a:bodyPr>
          <a:lstStyle/>
          <a:p>
            <a:pPr lvl="0"/>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Острови Фіджі за походженням:</a:t>
            </a:r>
            <a:endParaRPr lang="uk-UA" sz="5400" i="1" dirty="0"/>
          </a:p>
        </p:txBody>
      </p:sp>
      <p:sp>
        <p:nvSpPr>
          <p:cNvPr id="4" name="Прямокутник 3">
            <a:extLst>
              <a:ext uri="{FF2B5EF4-FFF2-40B4-BE49-F238E27FC236}">
                <a16:creationId xmlns:a16="http://schemas.microsoft.com/office/drawing/2014/main" id="{BA2203BE-42BC-40F3-90F5-6BA0A03AA74F}"/>
              </a:ext>
            </a:extLst>
          </p:cNvPr>
          <p:cNvSpPr/>
          <p:nvPr/>
        </p:nvSpPr>
        <p:spPr>
          <a:xfrm>
            <a:off x="269419" y="2174307"/>
            <a:ext cx="4817409"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Вулканічні; </a:t>
            </a:r>
            <a:endParaRPr lang="uk-UA" sz="5400" dirty="0"/>
          </a:p>
        </p:txBody>
      </p:sp>
      <p:sp>
        <p:nvSpPr>
          <p:cNvPr id="5" name="Прямокутник 4">
            <a:extLst>
              <a:ext uri="{FF2B5EF4-FFF2-40B4-BE49-F238E27FC236}">
                <a16:creationId xmlns:a16="http://schemas.microsoft.com/office/drawing/2014/main" id="{F24EF791-C757-4127-8D78-BE94D200ABD5}"/>
              </a:ext>
            </a:extLst>
          </p:cNvPr>
          <p:cNvSpPr/>
          <p:nvPr/>
        </p:nvSpPr>
        <p:spPr>
          <a:xfrm>
            <a:off x="6193823" y="2174307"/>
            <a:ext cx="4487511"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Океанічні; </a:t>
            </a:r>
            <a:endParaRPr lang="uk-UA" sz="5400" dirty="0"/>
          </a:p>
        </p:txBody>
      </p:sp>
      <p:sp>
        <p:nvSpPr>
          <p:cNvPr id="6" name="Прямокутник 5">
            <a:extLst>
              <a:ext uri="{FF2B5EF4-FFF2-40B4-BE49-F238E27FC236}">
                <a16:creationId xmlns:a16="http://schemas.microsoft.com/office/drawing/2014/main" id="{1DB6BAF3-94C2-4302-8A0A-D9AF0B827379}"/>
              </a:ext>
            </a:extLst>
          </p:cNvPr>
          <p:cNvSpPr/>
          <p:nvPr/>
        </p:nvSpPr>
        <p:spPr>
          <a:xfrm>
            <a:off x="269419" y="4273116"/>
            <a:ext cx="4199419"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Коралові; </a:t>
            </a:r>
            <a:endParaRPr lang="uk-UA" sz="5400" dirty="0"/>
          </a:p>
        </p:txBody>
      </p:sp>
      <p:sp>
        <p:nvSpPr>
          <p:cNvPr id="7" name="Прямокутник 6">
            <a:extLst>
              <a:ext uri="{FF2B5EF4-FFF2-40B4-BE49-F238E27FC236}">
                <a16:creationId xmlns:a16="http://schemas.microsoft.com/office/drawing/2014/main" id="{8EE27DF1-97B9-44E5-A667-E4BF920FAF38}"/>
              </a:ext>
            </a:extLst>
          </p:cNvPr>
          <p:cNvSpPr/>
          <p:nvPr/>
        </p:nvSpPr>
        <p:spPr>
          <a:xfrm>
            <a:off x="6193823" y="4273116"/>
            <a:ext cx="5188097" cy="923330"/>
          </a:xfrm>
          <a:prstGeom prst="rect">
            <a:avLst/>
          </a:prstGeom>
        </p:spPr>
        <p:txBody>
          <a:bodyPr wrap="squar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Материкові.</a:t>
            </a:r>
            <a:endParaRPr lang="uk-UA" sz="5400" dirty="0"/>
          </a:p>
        </p:txBody>
      </p:sp>
    </p:spTree>
    <p:extLst>
      <p:ext uri="{BB962C8B-B14F-4D97-AF65-F5344CB8AC3E}">
        <p14:creationId xmlns:p14="http://schemas.microsoft.com/office/powerpoint/2010/main" val="19220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9711240-C0F7-45FF-AA76-3D6DE67C7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509" y="1537250"/>
            <a:ext cx="3527881" cy="4983832"/>
          </a:xfrm>
          <a:prstGeom prst="rect">
            <a:avLst/>
          </a:prstGeom>
        </p:spPr>
      </p:pic>
      <p:sp>
        <p:nvSpPr>
          <p:cNvPr id="2" name="Заголовок 1">
            <a:extLst>
              <a:ext uri="{FF2B5EF4-FFF2-40B4-BE49-F238E27FC236}">
                <a16:creationId xmlns:a16="http://schemas.microsoft.com/office/drawing/2014/main" id="{80519056-FFF3-4189-8729-5D869D00EAC6}"/>
              </a:ext>
            </a:extLst>
          </p:cNvPr>
          <p:cNvSpPr>
            <a:spLocks noGrp="1"/>
          </p:cNvSpPr>
          <p:nvPr>
            <p:ph type="title"/>
          </p:nvPr>
        </p:nvSpPr>
        <p:spPr>
          <a:xfrm>
            <a:off x="144544" y="372269"/>
            <a:ext cx="12047456" cy="1325563"/>
          </a:xfrm>
        </p:spPr>
        <p:txBody>
          <a:bodyPr>
            <a:normAutofit/>
          </a:bodyPr>
          <a:lstStyle/>
          <a:p>
            <a:pPr lvl="0"/>
            <a:r>
              <a:rPr lang="uk-UA"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Водоспад Вікторія відкрив:</a:t>
            </a:r>
          </a:p>
        </p:txBody>
      </p:sp>
      <p:sp>
        <p:nvSpPr>
          <p:cNvPr id="4" name="Прямокутник 3">
            <a:extLst>
              <a:ext uri="{FF2B5EF4-FFF2-40B4-BE49-F238E27FC236}">
                <a16:creationId xmlns:a16="http://schemas.microsoft.com/office/drawing/2014/main" id="{5CD68A95-B8D9-462D-9264-54DBEA27E556}"/>
              </a:ext>
            </a:extLst>
          </p:cNvPr>
          <p:cNvSpPr/>
          <p:nvPr/>
        </p:nvSpPr>
        <p:spPr>
          <a:xfrm>
            <a:off x="144544" y="2241490"/>
            <a:ext cx="5904758"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Є. Ковалевський; </a:t>
            </a:r>
            <a:endParaRPr lang="uk-UA" sz="4800" dirty="0"/>
          </a:p>
        </p:txBody>
      </p:sp>
      <p:sp>
        <p:nvSpPr>
          <p:cNvPr id="5" name="Прямокутник 4">
            <a:extLst>
              <a:ext uri="{FF2B5EF4-FFF2-40B4-BE49-F238E27FC236}">
                <a16:creationId xmlns:a16="http://schemas.microsoft.com/office/drawing/2014/main" id="{CFCB4CA2-FE2F-4E01-8A00-6EA4CACC0830}"/>
              </a:ext>
            </a:extLst>
          </p:cNvPr>
          <p:cNvSpPr/>
          <p:nvPr/>
        </p:nvSpPr>
        <p:spPr>
          <a:xfrm>
            <a:off x="6659203" y="2241490"/>
            <a:ext cx="4937442"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Д. Лівінгстон; </a:t>
            </a:r>
            <a:endParaRPr lang="uk-UA" sz="4800" dirty="0"/>
          </a:p>
        </p:txBody>
      </p:sp>
      <p:sp>
        <p:nvSpPr>
          <p:cNvPr id="6" name="Прямокутник 5">
            <a:extLst>
              <a:ext uri="{FF2B5EF4-FFF2-40B4-BE49-F238E27FC236}">
                <a16:creationId xmlns:a16="http://schemas.microsoft.com/office/drawing/2014/main" id="{0218242F-A252-47FB-B5B9-7488E5FDA56C}"/>
              </a:ext>
            </a:extLst>
          </p:cNvPr>
          <p:cNvSpPr/>
          <p:nvPr/>
        </p:nvSpPr>
        <p:spPr>
          <a:xfrm>
            <a:off x="144544" y="4170144"/>
            <a:ext cx="3745897"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Г. Стенлі; </a:t>
            </a:r>
            <a:endParaRPr lang="uk-UA" sz="4800" dirty="0"/>
          </a:p>
        </p:txBody>
      </p:sp>
      <p:sp>
        <p:nvSpPr>
          <p:cNvPr id="7" name="Прямокутник 6">
            <a:extLst>
              <a:ext uri="{FF2B5EF4-FFF2-40B4-BE49-F238E27FC236}">
                <a16:creationId xmlns:a16="http://schemas.microsoft.com/office/drawing/2014/main" id="{100842B7-066C-44FF-A3D3-810A195ED605}"/>
              </a:ext>
            </a:extLst>
          </p:cNvPr>
          <p:cNvSpPr/>
          <p:nvPr/>
        </p:nvSpPr>
        <p:spPr>
          <a:xfrm>
            <a:off x="6659203" y="4170144"/>
            <a:ext cx="5392695"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П. Тутковський.</a:t>
            </a:r>
            <a:endParaRPr lang="uk-UA" sz="4800" dirty="0"/>
          </a:p>
        </p:txBody>
      </p:sp>
    </p:spTree>
    <p:extLst>
      <p:ext uri="{BB962C8B-B14F-4D97-AF65-F5344CB8AC3E}">
        <p14:creationId xmlns:p14="http://schemas.microsoft.com/office/powerpoint/2010/main" val="2136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6" grpId="0"/>
      <p:bldP spid="6"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83ED4D78-8DCE-48A9-A0CC-97ED0D167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449" y="2245241"/>
            <a:ext cx="5905682" cy="4311372"/>
          </a:xfrm>
          <a:prstGeom prst="rect">
            <a:avLst/>
          </a:prstGeom>
        </p:spPr>
      </p:pic>
      <p:sp>
        <p:nvSpPr>
          <p:cNvPr id="2" name="Заголовок 1">
            <a:extLst>
              <a:ext uri="{FF2B5EF4-FFF2-40B4-BE49-F238E27FC236}">
                <a16:creationId xmlns:a16="http://schemas.microsoft.com/office/drawing/2014/main" id="{86807FD9-0CAA-482F-9BB7-B54E0DC135CA}"/>
              </a:ext>
            </a:extLst>
          </p:cNvPr>
          <p:cNvSpPr>
            <a:spLocks noGrp="1"/>
          </p:cNvSpPr>
          <p:nvPr>
            <p:ph type="title"/>
          </p:nvPr>
        </p:nvSpPr>
        <p:spPr>
          <a:xfrm>
            <a:off x="100552" y="371240"/>
            <a:ext cx="11990895" cy="1325563"/>
          </a:xfrm>
        </p:spPr>
        <p:txBody>
          <a:bodyPr>
            <a:normAutofit/>
          </a:bodyPr>
          <a:lstStyle/>
          <a:p>
            <a:pPr lvl="0"/>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Різниця виїзду та в’їзду громадян:</a:t>
            </a:r>
          </a:p>
        </p:txBody>
      </p:sp>
      <p:sp>
        <p:nvSpPr>
          <p:cNvPr id="4" name="Прямокутник 3">
            <a:extLst>
              <a:ext uri="{FF2B5EF4-FFF2-40B4-BE49-F238E27FC236}">
                <a16:creationId xmlns:a16="http://schemas.microsoft.com/office/drawing/2014/main" id="{E9A0A61D-DB8D-44B2-AEBF-FC5762F68706}"/>
              </a:ext>
            </a:extLst>
          </p:cNvPr>
          <p:cNvSpPr/>
          <p:nvPr/>
        </p:nvSpPr>
        <p:spPr>
          <a:xfrm>
            <a:off x="400251" y="2311995"/>
            <a:ext cx="4001416"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Еміграція; </a:t>
            </a:r>
            <a:endParaRPr lang="uk-UA" sz="4800" dirty="0"/>
          </a:p>
        </p:txBody>
      </p:sp>
      <p:sp>
        <p:nvSpPr>
          <p:cNvPr id="5" name="Прямокутник 4">
            <a:extLst>
              <a:ext uri="{FF2B5EF4-FFF2-40B4-BE49-F238E27FC236}">
                <a16:creationId xmlns:a16="http://schemas.microsoft.com/office/drawing/2014/main" id="{73D2C1B8-7695-4C59-9B45-FD9FABFBF2C7}"/>
              </a:ext>
            </a:extLst>
          </p:cNvPr>
          <p:cNvSpPr/>
          <p:nvPr/>
        </p:nvSpPr>
        <p:spPr>
          <a:xfrm>
            <a:off x="6399908" y="2245241"/>
            <a:ext cx="4249881"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Імміграція; </a:t>
            </a:r>
            <a:endParaRPr lang="uk-UA" sz="4800" dirty="0"/>
          </a:p>
        </p:txBody>
      </p:sp>
      <p:sp>
        <p:nvSpPr>
          <p:cNvPr id="6" name="Прямокутник 5">
            <a:extLst>
              <a:ext uri="{FF2B5EF4-FFF2-40B4-BE49-F238E27FC236}">
                <a16:creationId xmlns:a16="http://schemas.microsoft.com/office/drawing/2014/main" id="{C2A192B9-218C-4255-A8EA-EE07BFE8B378}"/>
              </a:ext>
            </a:extLst>
          </p:cNvPr>
          <p:cNvSpPr/>
          <p:nvPr/>
        </p:nvSpPr>
        <p:spPr>
          <a:xfrm>
            <a:off x="400251" y="4371761"/>
            <a:ext cx="5499198"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Сальдо міграції;</a:t>
            </a:r>
            <a:endParaRPr lang="uk-UA" sz="4800" dirty="0"/>
          </a:p>
        </p:txBody>
      </p:sp>
      <p:sp>
        <p:nvSpPr>
          <p:cNvPr id="7" name="Прямокутник 6">
            <a:extLst>
              <a:ext uri="{FF2B5EF4-FFF2-40B4-BE49-F238E27FC236}">
                <a16:creationId xmlns:a16="http://schemas.microsoft.com/office/drawing/2014/main" id="{9EA3137C-39E6-4506-BF1E-DFBACABB175D}"/>
              </a:ext>
            </a:extLst>
          </p:cNvPr>
          <p:cNvSpPr/>
          <p:nvPr/>
        </p:nvSpPr>
        <p:spPr>
          <a:xfrm>
            <a:off x="6399908" y="4371761"/>
            <a:ext cx="3977243" cy="1569660"/>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Природній </a:t>
            </a:r>
          </a:p>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приріст.</a:t>
            </a:r>
            <a:endParaRPr lang="uk-UA" sz="4800" dirty="0"/>
          </a:p>
        </p:txBody>
      </p:sp>
    </p:spTree>
    <p:extLst>
      <p:ext uri="{BB962C8B-B14F-4D97-AF65-F5344CB8AC3E}">
        <p14:creationId xmlns:p14="http://schemas.microsoft.com/office/powerpoint/2010/main" val="39300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E0B42E-0CF0-4C5A-99B2-C02B19576CFD}"/>
              </a:ext>
            </a:extLst>
          </p:cNvPr>
          <p:cNvSpPr>
            <a:spLocks noGrp="1"/>
          </p:cNvSpPr>
          <p:nvPr>
            <p:ph type="title"/>
          </p:nvPr>
        </p:nvSpPr>
        <p:spPr>
          <a:xfrm>
            <a:off x="432848" y="527901"/>
            <a:ext cx="10515600" cy="4845377"/>
          </a:xfrm>
        </p:spPr>
        <p:txBody>
          <a:bodyPr>
            <a:normAutofit/>
          </a:bodyPr>
          <a:lstStyle/>
          <a:p>
            <a:r>
              <a:rPr lang="uk-UA"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ІІ. Завдання на відповідність. </a:t>
            </a:r>
            <a:br>
              <a:rPr lang="uk-UA"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балів)</a:t>
            </a:r>
            <a:endParaRPr lang="uk-UA" sz="9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06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027343-FB7C-4CE9-8F66-0386BD02D40E}"/>
              </a:ext>
            </a:extLst>
          </p:cNvPr>
          <p:cNvSpPr>
            <a:spLocks noGrp="1"/>
          </p:cNvSpPr>
          <p:nvPr>
            <p:ph type="title"/>
          </p:nvPr>
        </p:nvSpPr>
        <p:spPr>
          <a:xfrm>
            <a:off x="245097" y="335447"/>
            <a:ext cx="11840066" cy="1705826"/>
          </a:xfrm>
        </p:spPr>
        <p:txBody>
          <a:bodyPr>
            <a:normAutofit/>
          </a:bodyPr>
          <a:lstStyle/>
          <a:p>
            <a:pPr lvl="0"/>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Установіть відповідність між типами  </a:t>
            </a:r>
            <a:b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водних об’єктів та видами внутрішніх вод:</a:t>
            </a:r>
            <a:endParaRPr lang="uk-UA" i="1" dirty="0"/>
          </a:p>
        </p:txBody>
      </p:sp>
      <p:sp>
        <p:nvSpPr>
          <p:cNvPr id="4" name="Прямокутник 3">
            <a:extLst>
              <a:ext uri="{FF2B5EF4-FFF2-40B4-BE49-F238E27FC236}">
                <a16:creationId xmlns:a16="http://schemas.microsoft.com/office/drawing/2014/main" id="{5CB89EDB-CBE1-465B-9BFD-D79CDA88BE9A}"/>
              </a:ext>
            </a:extLst>
          </p:cNvPr>
          <p:cNvSpPr/>
          <p:nvPr/>
        </p:nvSpPr>
        <p:spPr>
          <a:xfrm>
            <a:off x="8287704" y="5589004"/>
            <a:ext cx="2077813"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 Річки</a:t>
            </a:r>
            <a:endParaRPr lang="uk-UA" sz="4000" dirty="0"/>
          </a:p>
        </p:txBody>
      </p:sp>
      <p:sp>
        <p:nvSpPr>
          <p:cNvPr id="5" name="Прямокутник 4">
            <a:extLst>
              <a:ext uri="{FF2B5EF4-FFF2-40B4-BE49-F238E27FC236}">
                <a16:creationId xmlns:a16="http://schemas.microsoft.com/office/drawing/2014/main" id="{918DEAF0-F2A4-42D5-8516-07AA0CBBD1F7}"/>
              </a:ext>
            </a:extLst>
          </p:cNvPr>
          <p:cNvSpPr/>
          <p:nvPr/>
        </p:nvSpPr>
        <p:spPr>
          <a:xfrm>
            <a:off x="8228393" y="4702196"/>
            <a:ext cx="4072782"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Підземні води </a:t>
            </a:r>
            <a:endParaRPr lang="uk-UA" sz="4000" dirty="0"/>
          </a:p>
        </p:txBody>
      </p:sp>
      <p:sp>
        <p:nvSpPr>
          <p:cNvPr id="6" name="Прямокутник 5">
            <a:extLst>
              <a:ext uri="{FF2B5EF4-FFF2-40B4-BE49-F238E27FC236}">
                <a16:creationId xmlns:a16="http://schemas.microsoft.com/office/drawing/2014/main" id="{13CC8CF7-B969-4231-8321-AF9B4BE33A28}"/>
              </a:ext>
            </a:extLst>
          </p:cNvPr>
          <p:cNvSpPr/>
          <p:nvPr/>
        </p:nvSpPr>
        <p:spPr>
          <a:xfrm>
            <a:off x="8228393" y="3837433"/>
            <a:ext cx="2137124"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Озера</a:t>
            </a:r>
            <a:endParaRPr lang="uk-UA" sz="4000" dirty="0"/>
          </a:p>
        </p:txBody>
      </p:sp>
      <p:sp>
        <p:nvSpPr>
          <p:cNvPr id="7" name="Прямокутник 6">
            <a:extLst>
              <a:ext uri="{FF2B5EF4-FFF2-40B4-BE49-F238E27FC236}">
                <a16:creationId xmlns:a16="http://schemas.microsoft.com/office/drawing/2014/main" id="{0F66AC40-5DBD-44F0-85F5-38DF8812FCCA}"/>
              </a:ext>
            </a:extLst>
          </p:cNvPr>
          <p:cNvSpPr/>
          <p:nvPr/>
        </p:nvSpPr>
        <p:spPr>
          <a:xfrm>
            <a:off x="8228393" y="3007370"/>
            <a:ext cx="2501967"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Канали</a:t>
            </a:r>
            <a:endParaRPr lang="uk-UA" sz="4000" dirty="0"/>
          </a:p>
        </p:txBody>
      </p:sp>
      <p:sp>
        <p:nvSpPr>
          <p:cNvPr id="8" name="Прямокутник 7">
            <a:extLst>
              <a:ext uri="{FF2B5EF4-FFF2-40B4-BE49-F238E27FC236}">
                <a16:creationId xmlns:a16="http://schemas.microsoft.com/office/drawing/2014/main" id="{90E3BA8A-F356-4E76-82BC-E5AF0D47AD1F}"/>
              </a:ext>
            </a:extLst>
          </p:cNvPr>
          <p:cNvSpPr/>
          <p:nvPr/>
        </p:nvSpPr>
        <p:spPr>
          <a:xfrm>
            <a:off x="8228393" y="2220195"/>
            <a:ext cx="2383217"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Болота</a:t>
            </a:r>
            <a:endParaRPr lang="uk-UA" sz="4000" dirty="0"/>
          </a:p>
        </p:txBody>
      </p:sp>
      <p:sp>
        <p:nvSpPr>
          <p:cNvPr id="9" name="Прямокутник 8">
            <a:extLst>
              <a:ext uri="{FF2B5EF4-FFF2-40B4-BE49-F238E27FC236}">
                <a16:creationId xmlns:a16="http://schemas.microsoft.com/office/drawing/2014/main" id="{4F144BFE-C5B8-453F-87CB-886E16158E05}"/>
              </a:ext>
            </a:extLst>
          </p:cNvPr>
          <p:cNvSpPr/>
          <p:nvPr/>
        </p:nvSpPr>
        <p:spPr>
          <a:xfrm>
            <a:off x="176461" y="4656682"/>
            <a:ext cx="4470455"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Стічні, безстічні</a:t>
            </a:r>
            <a:endParaRPr lang="uk-UA" sz="4000" dirty="0"/>
          </a:p>
        </p:txBody>
      </p:sp>
      <p:sp>
        <p:nvSpPr>
          <p:cNvPr id="10" name="Прямокутник 9">
            <a:extLst>
              <a:ext uri="{FF2B5EF4-FFF2-40B4-BE49-F238E27FC236}">
                <a16:creationId xmlns:a16="http://schemas.microsoft.com/office/drawing/2014/main" id="{E28A1D27-FE77-43A6-B288-8FEFA5F540EA}"/>
              </a:ext>
            </a:extLst>
          </p:cNvPr>
          <p:cNvSpPr/>
          <p:nvPr/>
        </p:nvSpPr>
        <p:spPr>
          <a:xfrm>
            <a:off x="176461" y="3837433"/>
            <a:ext cx="7028527"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Осушувальні, зрошувальні</a:t>
            </a:r>
            <a:endParaRPr lang="uk-UA" sz="4000" dirty="0"/>
          </a:p>
        </p:txBody>
      </p:sp>
      <p:sp>
        <p:nvSpPr>
          <p:cNvPr id="11" name="Прямокутник 10">
            <a:extLst>
              <a:ext uri="{FF2B5EF4-FFF2-40B4-BE49-F238E27FC236}">
                <a16:creationId xmlns:a16="http://schemas.microsoft.com/office/drawing/2014/main" id="{9EF9050E-7CD9-4DF5-9DF9-E7BF6B35D1D6}"/>
              </a:ext>
            </a:extLst>
          </p:cNvPr>
          <p:cNvSpPr/>
          <p:nvPr/>
        </p:nvSpPr>
        <p:spPr>
          <a:xfrm>
            <a:off x="245097" y="3018184"/>
            <a:ext cx="5827749"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uk-UA"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Грунтові</a:t>
            </a:r>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міжпластові</a:t>
            </a:r>
            <a:endParaRPr lang="uk-UA" sz="4000" dirty="0"/>
          </a:p>
        </p:txBody>
      </p:sp>
      <p:sp>
        <p:nvSpPr>
          <p:cNvPr id="12" name="Прямокутник 11">
            <a:extLst>
              <a:ext uri="{FF2B5EF4-FFF2-40B4-BE49-F238E27FC236}">
                <a16:creationId xmlns:a16="http://schemas.microsoft.com/office/drawing/2014/main" id="{2AE0EB90-CE87-4C4E-9170-BDCE36F5B0C7}"/>
              </a:ext>
            </a:extLst>
          </p:cNvPr>
          <p:cNvSpPr/>
          <p:nvPr/>
        </p:nvSpPr>
        <p:spPr>
          <a:xfrm>
            <a:off x="245097" y="2198935"/>
            <a:ext cx="4533357"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Верхові, низинні</a:t>
            </a:r>
            <a:endParaRPr lang="uk-UA" sz="4000" dirty="0"/>
          </a:p>
        </p:txBody>
      </p:sp>
      <p:sp>
        <p:nvSpPr>
          <p:cNvPr id="13" name="Стрілка: вправо 12">
            <a:extLst>
              <a:ext uri="{FF2B5EF4-FFF2-40B4-BE49-F238E27FC236}">
                <a16:creationId xmlns:a16="http://schemas.microsoft.com/office/drawing/2014/main" id="{EF7AB2F8-A893-4BC1-B181-B2DA953F91CE}"/>
              </a:ext>
            </a:extLst>
          </p:cNvPr>
          <p:cNvSpPr/>
          <p:nvPr/>
        </p:nvSpPr>
        <p:spPr>
          <a:xfrm>
            <a:off x="7158388" y="2423813"/>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ілка: вправо 13">
            <a:extLst>
              <a:ext uri="{FF2B5EF4-FFF2-40B4-BE49-F238E27FC236}">
                <a16:creationId xmlns:a16="http://schemas.microsoft.com/office/drawing/2014/main" id="{6847D4A4-284A-4D60-B238-6B7185D86DA5}"/>
              </a:ext>
            </a:extLst>
          </p:cNvPr>
          <p:cNvSpPr/>
          <p:nvPr/>
        </p:nvSpPr>
        <p:spPr>
          <a:xfrm>
            <a:off x="7197397" y="4891294"/>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ілка: вправо 14">
            <a:extLst>
              <a:ext uri="{FF2B5EF4-FFF2-40B4-BE49-F238E27FC236}">
                <a16:creationId xmlns:a16="http://schemas.microsoft.com/office/drawing/2014/main" id="{3570AA60-3A58-4265-BFA1-C26BEA3FD5E6}"/>
              </a:ext>
            </a:extLst>
          </p:cNvPr>
          <p:cNvSpPr/>
          <p:nvPr/>
        </p:nvSpPr>
        <p:spPr>
          <a:xfrm>
            <a:off x="7197397" y="4014706"/>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ілка: вправо 15">
            <a:extLst>
              <a:ext uri="{FF2B5EF4-FFF2-40B4-BE49-F238E27FC236}">
                <a16:creationId xmlns:a16="http://schemas.microsoft.com/office/drawing/2014/main" id="{A282F46D-19D3-4775-B04B-1DFF6927D753}"/>
              </a:ext>
            </a:extLst>
          </p:cNvPr>
          <p:cNvSpPr/>
          <p:nvPr/>
        </p:nvSpPr>
        <p:spPr>
          <a:xfrm>
            <a:off x="7179313" y="3207410"/>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909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2.91667E-6 1.48148E-6 L 0.00182 -0.24792 " pathEditMode="relative" rAng="0" ptsTypes="AA">
                                      <p:cBhvr>
                                        <p:cTn id="60" dur="2000" fill="hold"/>
                                        <p:tgtEl>
                                          <p:spTgt spid="5"/>
                                        </p:tgtEl>
                                        <p:attrNameLst>
                                          <p:attrName>ppt_x</p:attrName>
                                          <p:attrName>ppt_y</p:attrName>
                                        </p:attrNameLst>
                                      </p:cBhvr>
                                      <p:rCtr x="91" y="-12407"/>
                                    </p:animMotion>
                                  </p:childTnLst>
                                </p:cTn>
                              </p:par>
                              <p:par>
                                <p:cTn id="61" presetID="42" presetClass="path" presetSubtype="0" accel="50000" decel="50000" fill="hold" grpId="1" nodeType="withEffect">
                                  <p:stCondLst>
                                    <p:cond delay="0"/>
                                  </p:stCondLst>
                                  <p:childTnLst>
                                    <p:animMotion origin="layout" path="M -3.95833E-6 3.7037E-6 L 0.00105 0.12199 " pathEditMode="relative" rAng="0" ptsTypes="AA">
                                      <p:cBhvr>
                                        <p:cTn id="62" dur="2000" fill="hold"/>
                                        <p:tgtEl>
                                          <p:spTgt spid="7"/>
                                        </p:tgtEl>
                                        <p:attrNameLst>
                                          <p:attrName>ppt_x</p:attrName>
                                          <p:attrName>ppt_y</p:attrName>
                                        </p:attrNameLst>
                                      </p:cBhvr>
                                      <p:rCtr x="52" y="6088"/>
                                    </p:animMotion>
                                  </p:childTnLst>
                                </p:cTn>
                              </p:par>
                              <p:par>
                                <p:cTn id="63" presetID="42" presetClass="path" presetSubtype="0" accel="50000" decel="50000" fill="hold" grpId="1" nodeType="withEffect">
                                  <p:stCondLst>
                                    <p:cond delay="0"/>
                                  </p:stCondLst>
                                  <p:childTnLst>
                                    <p:animMotion origin="layout" path="M 1.11022E-16 -1.11111E-6 L -0.00273 0.12616 " pathEditMode="relative" rAng="0" ptsTypes="AA">
                                      <p:cBhvr>
                                        <p:cTn id="64" dur="2000" fill="hold"/>
                                        <p:tgtEl>
                                          <p:spTgt spid="6"/>
                                        </p:tgtEl>
                                        <p:attrNameLst>
                                          <p:attrName>ppt_x</p:attrName>
                                          <p:attrName>ppt_y</p:attrName>
                                        </p:attrNameLst>
                                      </p:cBhvr>
                                      <p:rCtr x="-143"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8" grpId="0"/>
      <p:bldP spid="9" grpId="0"/>
      <p:bldP spid="10" grpId="0"/>
      <p:bldP spid="11" grpId="0"/>
      <p:bldP spid="12" grpId="0"/>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7082EF-F505-4D10-B4C6-7317DF39805A}"/>
              </a:ext>
            </a:extLst>
          </p:cNvPr>
          <p:cNvSpPr>
            <a:spLocks noGrp="1"/>
          </p:cNvSpPr>
          <p:nvPr>
            <p:ph type="title"/>
          </p:nvPr>
        </p:nvSpPr>
        <p:spPr>
          <a:xfrm>
            <a:off x="1093510" y="392007"/>
            <a:ext cx="11660956" cy="1812467"/>
          </a:xfrm>
        </p:spPr>
        <p:txBody>
          <a:bodyPr>
            <a:normAutofit fontScale="90000"/>
          </a:bodyPr>
          <a:lstStyle/>
          <a:p>
            <a:pPr lvl="0"/>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Установіть відповідність між найвищими   </a:t>
            </a:r>
            <a:b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точками рівнинної частини України та  </a:t>
            </a:r>
            <a:b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височинами, на яких вони розташовані:</a:t>
            </a:r>
          </a:p>
        </p:txBody>
      </p:sp>
      <p:sp>
        <p:nvSpPr>
          <p:cNvPr id="4" name="Прямокутник 3">
            <a:extLst>
              <a:ext uri="{FF2B5EF4-FFF2-40B4-BE49-F238E27FC236}">
                <a16:creationId xmlns:a16="http://schemas.microsoft.com/office/drawing/2014/main" id="{3801C123-D73C-4023-A016-5CF59FB5DA6E}"/>
              </a:ext>
            </a:extLst>
          </p:cNvPr>
          <p:cNvSpPr/>
          <p:nvPr/>
        </p:nvSpPr>
        <p:spPr>
          <a:xfrm>
            <a:off x="7714002" y="5599813"/>
            <a:ext cx="3232167"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 Хотинська</a:t>
            </a:r>
            <a:endParaRPr lang="uk-UA" sz="4000" dirty="0"/>
          </a:p>
        </p:txBody>
      </p:sp>
      <p:sp>
        <p:nvSpPr>
          <p:cNvPr id="5" name="Прямокутник 4">
            <a:extLst>
              <a:ext uri="{FF2B5EF4-FFF2-40B4-BE49-F238E27FC236}">
                <a16:creationId xmlns:a16="http://schemas.microsoft.com/office/drawing/2014/main" id="{B1E84247-85AE-4966-A4AC-3390E321D981}"/>
              </a:ext>
            </a:extLst>
          </p:cNvPr>
          <p:cNvSpPr/>
          <p:nvPr/>
        </p:nvSpPr>
        <p:spPr>
          <a:xfrm>
            <a:off x="503622" y="4773998"/>
            <a:ext cx="4730206"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Могила-Мечетна</a:t>
            </a:r>
            <a:endParaRPr lang="uk-UA" sz="4000" dirty="0"/>
          </a:p>
        </p:txBody>
      </p:sp>
      <p:sp>
        <p:nvSpPr>
          <p:cNvPr id="6" name="Прямокутник 5">
            <a:extLst>
              <a:ext uri="{FF2B5EF4-FFF2-40B4-BE49-F238E27FC236}">
                <a16:creationId xmlns:a16="http://schemas.microsoft.com/office/drawing/2014/main" id="{EC2A0E6B-8F6D-4454-B800-A8042420B92D}"/>
              </a:ext>
            </a:extLst>
          </p:cNvPr>
          <p:cNvSpPr/>
          <p:nvPr/>
        </p:nvSpPr>
        <p:spPr>
          <a:xfrm>
            <a:off x="7714002" y="4817823"/>
            <a:ext cx="4543423"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Придніпровська</a:t>
            </a:r>
            <a:endParaRPr lang="uk-UA" sz="4000" dirty="0"/>
          </a:p>
        </p:txBody>
      </p:sp>
      <p:sp>
        <p:nvSpPr>
          <p:cNvPr id="7" name="Прямокутник 6">
            <a:extLst>
              <a:ext uri="{FF2B5EF4-FFF2-40B4-BE49-F238E27FC236}">
                <a16:creationId xmlns:a16="http://schemas.microsoft.com/office/drawing/2014/main" id="{91D4D977-1A2A-4830-A4F4-C78AD07A2F2E}"/>
              </a:ext>
            </a:extLst>
          </p:cNvPr>
          <p:cNvSpPr/>
          <p:nvPr/>
        </p:nvSpPr>
        <p:spPr>
          <a:xfrm>
            <a:off x="503622" y="3939089"/>
            <a:ext cx="2500749"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uk-UA"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Камула</a:t>
            </a:r>
            <a:endParaRPr lang="uk-UA" sz="4000" dirty="0"/>
          </a:p>
        </p:txBody>
      </p:sp>
      <p:sp>
        <p:nvSpPr>
          <p:cNvPr id="8" name="Прямокутник 7">
            <a:extLst>
              <a:ext uri="{FF2B5EF4-FFF2-40B4-BE49-F238E27FC236}">
                <a16:creationId xmlns:a16="http://schemas.microsoft.com/office/drawing/2014/main" id="{1DD1F0D3-6B6D-407C-9A58-809F396C7AF2}"/>
              </a:ext>
            </a:extLst>
          </p:cNvPr>
          <p:cNvSpPr/>
          <p:nvPr/>
        </p:nvSpPr>
        <p:spPr>
          <a:xfrm>
            <a:off x="7697876" y="3999738"/>
            <a:ext cx="3770969"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Приазовська</a:t>
            </a:r>
            <a:endParaRPr lang="uk-UA" sz="4000" dirty="0"/>
          </a:p>
        </p:txBody>
      </p:sp>
      <p:sp>
        <p:nvSpPr>
          <p:cNvPr id="9" name="Прямокутник 8">
            <a:extLst>
              <a:ext uri="{FF2B5EF4-FFF2-40B4-BE49-F238E27FC236}">
                <a16:creationId xmlns:a16="http://schemas.microsoft.com/office/drawing/2014/main" id="{864C3810-239C-4D8A-9919-D99029512B53}"/>
              </a:ext>
            </a:extLst>
          </p:cNvPr>
          <p:cNvSpPr/>
          <p:nvPr/>
        </p:nvSpPr>
        <p:spPr>
          <a:xfrm>
            <a:off x="503622" y="3165834"/>
            <a:ext cx="2103140"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Берда</a:t>
            </a:r>
            <a:endParaRPr lang="uk-UA" sz="4000" dirty="0"/>
          </a:p>
        </p:txBody>
      </p:sp>
      <p:sp>
        <p:nvSpPr>
          <p:cNvPr id="10" name="Прямокутник 9">
            <a:extLst>
              <a:ext uri="{FF2B5EF4-FFF2-40B4-BE49-F238E27FC236}">
                <a16:creationId xmlns:a16="http://schemas.microsoft.com/office/drawing/2014/main" id="{823402EE-9CA6-4085-AB3A-5213DC2CF2E1}"/>
              </a:ext>
            </a:extLst>
          </p:cNvPr>
          <p:cNvSpPr/>
          <p:nvPr/>
        </p:nvSpPr>
        <p:spPr>
          <a:xfrm>
            <a:off x="503622" y="2392579"/>
            <a:ext cx="4742965"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uk-UA"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Бельмак</a:t>
            </a:r>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-Могила</a:t>
            </a:r>
            <a:endParaRPr lang="uk-UA" sz="4000" dirty="0"/>
          </a:p>
        </p:txBody>
      </p:sp>
      <p:sp>
        <p:nvSpPr>
          <p:cNvPr id="11" name="Прямокутник 10">
            <a:extLst>
              <a:ext uri="{FF2B5EF4-FFF2-40B4-BE49-F238E27FC236}">
                <a16:creationId xmlns:a16="http://schemas.microsoft.com/office/drawing/2014/main" id="{41D2FEE5-4A91-45D1-9C3A-0B29CFC2B922}"/>
              </a:ext>
            </a:extLst>
          </p:cNvPr>
          <p:cNvSpPr/>
          <p:nvPr/>
        </p:nvSpPr>
        <p:spPr>
          <a:xfrm>
            <a:off x="7705485" y="3181653"/>
            <a:ext cx="3514039"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Подільська </a:t>
            </a:r>
            <a:endParaRPr lang="uk-UA" sz="4000" dirty="0"/>
          </a:p>
        </p:txBody>
      </p:sp>
      <p:sp>
        <p:nvSpPr>
          <p:cNvPr id="12" name="Прямокутник 11">
            <a:extLst>
              <a:ext uri="{FF2B5EF4-FFF2-40B4-BE49-F238E27FC236}">
                <a16:creationId xmlns:a16="http://schemas.microsoft.com/office/drawing/2014/main" id="{B05123F2-04E4-4E39-BB7C-7C4C238B4417}"/>
              </a:ext>
            </a:extLst>
          </p:cNvPr>
          <p:cNvSpPr/>
          <p:nvPr/>
        </p:nvSpPr>
        <p:spPr>
          <a:xfrm>
            <a:off x="7705485" y="2382411"/>
            <a:ext cx="2982163" cy="707886"/>
          </a:xfrm>
          <a:prstGeom prst="rect">
            <a:avLst/>
          </a:prstGeom>
        </p:spPr>
        <p:txBody>
          <a:bodyPr wrap="none">
            <a:spAutoFit/>
          </a:bodyPr>
          <a:lstStyle/>
          <a:p>
            <a:r>
              <a:rPr lang="uk-U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Донецька</a:t>
            </a:r>
            <a:endParaRPr lang="uk-UA" sz="4000" dirty="0"/>
          </a:p>
        </p:txBody>
      </p:sp>
      <p:sp>
        <p:nvSpPr>
          <p:cNvPr id="13" name="Стрілка: вправо 12">
            <a:extLst>
              <a:ext uri="{FF2B5EF4-FFF2-40B4-BE49-F238E27FC236}">
                <a16:creationId xmlns:a16="http://schemas.microsoft.com/office/drawing/2014/main" id="{94685E78-52E9-423D-9ABC-05770D0DF0E9}"/>
              </a:ext>
            </a:extLst>
          </p:cNvPr>
          <p:cNvSpPr/>
          <p:nvPr/>
        </p:nvSpPr>
        <p:spPr>
          <a:xfrm>
            <a:off x="6178001" y="2571223"/>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ілка: вправо 13">
            <a:extLst>
              <a:ext uri="{FF2B5EF4-FFF2-40B4-BE49-F238E27FC236}">
                <a16:creationId xmlns:a16="http://schemas.microsoft.com/office/drawing/2014/main" id="{C5E12841-6A28-4296-A0CE-F160F7D91A9C}"/>
              </a:ext>
            </a:extLst>
          </p:cNvPr>
          <p:cNvSpPr/>
          <p:nvPr/>
        </p:nvSpPr>
        <p:spPr>
          <a:xfrm>
            <a:off x="6217010" y="5038704"/>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ілка: вправо 14">
            <a:extLst>
              <a:ext uri="{FF2B5EF4-FFF2-40B4-BE49-F238E27FC236}">
                <a16:creationId xmlns:a16="http://schemas.microsoft.com/office/drawing/2014/main" id="{317F2102-8C41-4C78-A626-7DB996C53B13}"/>
              </a:ext>
            </a:extLst>
          </p:cNvPr>
          <p:cNvSpPr/>
          <p:nvPr/>
        </p:nvSpPr>
        <p:spPr>
          <a:xfrm>
            <a:off x="6217010" y="4162116"/>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ілка: вправо 15">
            <a:extLst>
              <a:ext uri="{FF2B5EF4-FFF2-40B4-BE49-F238E27FC236}">
                <a16:creationId xmlns:a16="http://schemas.microsoft.com/office/drawing/2014/main" id="{8032ACFB-761A-4B85-A638-28EDDFA9A9B4}"/>
              </a:ext>
            </a:extLst>
          </p:cNvPr>
          <p:cNvSpPr/>
          <p:nvPr/>
        </p:nvSpPr>
        <p:spPr>
          <a:xfrm>
            <a:off x="6198926" y="3354820"/>
            <a:ext cx="848947" cy="443180"/>
          </a:xfrm>
          <a:prstGeom prst="rightArrow">
            <a:avLst/>
          </a:prstGeom>
          <a:pattFill prst="pct90">
            <a:fgClr>
              <a:srgbClr val="FFFF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4856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2.5E-6 -2.22222E-6 L 0.00156 -0.23194 " pathEditMode="relative" rAng="0" ptsTypes="AA">
                                      <p:cBhvr>
                                        <p:cTn id="84" dur="2000" fill="hold"/>
                                        <p:tgtEl>
                                          <p:spTgt spid="8"/>
                                        </p:tgtEl>
                                        <p:attrNameLst>
                                          <p:attrName>ppt_x</p:attrName>
                                          <p:attrName>ppt_y</p:attrName>
                                        </p:attrNameLst>
                                      </p:cBhvr>
                                      <p:rCtr x="78" y="-11597"/>
                                    </p:animMotion>
                                  </p:childTnLst>
                                </p:cTn>
                              </p:par>
                              <p:par>
                                <p:cTn id="85" presetID="42" presetClass="path" presetSubtype="0" accel="50000" decel="50000" fill="hold" grpId="1" nodeType="withEffect">
                                  <p:stCondLst>
                                    <p:cond delay="0"/>
                                  </p:stCondLst>
                                  <p:childTnLst>
                                    <p:animMotion origin="layout" path="M -4.375E-6 4.44444E-6 L -0.00104 -0.3507 " pathEditMode="relative" rAng="0" ptsTypes="AA">
                                      <p:cBhvr>
                                        <p:cTn id="86" dur="2000" fill="hold"/>
                                        <p:tgtEl>
                                          <p:spTgt spid="4"/>
                                        </p:tgtEl>
                                        <p:attrNameLst>
                                          <p:attrName>ppt_x</p:attrName>
                                          <p:attrName>ppt_y</p:attrName>
                                        </p:attrNameLst>
                                      </p:cBhvr>
                                      <p:rCtr x="-52" y="-17546"/>
                                    </p:animMotion>
                                  </p:childTnLst>
                                </p:cTn>
                              </p:par>
                              <p:par>
                                <p:cTn id="87" presetID="42" presetClass="path" presetSubtype="0" accel="50000" decel="50000" fill="hold" grpId="1" nodeType="withEffect">
                                  <p:stCondLst>
                                    <p:cond delay="0"/>
                                  </p:stCondLst>
                                  <p:childTnLst>
                                    <p:animMotion origin="layout" path="M -1.66667E-6 7.40741E-7 L 0.00989 0.11921 " pathEditMode="relative" rAng="0" ptsTypes="AA">
                                      <p:cBhvr>
                                        <p:cTn id="88" dur="2000" fill="hold"/>
                                        <p:tgtEl>
                                          <p:spTgt spid="11"/>
                                        </p:tgtEl>
                                        <p:attrNameLst>
                                          <p:attrName>ppt_x</p:attrName>
                                          <p:attrName>ppt_y</p:attrName>
                                        </p:attrNameLst>
                                      </p:cBhvr>
                                      <p:rCtr x="13" y="5949"/>
                                    </p:animMotion>
                                  </p:childTnLst>
                                </p:cTn>
                              </p:par>
                              <p:par>
                                <p:cTn id="89" presetID="42" presetClass="path" presetSubtype="0" accel="50000" decel="50000" fill="hold" grpId="1" nodeType="withEffect">
                                  <p:stCondLst>
                                    <p:cond delay="0"/>
                                  </p:stCondLst>
                                  <p:childTnLst>
                                    <p:animMotion origin="layout" path="M 3.125E-6 -4.07407E-6 L 0.00325 0.35695 " pathEditMode="relative" rAng="0" ptsTypes="AA">
                                      <p:cBhvr>
                                        <p:cTn id="90" dur="2000" fill="hold"/>
                                        <p:tgtEl>
                                          <p:spTgt spid="12"/>
                                        </p:tgtEl>
                                        <p:attrNameLst>
                                          <p:attrName>ppt_x</p:attrName>
                                          <p:attrName>ppt_y</p:attrName>
                                        </p:attrNameLst>
                                      </p:cBhvr>
                                      <p:rCtr x="156" y="1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6" grpId="0"/>
      <p:bldP spid="6" grpId="1"/>
      <p:bldP spid="7" grpId="0"/>
      <p:bldP spid="8" grpId="0"/>
      <p:bldP spid="8" grpId="1"/>
      <p:bldP spid="9" grpId="0"/>
      <p:bldP spid="10" grpId="0"/>
      <p:bldP spid="11" grpId="0"/>
      <p:bldP spid="11" grpId="1"/>
      <p:bldP spid="12" grpId="0"/>
      <p:bldP spid="12" grpId="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id="{A40D295F-8BF1-4248-A133-03E0B979A8F2}"/>
              </a:ext>
            </a:extLst>
          </p:cNvPr>
          <p:cNvSpPr>
            <a:spLocks noGrp="1"/>
          </p:cNvSpPr>
          <p:nvPr>
            <p:ph type="title"/>
          </p:nvPr>
        </p:nvSpPr>
        <p:spPr>
          <a:xfrm>
            <a:off x="159471" y="603316"/>
            <a:ext cx="10515600" cy="4845377"/>
          </a:xfrm>
        </p:spPr>
        <p:txBody>
          <a:bodyPr>
            <a:normAutofit/>
          </a:bodyPr>
          <a:lstStyle/>
          <a:p>
            <a:r>
              <a:rPr lang="uk-UA" sz="8000" b="1" i="1" dirty="0">
                <a:latin typeface="Times New Roman" panose="02020603050405020304" pitchFamily="18" charset="0"/>
                <a:cs typeface="Times New Roman" panose="02020603050405020304" pitchFamily="18" charset="0"/>
              </a:rPr>
              <a:t>ІІІ. Вибрати 3 правильні відповіді </a:t>
            </a:r>
            <a:br>
              <a:rPr lang="uk-UA" sz="8000" b="1" i="1" dirty="0">
                <a:latin typeface="Times New Roman" panose="02020603050405020304" pitchFamily="18" charset="0"/>
                <a:cs typeface="Times New Roman" panose="02020603050405020304" pitchFamily="18" charset="0"/>
              </a:rPr>
            </a:br>
            <a:r>
              <a:rPr lang="uk-UA" sz="8000" b="1" i="1" dirty="0">
                <a:latin typeface="Times New Roman" panose="02020603050405020304" pitchFamily="18" charset="0"/>
                <a:cs typeface="Times New Roman" panose="02020603050405020304" pitchFamily="18" charset="0"/>
              </a:rPr>
              <a:t>із запропонованих. </a:t>
            </a:r>
            <a:br>
              <a:rPr lang="uk-UA" sz="8000" b="1" i="1" dirty="0">
                <a:latin typeface="Times New Roman" panose="02020603050405020304" pitchFamily="18" charset="0"/>
                <a:cs typeface="Times New Roman" panose="02020603050405020304" pitchFamily="18" charset="0"/>
              </a:rPr>
            </a:br>
            <a:r>
              <a:rPr lang="uk-UA" sz="8000" b="1" i="1" dirty="0">
                <a:latin typeface="Times New Roman" panose="02020603050405020304" pitchFamily="18" charset="0"/>
                <a:cs typeface="Times New Roman" panose="02020603050405020304" pitchFamily="18" charset="0"/>
              </a:rPr>
              <a:t>(6 балів)</a:t>
            </a:r>
            <a:endParaRPr lang="uk-UA" sz="8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54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194387-E8DF-4453-98AE-DC3B54A6D67C}"/>
              </a:ext>
            </a:extLst>
          </p:cNvPr>
          <p:cNvSpPr>
            <a:spLocks noGrp="1"/>
          </p:cNvSpPr>
          <p:nvPr>
            <p:ph type="title"/>
          </p:nvPr>
        </p:nvSpPr>
        <p:spPr>
          <a:xfrm>
            <a:off x="1261201" y="252961"/>
            <a:ext cx="10597719" cy="1671065"/>
          </a:xfrm>
        </p:spPr>
        <p:txBody>
          <a:bodyPr>
            <a:noAutofit/>
          </a:bodyPr>
          <a:lstStyle/>
          <a:p>
            <a:pPr lvl="0"/>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Укажіть міста України, через  </a:t>
            </a:r>
            <a:b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які проходить вісь </a:t>
            </a:r>
            <a:r>
              <a:rPr lang="uk-UA" sz="5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Воєйкова</a:t>
            </a:r>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4" name="Прямокутник 3">
            <a:extLst>
              <a:ext uri="{FF2B5EF4-FFF2-40B4-BE49-F238E27FC236}">
                <a16:creationId xmlns:a16="http://schemas.microsoft.com/office/drawing/2014/main" id="{A9D844F2-F745-4DE0-BE96-9B7ADADA19EB}"/>
              </a:ext>
            </a:extLst>
          </p:cNvPr>
          <p:cNvSpPr/>
          <p:nvPr/>
        </p:nvSpPr>
        <p:spPr>
          <a:xfrm>
            <a:off x="7179434" y="4871921"/>
            <a:ext cx="3186261" cy="923330"/>
          </a:xfrm>
          <a:prstGeom prst="rect">
            <a:avLst/>
          </a:prstGeom>
        </p:spPr>
        <p:txBody>
          <a:bodyPr wrap="squar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 Рівне.</a:t>
            </a:r>
            <a:endParaRPr lang="uk-UA" sz="5400" dirty="0"/>
          </a:p>
        </p:txBody>
      </p:sp>
      <p:sp>
        <p:nvSpPr>
          <p:cNvPr id="5" name="Прямокутник 4">
            <a:extLst>
              <a:ext uri="{FF2B5EF4-FFF2-40B4-BE49-F238E27FC236}">
                <a16:creationId xmlns:a16="http://schemas.microsoft.com/office/drawing/2014/main" id="{DBD00BAC-72E2-479E-B7DB-ACCB1BEF7984}"/>
              </a:ext>
            </a:extLst>
          </p:cNvPr>
          <p:cNvSpPr/>
          <p:nvPr/>
        </p:nvSpPr>
        <p:spPr>
          <a:xfrm>
            <a:off x="7179434" y="3560100"/>
            <a:ext cx="4679486"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 Кременчук;</a:t>
            </a:r>
            <a:endParaRPr lang="uk-UA" sz="5400" dirty="0"/>
          </a:p>
        </p:txBody>
      </p:sp>
      <p:sp>
        <p:nvSpPr>
          <p:cNvPr id="6" name="Прямокутник 5">
            <a:extLst>
              <a:ext uri="{FF2B5EF4-FFF2-40B4-BE49-F238E27FC236}">
                <a16:creationId xmlns:a16="http://schemas.microsoft.com/office/drawing/2014/main" id="{1319280A-4244-41CA-8082-BBC56DC8950A}"/>
              </a:ext>
            </a:extLst>
          </p:cNvPr>
          <p:cNvSpPr/>
          <p:nvPr/>
        </p:nvSpPr>
        <p:spPr>
          <a:xfrm>
            <a:off x="7179434" y="2190315"/>
            <a:ext cx="3502882"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Харків; </a:t>
            </a:r>
            <a:endParaRPr lang="uk-UA" sz="5400" dirty="0"/>
          </a:p>
        </p:txBody>
      </p:sp>
      <p:sp>
        <p:nvSpPr>
          <p:cNvPr id="7" name="Прямокутник 6">
            <a:extLst>
              <a:ext uri="{FF2B5EF4-FFF2-40B4-BE49-F238E27FC236}">
                <a16:creationId xmlns:a16="http://schemas.microsoft.com/office/drawing/2014/main" id="{F5A70BB7-A492-41C5-A88F-04A5036AB182}"/>
              </a:ext>
            </a:extLst>
          </p:cNvPr>
          <p:cNvSpPr/>
          <p:nvPr/>
        </p:nvSpPr>
        <p:spPr>
          <a:xfrm>
            <a:off x="1355205" y="4844509"/>
            <a:ext cx="3086229"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Балта;</a:t>
            </a:r>
            <a:endParaRPr lang="uk-UA" sz="5400" dirty="0"/>
          </a:p>
        </p:txBody>
      </p:sp>
      <p:sp>
        <p:nvSpPr>
          <p:cNvPr id="8" name="Прямокутник 7">
            <a:extLst>
              <a:ext uri="{FF2B5EF4-FFF2-40B4-BE49-F238E27FC236}">
                <a16:creationId xmlns:a16="http://schemas.microsoft.com/office/drawing/2014/main" id="{5F5C6F28-6309-4D70-9267-55C3EF783B14}"/>
              </a:ext>
            </a:extLst>
          </p:cNvPr>
          <p:cNvSpPr/>
          <p:nvPr/>
        </p:nvSpPr>
        <p:spPr>
          <a:xfrm>
            <a:off x="1299259" y="3523658"/>
            <a:ext cx="3198120"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Одеса; </a:t>
            </a:r>
            <a:endParaRPr lang="uk-UA" sz="5400" dirty="0"/>
          </a:p>
        </p:txBody>
      </p:sp>
      <p:sp>
        <p:nvSpPr>
          <p:cNvPr id="9" name="Прямокутник 8">
            <a:extLst>
              <a:ext uri="{FF2B5EF4-FFF2-40B4-BE49-F238E27FC236}">
                <a16:creationId xmlns:a16="http://schemas.microsoft.com/office/drawing/2014/main" id="{78C65421-BC76-48E3-9B34-426EC1D213DF}"/>
              </a:ext>
            </a:extLst>
          </p:cNvPr>
          <p:cNvSpPr/>
          <p:nvPr/>
        </p:nvSpPr>
        <p:spPr>
          <a:xfrm>
            <a:off x="1299259" y="2202807"/>
            <a:ext cx="4678397"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Бердянськ; </a:t>
            </a:r>
            <a:endParaRPr lang="uk-UA" sz="5400" dirty="0"/>
          </a:p>
        </p:txBody>
      </p:sp>
    </p:spTree>
    <p:extLst>
      <p:ext uri="{BB962C8B-B14F-4D97-AF65-F5344CB8AC3E}">
        <p14:creationId xmlns:p14="http://schemas.microsoft.com/office/powerpoint/2010/main" val="39653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1+ppt_h/2"/>
                                          </p:val>
                                        </p:tav>
                                      </p:tavLst>
                                    </p:anim>
                                    <p:set>
                                      <p:cBhvr>
                                        <p:cTn id="35" dur="1" fill="hold">
                                          <p:stCondLst>
                                            <p:cond delay="499"/>
                                          </p:stCondLst>
                                        </p:cTn>
                                        <p:tgtEl>
                                          <p:spTgt spid="8"/>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4"/>
                                        </p:tgtEl>
                                        <p:attrNameLst>
                                          <p:attrName>ppt_x</p:attrName>
                                        </p:attrNameLst>
                                      </p:cBhvr>
                                      <p:tavLst>
                                        <p:tav tm="0">
                                          <p:val>
                                            <p:strVal val="ppt_x"/>
                                          </p:val>
                                        </p:tav>
                                        <p:tav tm="100000">
                                          <p:val>
                                            <p:strVal val="ppt_x"/>
                                          </p:val>
                                        </p:tav>
                                      </p:tavLst>
                                    </p:anim>
                                    <p:anim calcmode="lin" valueType="num">
                                      <p:cBhvr additive="base">
                                        <p:cTn id="38" dur="500"/>
                                        <p:tgtEl>
                                          <p:spTgt spid="4"/>
                                        </p:tgtEl>
                                        <p:attrNameLst>
                                          <p:attrName>ppt_y</p:attrName>
                                        </p:attrNameLst>
                                      </p:cBhvr>
                                      <p:tavLst>
                                        <p:tav tm="0">
                                          <p:val>
                                            <p:strVal val="ppt_y"/>
                                          </p:val>
                                        </p:tav>
                                        <p:tav tm="100000">
                                          <p:val>
                                            <p:strVal val="1+ppt_h/2"/>
                                          </p:val>
                                        </p:tav>
                                      </p:tavLst>
                                    </p:anim>
                                    <p:set>
                                      <p:cBhvr>
                                        <p:cTn id="39" dur="1" fill="hold">
                                          <p:stCondLst>
                                            <p:cond delay="499"/>
                                          </p:stCondLst>
                                        </p:cTn>
                                        <p:tgtEl>
                                          <p:spTgt spid="4"/>
                                        </p:tgtEl>
                                        <p:attrNameLst>
                                          <p:attrName>style.visibility</p:attrName>
                                        </p:attrNameLst>
                                      </p:cBhvr>
                                      <p:to>
                                        <p:strVal val="hidden"/>
                                      </p:to>
                                    </p:set>
                                  </p:childTnLst>
                                </p:cTn>
                              </p:par>
                              <p:par>
                                <p:cTn id="40" presetID="42" presetClass="path" presetSubtype="0" accel="50000" decel="50000" fill="hold" grpId="1" nodeType="withEffect">
                                  <p:stCondLst>
                                    <p:cond delay="0"/>
                                  </p:stCondLst>
                                  <p:childTnLst>
                                    <p:animMotion origin="layout" path="M -4.16667E-7 -1.11111E-6 L -0.00755 -0.38704 " pathEditMode="relative" rAng="0" ptsTypes="AA">
                                      <p:cBhvr>
                                        <p:cTn id="41" dur="2000" fill="hold"/>
                                        <p:tgtEl>
                                          <p:spTgt spid="7"/>
                                        </p:tgtEl>
                                        <p:attrNameLst>
                                          <p:attrName>ppt_x</p:attrName>
                                          <p:attrName>ppt_y</p:attrName>
                                        </p:attrNameLst>
                                      </p:cBhvr>
                                      <p:rCtr x="-378" y="-19352"/>
                                    </p:animMotion>
                                  </p:childTnLst>
                                </p:cTn>
                              </p:par>
                              <p:par>
                                <p:cTn id="42" presetID="42" presetClass="path" presetSubtype="0" accel="50000" decel="50000" fill="hold" grpId="1" nodeType="withEffect">
                                  <p:stCondLst>
                                    <p:cond delay="0"/>
                                  </p:stCondLst>
                                  <p:childTnLst>
                                    <p:animMotion origin="layout" path="M 8.33333E-7 -2.59259E-6 L -0.26133 0.00301 " pathEditMode="relative" rAng="0" ptsTypes="AA">
                                      <p:cBhvr>
                                        <p:cTn id="43" dur="2000" fill="hold"/>
                                        <p:tgtEl>
                                          <p:spTgt spid="5"/>
                                        </p:tgtEl>
                                        <p:attrNameLst>
                                          <p:attrName>ppt_x</p:attrName>
                                          <p:attrName>ppt_y</p:attrName>
                                        </p:attrNameLst>
                                      </p:cBhvr>
                                      <p:rCtr x="-13073"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7" grpId="0"/>
      <p:bldP spid="7" grpId="1"/>
      <p:bldP spid="8" grpId="0"/>
      <p:bldP spid="8"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B35E6-84B9-479B-A940-490081A85E26}"/>
              </a:ext>
            </a:extLst>
          </p:cNvPr>
          <p:cNvSpPr>
            <a:spLocks noGrp="1"/>
          </p:cNvSpPr>
          <p:nvPr>
            <p:ph type="title"/>
          </p:nvPr>
        </p:nvSpPr>
        <p:spPr>
          <a:xfrm>
            <a:off x="1102150" y="304333"/>
            <a:ext cx="10515600" cy="2387502"/>
          </a:xfrm>
        </p:spPr>
        <p:txBody>
          <a:bodyPr>
            <a:normAutofit/>
          </a:bodyPr>
          <a:lstStyle/>
          <a:p>
            <a:pPr lvl="0"/>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У яких країнах проживають  </a:t>
            </a:r>
            <a:b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Українці, які належать до   </a:t>
            </a:r>
            <a:b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західної діаспори?</a:t>
            </a:r>
          </a:p>
        </p:txBody>
      </p:sp>
      <p:sp>
        <p:nvSpPr>
          <p:cNvPr id="4" name="Прямокутник 3">
            <a:extLst>
              <a:ext uri="{FF2B5EF4-FFF2-40B4-BE49-F238E27FC236}">
                <a16:creationId xmlns:a16="http://schemas.microsoft.com/office/drawing/2014/main" id="{66A16142-0FC0-45D8-8CD4-B7FD9BBCF560}"/>
              </a:ext>
            </a:extLst>
          </p:cNvPr>
          <p:cNvSpPr/>
          <p:nvPr/>
        </p:nvSpPr>
        <p:spPr>
          <a:xfrm>
            <a:off x="7154609" y="4965109"/>
            <a:ext cx="4324364" cy="923330"/>
          </a:xfrm>
          <a:prstGeom prst="rect">
            <a:avLst/>
          </a:prstGeom>
        </p:spPr>
        <p:txBody>
          <a:bodyPr wrap="squar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 Казахстан.</a:t>
            </a:r>
            <a:endParaRPr lang="uk-UA" sz="5400" dirty="0"/>
          </a:p>
        </p:txBody>
      </p:sp>
      <p:sp>
        <p:nvSpPr>
          <p:cNvPr id="5" name="Прямокутник 4">
            <a:extLst>
              <a:ext uri="{FF2B5EF4-FFF2-40B4-BE49-F238E27FC236}">
                <a16:creationId xmlns:a16="http://schemas.microsoft.com/office/drawing/2014/main" id="{4A5596DD-2517-4D7B-96D9-B1CED78C6AC5}"/>
              </a:ext>
            </a:extLst>
          </p:cNvPr>
          <p:cNvSpPr/>
          <p:nvPr/>
        </p:nvSpPr>
        <p:spPr>
          <a:xfrm>
            <a:off x="7154609" y="3797179"/>
            <a:ext cx="4113434"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 Молдова; </a:t>
            </a:r>
            <a:endParaRPr lang="uk-UA" sz="5400" dirty="0"/>
          </a:p>
        </p:txBody>
      </p:sp>
      <p:sp>
        <p:nvSpPr>
          <p:cNvPr id="6" name="Прямокутник 5">
            <a:extLst>
              <a:ext uri="{FF2B5EF4-FFF2-40B4-BE49-F238E27FC236}">
                <a16:creationId xmlns:a16="http://schemas.microsoft.com/office/drawing/2014/main" id="{59970AE1-AE81-4D15-B140-95134F2F283B}"/>
              </a:ext>
            </a:extLst>
          </p:cNvPr>
          <p:cNvSpPr/>
          <p:nvPr/>
        </p:nvSpPr>
        <p:spPr>
          <a:xfrm>
            <a:off x="7154609" y="2782842"/>
            <a:ext cx="4537396"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Австралія; </a:t>
            </a:r>
            <a:endParaRPr lang="uk-UA" sz="5400" dirty="0"/>
          </a:p>
        </p:txBody>
      </p:sp>
      <p:sp>
        <p:nvSpPr>
          <p:cNvPr id="7" name="Прямокутник 6">
            <a:extLst>
              <a:ext uri="{FF2B5EF4-FFF2-40B4-BE49-F238E27FC236}">
                <a16:creationId xmlns:a16="http://schemas.microsoft.com/office/drawing/2014/main" id="{5E126253-6523-47CD-BE8E-67DF5B76B088}"/>
              </a:ext>
            </a:extLst>
          </p:cNvPr>
          <p:cNvSpPr/>
          <p:nvPr/>
        </p:nvSpPr>
        <p:spPr>
          <a:xfrm>
            <a:off x="1907033" y="4965109"/>
            <a:ext cx="4188967"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Бразилія; </a:t>
            </a:r>
            <a:endParaRPr lang="uk-UA" sz="5400" dirty="0"/>
          </a:p>
        </p:txBody>
      </p:sp>
      <p:sp>
        <p:nvSpPr>
          <p:cNvPr id="8" name="Прямокутник 7">
            <a:extLst>
              <a:ext uri="{FF2B5EF4-FFF2-40B4-BE49-F238E27FC236}">
                <a16:creationId xmlns:a16="http://schemas.microsoft.com/office/drawing/2014/main" id="{4883C802-58FD-4C33-B9D9-EAF8887E962D}"/>
              </a:ext>
            </a:extLst>
          </p:cNvPr>
          <p:cNvSpPr/>
          <p:nvPr/>
        </p:nvSpPr>
        <p:spPr>
          <a:xfrm>
            <a:off x="1907033" y="3903196"/>
            <a:ext cx="3304303"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Грузія; </a:t>
            </a:r>
            <a:endParaRPr lang="uk-UA" sz="5400" dirty="0"/>
          </a:p>
        </p:txBody>
      </p:sp>
      <p:sp>
        <p:nvSpPr>
          <p:cNvPr id="9" name="Прямокутник 8">
            <a:extLst>
              <a:ext uri="{FF2B5EF4-FFF2-40B4-BE49-F238E27FC236}">
                <a16:creationId xmlns:a16="http://schemas.microsoft.com/office/drawing/2014/main" id="{471A3753-43F0-45FE-A02C-10ED30E4F6CA}"/>
              </a:ext>
            </a:extLst>
          </p:cNvPr>
          <p:cNvSpPr/>
          <p:nvPr/>
        </p:nvSpPr>
        <p:spPr>
          <a:xfrm>
            <a:off x="1978843" y="2782842"/>
            <a:ext cx="3620415"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Канада; </a:t>
            </a:r>
            <a:endParaRPr lang="uk-UA" sz="5400" dirty="0"/>
          </a:p>
        </p:txBody>
      </p:sp>
    </p:spTree>
    <p:extLst>
      <p:ext uri="{BB962C8B-B14F-4D97-AF65-F5344CB8AC3E}">
        <p14:creationId xmlns:p14="http://schemas.microsoft.com/office/powerpoint/2010/main" val="37612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8"/>
                                        </p:tgtEl>
                                        <p:attrNameLst>
                                          <p:attrName>ppt_x</p:attrName>
                                        </p:attrNameLst>
                                      </p:cBhvr>
                                      <p:tavLst>
                                        <p:tav tm="0">
                                          <p:val>
                                            <p:strVal val="ppt_x"/>
                                          </p:val>
                                        </p:tav>
                                        <p:tav tm="100000">
                                          <p:val>
                                            <p:strVal val="ppt_x"/>
                                          </p:val>
                                        </p:tav>
                                      </p:tavLst>
                                    </p:anim>
                                    <p:anim calcmode="lin" valueType="num">
                                      <p:cBhvr additive="base">
                                        <p:cTn id="30" dur="500"/>
                                        <p:tgtEl>
                                          <p:spTgt spid="8"/>
                                        </p:tgtEl>
                                        <p:attrNameLst>
                                          <p:attrName>ppt_y</p:attrName>
                                        </p:attrNameLst>
                                      </p:cBhvr>
                                      <p:tavLst>
                                        <p:tav tm="0">
                                          <p:val>
                                            <p:strVal val="ppt_y"/>
                                          </p:val>
                                        </p:tav>
                                        <p:tav tm="100000">
                                          <p:val>
                                            <p:strVal val="1+ppt_h/2"/>
                                          </p:val>
                                        </p:tav>
                                      </p:tavLst>
                                    </p:anim>
                                    <p:set>
                                      <p:cBhvr>
                                        <p:cTn id="31" dur="1" fill="hold">
                                          <p:stCondLst>
                                            <p:cond delay="499"/>
                                          </p:stCondLst>
                                        </p:cTn>
                                        <p:tgtEl>
                                          <p:spTgt spid="8"/>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4"/>
                                        </p:tgtEl>
                                        <p:attrNameLst>
                                          <p:attrName>ppt_x</p:attrName>
                                        </p:attrNameLst>
                                      </p:cBhvr>
                                      <p:tavLst>
                                        <p:tav tm="0">
                                          <p:val>
                                            <p:strVal val="ppt_x"/>
                                          </p:val>
                                        </p:tav>
                                        <p:tav tm="100000">
                                          <p:val>
                                            <p:strVal val="ppt_x"/>
                                          </p:val>
                                        </p:tav>
                                      </p:tavLst>
                                    </p:anim>
                                    <p:anim calcmode="lin" valueType="num">
                                      <p:cBhvr additive="base">
                                        <p:cTn id="38" dur="500"/>
                                        <p:tgtEl>
                                          <p:spTgt spid="4"/>
                                        </p:tgtEl>
                                        <p:attrNameLst>
                                          <p:attrName>ppt_y</p:attrName>
                                        </p:attrNameLst>
                                      </p:cBhvr>
                                      <p:tavLst>
                                        <p:tav tm="0">
                                          <p:val>
                                            <p:strVal val="ppt_y"/>
                                          </p:val>
                                        </p:tav>
                                        <p:tav tm="100000">
                                          <p:val>
                                            <p:strVal val="1+ppt_h/2"/>
                                          </p:val>
                                        </p:tav>
                                      </p:tavLst>
                                    </p:anim>
                                    <p:set>
                                      <p:cBhvr>
                                        <p:cTn id="39" dur="1" fill="hold">
                                          <p:stCondLst>
                                            <p:cond delay="499"/>
                                          </p:stCondLst>
                                        </p:cTn>
                                        <p:tgtEl>
                                          <p:spTgt spid="4"/>
                                        </p:tgtEl>
                                        <p:attrNameLst>
                                          <p:attrName>style.visibility</p:attrName>
                                        </p:attrNameLst>
                                      </p:cBhvr>
                                      <p:to>
                                        <p:strVal val="hidden"/>
                                      </p:to>
                                    </p:set>
                                  </p:childTnLst>
                                </p:cTn>
                              </p:par>
                              <p:par>
                                <p:cTn id="40" presetID="42" presetClass="path" presetSubtype="0" accel="50000" decel="50000" fill="hold" grpId="1" nodeType="withEffect">
                                  <p:stCondLst>
                                    <p:cond delay="0"/>
                                  </p:stCondLst>
                                  <p:childTnLst>
                                    <p:animMotion origin="layout" path="M 5E-6 -3.7037E-6 L 0.1862 -0.10277 " pathEditMode="relative" rAng="0" ptsTypes="AA">
                                      <p:cBhvr>
                                        <p:cTn id="41" dur="2000" fill="hold"/>
                                        <p:tgtEl>
                                          <p:spTgt spid="7"/>
                                        </p:tgtEl>
                                        <p:attrNameLst>
                                          <p:attrName>ppt_x</p:attrName>
                                          <p:attrName>ppt_y</p:attrName>
                                        </p:attrNameLst>
                                      </p:cBhvr>
                                      <p:rCtr x="9310" y="-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7" grpId="0"/>
      <p:bldP spid="7" grpId="1"/>
      <p:bldP spid="8" grpId="0"/>
      <p:bldP spid="8"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8EEAD5-9659-441B-920E-24AD9EE13143}"/>
              </a:ext>
            </a:extLst>
          </p:cNvPr>
          <p:cNvSpPr>
            <a:spLocks noGrp="1"/>
          </p:cNvSpPr>
          <p:nvPr>
            <p:ph type="title"/>
          </p:nvPr>
        </p:nvSpPr>
        <p:spPr>
          <a:xfrm>
            <a:off x="838200" y="365125"/>
            <a:ext cx="10515600" cy="6007395"/>
          </a:xfrm>
        </p:spPr>
        <p:txBody>
          <a:bodyPr>
            <a:noAutofit/>
          </a:bodyPr>
          <a:lstStyle/>
          <a:p>
            <a:pPr>
              <a:lnSpc>
                <a:spcPct val="150000"/>
              </a:lnSpc>
            </a:pPr>
            <a:r>
              <a:rPr lang="uk-UA"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a:t>
            </a:r>
            <a:r>
              <a:rPr lang="en-US"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uk-UA"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Задачі. </a:t>
            </a:r>
            <a:br>
              <a:rPr lang="uk-UA"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9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балів)</a:t>
            </a:r>
          </a:p>
        </p:txBody>
      </p:sp>
    </p:spTree>
    <p:extLst>
      <p:ext uri="{BB962C8B-B14F-4D97-AF65-F5344CB8AC3E}">
        <p14:creationId xmlns:p14="http://schemas.microsoft.com/office/powerpoint/2010/main" val="32176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E1138B-923F-4911-9F73-CB4E2A13BC71}"/>
              </a:ext>
            </a:extLst>
          </p:cNvPr>
          <p:cNvSpPr>
            <a:spLocks noGrp="1"/>
          </p:cNvSpPr>
          <p:nvPr>
            <p:ph type="title"/>
          </p:nvPr>
        </p:nvSpPr>
        <p:spPr>
          <a:xfrm>
            <a:off x="518474" y="242576"/>
            <a:ext cx="10637363" cy="5771724"/>
          </a:xfrm>
        </p:spPr>
        <p:txBody>
          <a:bodyPr>
            <a:noAutofit/>
          </a:bodyPr>
          <a:lstStyle/>
          <a:p>
            <a:r>
              <a:rPr lang="uk-UA" sz="96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 Тести з однією правильною відповіддю. </a:t>
            </a:r>
            <a:br>
              <a:rPr lang="uk-UA" sz="96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96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балів)</a:t>
            </a:r>
            <a:endParaRPr lang="uk-UA" sz="960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1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FAA2E4F9-DDC4-4DA8-863D-66329E936D80}"/>
              </a:ext>
            </a:extLst>
          </p:cNvPr>
          <p:cNvSpPr/>
          <p:nvPr/>
        </p:nvSpPr>
        <p:spPr>
          <a:xfrm>
            <a:off x="575035" y="94345"/>
            <a:ext cx="11368725" cy="2677656"/>
          </a:xfrm>
          <a:prstGeom prst="rect">
            <a:avLst/>
          </a:prstGeom>
        </p:spPr>
        <p:txBody>
          <a:bodyPr wrap="square">
            <a:spAutoFit/>
          </a:bodyPr>
          <a:lstStyle/>
          <a:p>
            <a:pPr marL="449580" algn="just">
              <a:spcAft>
                <a:spcPts val="0"/>
              </a:spcAft>
            </a:pPr>
            <a:r>
              <a:rPr lang="uk-UA" sz="2800" b="1" i="1" dirty="0">
                <a:latin typeface="Times New Roman" panose="02020603050405020304" pitchFamily="18" charset="0"/>
                <a:ea typeface="Times New Roman" panose="02020603050405020304" pitchFamily="18" charset="0"/>
              </a:rPr>
              <a:t>Задача №1: Коли альпіністи зійшли на нововідкриту гірську вершину, тиск повітря був тільки 52 мм </a:t>
            </a:r>
            <a:r>
              <a:rPr lang="uk-UA" sz="2800" b="1" i="1" dirty="0" err="1">
                <a:latin typeface="Times New Roman" panose="02020603050405020304" pitchFamily="18" charset="0"/>
                <a:ea typeface="Times New Roman" panose="02020603050405020304" pitchFamily="18" charset="0"/>
              </a:rPr>
              <a:t>рт.ст</a:t>
            </a:r>
            <a:r>
              <a:rPr lang="uk-UA" sz="2800" b="1" i="1" dirty="0">
                <a:latin typeface="Times New Roman" panose="02020603050405020304" pitchFamily="18" charset="0"/>
                <a:ea typeface="Times New Roman" panose="02020603050405020304" pitchFamily="18" charset="0"/>
              </a:rPr>
              <a:t>. У деяких учасників сходження з’явились ознаки так званої гірської хвороби: сонливість, запаморочення, нудота і навіть кровотеча з вух і носа. Яка висота повинна бути вказана для цієї вершини при нанесенні її на карту?</a:t>
            </a:r>
          </a:p>
        </p:txBody>
      </p:sp>
      <p:sp>
        <p:nvSpPr>
          <p:cNvPr id="6" name="Прямокутник 5">
            <a:extLst>
              <a:ext uri="{FF2B5EF4-FFF2-40B4-BE49-F238E27FC236}">
                <a16:creationId xmlns:a16="http://schemas.microsoft.com/office/drawing/2014/main" id="{5A94BE14-1C5A-42B6-9E4B-24D6442D4E5E}"/>
              </a:ext>
            </a:extLst>
          </p:cNvPr>
          <p:cNvSpPr/>
          <p:nvPr/>
        </p:nvSpPr>
        <p:spPr>
          <a:xfrm>
            <a:off x="823275" y="2772001"/>
            <a:ext cx="11368725" cy="2805576"/>
          </a:xfrm>
          <a:prstGeom prst="rect">
            <a:avLst/>
          </a:prstGeom>
        </p:spPr>
        <p:txBody>
          <a:bodyPr wrap="square">
            <a:spAutoFit/>
          </a:bodyPr>
          <a:lstStyle/>
          <a:p>
            <a:pPr marL="449580" algn="just">
              <a:spcAft>
                <a:spcPts val="0"/>
              </a:spcAft>
            </a:pPr>
            <a:r>
              <a:rPr lang="uk-UA" sz="2800" b="1" dirty="0">
                <a:latin typeface="Times New Roman" panose="02020603050405020304" pitchFamily="18" charset="0"/>
                <a:ea typeface="Times New Roman" panose="02020603050405020304" pitchFamily="18" charset="0"/>
              </a:rPr>
              <a:t>Розв’язання: </a:t>
            </a:r>
          </a:p>
          <a:p>
            <a:pPr lvl="0" algn="just" fontAlgn="base">
              <a:lnSpc>
                <a:spcPct val="107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1) Визначимо різницю тиску між вершиною гори та підніжжям:</a:t>
            </a:r>
            <a:endParaRPr lang="uk-UA"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startAt="760"/>
            </a:pPr>
            <a:r>
              <a:rPr lang="uk-UA" sz="2800" b="1" dirty="0" err="1">
                <a:latin typeface="Times New Roman" panose="02020603050405020304" pitchFamily="18" charset="0"/>
                <a:ea typeface="Calibri" panose="020F0502020204030204" pitchFamily="34" charset="0"/>
                <a:cs typeface="Times New Roman" panose="02020603050405020304" pitchFamily="18" charset="0"/>
              </a:rPr>
              <a:t>мм.рт.ст</a:t>
            </a:r>
            <a:r>
              <a:rPr lang="uk-UA" sz="2800" b="1" dirty="0">
                <a:latin typeface="Times New Roman" panose="02020603050405020304" pitchFamily="18" charset="0"/>
                <a:ea typeface="Calibri" panose="020F0502020204030204" pitchFamily="34" charset="0"/>
                <a:cs typeface="Times New Roman" panose="02020603050405020304" pitchFamily="18" charset="0"/>
              </a:rPr>
              <a:t>. – 52 мм </a:t>
            </a:r>
            <a:r>
              <a:rPr lang="uk-UA" sz="2800" b="1" dirty="0" err="1">
                <a:latin typeface="Times New Roman" panose="02020603050405020304" pitchFamily="18" charset="0"/>
                <a:ea typeface="Calibri" panose="020F0502020204030204" pitchFamily="34" charset="0"/>
                <a:cs typeface="Times New Roman" panose="02020603050405020304" pitchFamily="18" charset="0"/>
              </a:rPr>
              <a:t>рт.ст</a:t>
            </a:r>
            <a:r>
              <a:rPr lang="uk-UA" sz="2800" b="1" dirty="0">
                <a:latin typeface="Times New Roman" panose="02020603050405020304" pitchFamily="18" charset="0"/>
                <a:ea typeface="Calibri" panose="020F0502020204030204" pitchFamily="34" charset="0"/>
                <a:cs typeface="Times New Roman" panose="02020603050405020304" pitchFamily="18" charset="0"/>
              </a:rPr>
              <a:t>. = 708 </a:t>
            </a:r>
            <a:r>
              <a:rPr lang="uk-UA" sz="2800" b="1" dirty="0" err="1">
                <a:latin typeface="Times New Roman" panose="02020603050405020304" pitchFamily="18" charset="0"/>
                <a:ea typeface="Calibri" panose="020F0502020204030204" pitchFamily="34" charset="0"/>
                <a:cs typeface="Times New Roman" panose="02020603050405020304" pitchFamily="18" charset="0"/>
              </a:rPr>
              <a:t>мм.рт.ст</a:t>
            </a:r>
            <a:r>
              <a:rPr lang="uk-UA" sz="2800" b="1" dirty="0">
                <a:latin typeface="Times New Roman" panose="02020603050405020304" pitchFamily="18" charset="0"/>
                <a:ea typeface="Calibri" panose="020F0502020204030204" pitchFamily="34" charset="0"/>
                <a:cs typeface="Times New Roman" panose="02020603050405020304" pitchFamily="18" charset="0"/>
              </a:rPr>
              <a:t>.</a:t>
            </a:r>
            <a:endParaRPr lang="uk-UA" sz="2800" b="1" dirty="0">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2) Знаючи зміну атмосферного тиску з висотою ( на кожні 10 метрів тиск зменшується на 1 мм </a:t>
            </a:r>
            <a:r>
              <a:rPr lang="uk-UA" sz="2800" b="1" dirty="0" err="1">
                <a:latin typeface="Times New Roman" panose="02020603050405020304" pitchFamily="18" charset="0"/>
                <a:ea typeface="Calibri" panose="020F0502020204030204" pitchFamily="34" charset="0"/>
                <a:cs typeface="Times New Roman" panose="02020603050405020304" pitchFamily="18" charset="0"/>
              </a:rPr>
              <a:t>рт.ст</a:t>
            </a:r>
            <a:r>
              <a:rPr lang="uk-UA" sz="2800" b="1" dirty="0">
                <a:latin typeface="Times New Roman" panose="02020603050405020304" pitchFamily="18" charset="0"/>
                <a:ea typeface="Calibri" panose="020F0502020204030204" pitchFamily="34" charset="0"/>
                <a:cs typeface="Times New Roman" panose="02020603050405020304" pitchFamily="18" charset="0"/>
              </a:rPr>
              <a:t>.) отримуємо рівняння:</a:t>
            </a:r>
            <a:endParaRPr lang="uk-UA" sz="2800" b="1" dirty="0">
              <a:latin typeface="Calibri" panose="020F0502020204030204" pitchFamily="34" charset="0"/>
              <a:ea typeface="Calibri" panose="020F0502020204030204" pitchFamily="34" charset="0"/>
              <a:cs typeface="Times New Roman" panose="02020603050405020304" pitchFamily="18" charset="0"/>
            </a:endParaRPr>
          </a:p>
          <a:p>
            <a:pPr marL="678180">
              <a:lnSpc>
                <a:spcPct val="107000"/>
              </a:lnSpc>
              <a:spcAft>
                <a:spcPts val="80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(708 </a:t>
            </a:r>
            <a:r>
              <a:rPr lang="uk-UA" sz="2800" b="1" dirty="0" err="1">
                <a:latin typeface="Times New Roman" panose="02020603050405020304" pitchFamily="18" charset="0"/>
                <a:ea typeface="Calibri" panose="020F0502020204030204" pitchFamily="34" charset="0"/>
                <a:cs typeface="Times New Roman" panose="02020603050405020304" pitchFamily="18" charset="0"/>
              </a:rPr>
              <a:t>мм.рт.ст</a:t>
            </a:r>
            <a:r>
              <a:rPr lang="uk-UA" sz="2800" b="1" dirty="0">
                <a:latin typeface="Times New Roman" panose="02020603050405020304" pitchFamily="18" charset="0"/>
                <a:ea typeface="Calibri" panose="020F0502020204030204" pitchFamily="34" charset="0"/>
                <a:cs typeface="Times New Roman" panose="02020603050405020304" pitchFamily="18" charset="0"/>
              </a:rPr>
              <a:t>. * 10 м) / 1 </a:t>
            </a:r>
            <a:r>
              <a:rPr lang="uk-UA" sz="2800" b="1" dirty="0" err="1">
                <a:latin typeface="Times New Roman" panose="02020603050405020304" pitchFamily="18" charset="0"/>
                <a:ea typeface="Calibri" panose="020F0502020204030204" pitchFamily="34" charset="0"/>
                <a:cs typeface="Times New Roman" panose="02020603050405020304" pitchFamily="18" charset="0"/>
              </a:rPr>
              <a:t>мм.рт.ст</a:t>
            </a:r>
            <a:r>
              <a:rPr lang="uk-UA" sz="2800" b="1" dirty="0">
                <a:latin typeface="Times New Roman" panose="02020603050405020304" pitchFamily="18" charset="0"/>
                <a:ea typeface="Calibri" panose="020F0502020204030204" pitchFamily="34" charset="0"/>
                <a:cs typeface="Times New Roman" panose="02020603050405020304" pitchFamily="18" charset="0"/>
              </a:rPr>
              <a:t>. = 7080м. </a:t>
            </a:r>
            <a:endParaRPr lang="uk-UA"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кутник 6">
            <a:extLst>
              <a:ext uri="{FF2B5EF4-FFF2-40B4-BE49-F238E27FC236}">
                <a16:creationId xmlns:a16="http://schemas.microsoft.com/office/drawing/2014/main" id="{2D233E40-EF38-4860-914C-4F036F76970B}"/>
              </a:ext>
            </a:extLst>
          </p:cNvPr>
          <p:cNvSpPr/>
          <p:nvPr/>
        </p:nvSpPr>
        <p:spPr>
          <a:xfrm>
            <a:off x="3880699" y="5563326"/>
            <a:ext cx="7893379" cy="1200329"/>
          </a:xfrm>
          <a:prstGeom prst="rect">
            <a:avLst/>
          </a:prstGeom>
        </p:spPr>
        <p:txBody>
          <a:bodyPr wrap="square">
            <a:spAutoFit/>
          </a:bodyPr>
          <a:lstStyle/>
          <a:p>
            <a:r>
              <a:rPr lang="uk-UA" sz="3600" b="1" dirty="0">
                <a:latin typeface="Times New Roman" panose="02020603050405020304" pitchFamily="18" charset="0"/>
                <a:ea typeface="Times New Roman" panose="02020603050405020304" pitchFamily="18" charset="0"/>
              </a:rPr>
              <a:t>Відповідь:</a:t>
            </a:r>
            <a:r>
              <a:rPr lang="uk-UA" sz="3600" dirty="0">
                <a:latin typeface="Times New Roman" panose="02020603050405020304" pitchFamily="18" charset="0"/>
                <a:ea typeface="Times New Roman" panose="02020603050405020304" pitchFamily="18" charset="0"/>
              </a:rPr>
              <a:t> На карті має бути помічена вершина, висота якої 7080 метрів.</a:t>
            </a:r>
            <a:endParaRPr lang="uk-UA" sz="3600" dirty="0"/>
          </a:p>
        </p:txBody>
      </p:sp>
    </p:spTree>
    <p:extLst>
      <p:ext uri="{BB962C8B-B14F-4D97-AF65-F5344CB8AC3E}">
        <p14:creationId xmlns:p14="http://schemas.microsoft.com/office/powerpoint/2010/main" val="593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88312B89-035C-43CD-8034-55FA78BAACBA}"/>
              </a:ext>
            </a:extLst>
          </p:cNvPr>
          <p:cNvSpPr/>
          <p:nvPr/>
        </p:nvSpPr>
        <p:spPr>
          <a:xfrm>
            <a:off x="634737" y="0"/>
            <a:ext cx="11309023" cy="1815882"/>
          </a:xfrm>
          <a:prstGeom prst="rect">
            <a:avLst/>
          </a:prstGeom>
        </p:spPr>
        <p:txBody>
          <a:bodyPr wrap="square">
            <a:spAutoFit/>
          </a:bodyPr>
          <a:lstStyle/>
          <a:p>
            <a:pPr marL="449580" algn="just">
              <a:spcAft>
                <a:spcPts val="0"/>
              </a:spcAft>
            </a:pPr>
            <a:r>
              <a:rPr lang="uk-UA" sz="2800" b="1" i="1" dirty="0">
                <a:latin typeface="Times New Roman" panose="02020603050405020304" pitchFamily="18" charset="0"/>
                <a:ea typeface="Times New Roman" panose="02020603050405020304" pitchFamily="18" charset="0"/>
              </a:rPr>
              <a:t>Задача №2: Характерною особливістю дюн і барханів є те, що вони весь час переміщуються. Визначте, через який час бархан почне засипати селище, якщо зараз відстань від околиці селища до бархана 240 м, а швидкість його переміщення 8 м на рік.</a:t>
            </a:r>
          </a:p>
        </p:txBody>
      </p:sp>
      <p:sp>
        <p:nvSpPr>
          <p:cNvPr id="5" name="Прямокутник 4">
            <a:extLst>
              <a:ext uri="{FF2B5EF4-FFF2-40B4-BE49-F238E27FC236}">
                <a16:creationId xmlns:a16="http://schemas.microsoft.com/office/drawing/2014/main" id="{F08ABDE4-5CD6-455B-9F01-D19DC4B931C6}"/>
              </a:ext>
            </a:extLst>
          </p:cNvPr>
          <p:cNvSpPr/>
          <p:nvPr/>
        </p:nvSpPr>
        <p:spPr>
          <a:xfrm>
            <a:off x="1058944" y="1954326"/>
            <a:ext cx="10262647" cy="3108543"/>
          </a:xfrm>
          <a:prstGeom prst="rect">
            <a:avLst/>
          </a:prstGeom>
        </p:spPr>
        <p:txBody>
          <a:bodyPr wrap="square">
            <a:spAutoFit/>
          </a:bodyPr>
          <a:lstStyle/>
          <a:p>
            <a:pPr marL="449580" algn="just">
              <a:spcAft>
                <a:spcPts val="0"/>
              </a:spcAft>
            </a:pPr>
            <a:r>
              <a:rPr lang="uk-UA" sz="2800" b="1" dirty="0">
                <a:latin typeface="Times New Roman" panose="02020603050405020304" pitchFamily="18" charset="0"/>
                <a:ea typeface="Times New Roman" panose="02020603050405020304" pitchFamily="18" charset="0"/>
              </a:rPr>
              <a:t>Розв’язання: </a:t>
            </a:r>
          </a:p>
          <a:p>
            <a:pPr marL="449580" algn="just">
              <a:spcAft>
                <a:spcPts val="0"/>
              </a:spcAft>
            </a:pPr>
            <a:r>
              <a:rPr lang="uk-UA" sz="2800" b="1" dirty="0">
                <a:latin typeface="Times New Roman" panose="02020603050405020304" pitchFamily="18" charset="0"/>
                <a:ea typeface="Times New Roman" panose="02020603050405020304" pitchFamily="18" charset="0"/>
              </a:rPr>
              <a:t>Знаючи відстань від околиці селища до бархана 240м та швидкість його </a:t>
            </a:r>
          </a:p>
          <a:p>
            <a:pPr marL="449580" algn="just">
              <a:spcAft>
                <a:spcPts val="0"/>
              </a:spcAft>
            </a:pPr>
            <a:r>
              <a:rPr lang="uk-UA" sz="2800" b="1" dirty="0">
                <a:latin typeface="Times New Roman" panose="02020603050405020304" pitchFamily="18" charset="0"/>
                <a:ea typeface="Times New Roman" panose="02020603050405020304" pitchFamily="18" charset="0"/>
              </a:rPr>
              <a:t>переміщення маємо рівняння: </a:t>
            </a:r>
          </a:p>
          <a:p>
            <a:pPr marL="449580" algn="just">
              <a:spcAft>
                <a:spcPts val="0"/>
              </a:spcAft>
            </a:pPr>
            <a:r>
              <a:rPr lang="uk-UA" sz="2800" b="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L</a:t>
            </a:r>
            <a:r>
              <a:rPr lang="uk-UA" sz="2800" b="1" dirty="0">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V</a:t>
            </a:r>
            <a:r>
              <a:rPr lang="uk-UA" sz="2800" b="1" dirty="0">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t</a:t>
            </a:r>
            <a:r>
              <a:rPr lang="uk-UA" sz="2800" b="1" dirty="0">
                <a:latin typeface="Times New Roman" panose="02020603050405020304" pitchFamily="18" charset="0"/>
                <a:ea typeface="Times New Roman" panose="02020603050405020304" pitchFamily="18" charset="0"/>
              </a:rPr>
              <a:t>, де </a:t>
            </a:r>
          </a:p>
          <a:p>
            <a:pPr marL="449580" algn="just">
              <a:spcAft>
                <a:spcPts val="0"/>
              </a:spcAft>
            </a:pPr>
            <a:r>
              <a:rPr lang="uk-UA" sz="2800" b="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a:t>
            </a:r>
            <a:r>
              <a:rPr lang="ru-RU" sz="2800" b="1" dirty="0">
                <a:latin typeface="Times New Roman" panose="02020603050405020304" pitchFamily="18" charset="0"/>
                <a:ea typeface="Times New Roman" panose="02020603050405020304" pitchFamily="18" charset="0"/>
              </a:rPr>
              <a:t> – </a:t>
            </a:r>
            <a:r>
              <a:rPr lang="uk-UA" sz="2800" b="1" dirty="0">
                <a:latin typeface="Times New Roman" panose="02020603050405020304" pitchFamily="18" charset="0"/>
                <a:ea typeface="Times New Roman" panose="02020603050405020304" pitchFamily="18" charset="0"/>
              </a:rPr>
              <a:t>час; </a:t>
            </a:r>
            <a:r>
              <a:rPr lang="en-US" sz="2800" b="1" dirty="0">
                <a:latin typeface="Times New Roman" panose="02020603050405020304" pitchFamily="18" charset="0"/>
                <a:ea typeface="Times New Roman" panose="02020603050405020304" pitchFamily="18" charset="0"/>
              </a:rPr>
              <a:t>L </a:t>
            </a:r>
            <a:r>
              <a:rPr lang="uk-UA" sz="2800" b="1" dirty="0">
                <a:latin typeface="Times New Roman" panose="02020603050405020304" pitchFamily="18" charset="0"/>
                <a:ea typeface="Times New Roman" panose="02020603050405020304" pitchFamily="18" charset="0"/>
              </a:rPr>
              <a:t>– відстань; </a:t>
            </a:r>
            <a:r>
              <a:rPr lang="en-US" sz="2800" b="1" dirty="0">
                <a:latin typeface="Times New Roman" panose="02020603050405020304" pitchFamily="18" charset="0"/>
                <a:ea typeface="Times New Roman" panose="02020603050405020304" pitchFamily="18" charset="0"/>
              </a:rPr>
              <a:t>V </a:t>
            </a:r>
            <a:r>
              <a:rPr lang="uk-UA" sz="2800" b="1" dirty="0">
                <a:latin typeface="Times New Roman" panose="02020603050405020304" pitchFamily="18" charset="0"/>
                <a:ea typeface="Times New Roman" panose="02020603050405020304" pitchFamily="18" charset="0"/>
              </a:rPr>
              <a:t>– швидкість переміщення бархана.</a:t>
            </a:r>
          </a:p>
          <a:p>
            <a:pPr marL="449580" algn="just">
              <a:spcAft>
                <a:spcPts val="0"/>
              </a:spcAft>
            </a:pPr>
            <a:r>
              <a:rPr lang="uk-UA" sz="2800" b="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a:t>
            </a:r>
            <a:r>
              <a:rPr lang="uk-UA" sz="2800" b="1" dirty="0">
                <a:latin typeface="Times New Roman" panose="02020603050405020304" pitchFamily="18" charset="0"/>
                <a:ea typeface="Times New Roman" panose="02020603050405020304" pitchFamily="18" charset="0"/>
              </a:rPr>
              <a:t>= 240м / 8 м/рік = 30 років.</a:t>
            </a:r>
          </a:p>
        </p:txBody>
      </p:sp>
      <p:sp>
        <p:nvSpPr>
          <p:cNvPr id="6" name="Прямокутник 5">
            <a:extLst>
              <a:ext uri="{FF2B5EF4-FFF2-40B4-BE49-F238E27FC236}">
                <a16:creationId xmlns:a16="http://schemas.microsoft.com/office/drawing/2014/main" id="{6C8C07C7-EC63-4A2F-97D8-05684AE09833}"/>
              </a:ext>
            </a:extLst>
          </p:cNvPr>
          <p:cNvSpPr/>
          <p:nvPr/>
        </p:nvSpPr>
        <p:spPr>
          <a:xfrm>
            <a:off x="3193349" y="5638742"/>
            <a:ext cx="7702943" cy="1077218"/>
          </a:xfrm>
          <a:prstGeom prst="rect">
            <a:avLst/>
          </a:prstGeom>
        </p:spPr>
        <p:txBody>
          <a:bodyPr wrap="none">
            <a:spAutoFit/>
          </a:bodyPr>
          <a:lstStyle/>
          <a:p>
            <a:r>
              <a:rPr lang="uk-UA" sz="3200" b="1" dirty="0">
                <a:latin typeface="Times New Roman" panose="02020603050405020304" pitchFamily="18" charset="0"/>
                <a:ea typeface="Times New Roman" panose="02020603050405020304" pitchFamily="18" charset="0"/>
              </a:rPr>
              <a:t>Відповідь: </a:t>
            </a:r>
            <a:r>
              <a:rPr lang="uk-UA" sz="3200" dirty="0">
                <a:latin typeface="Times New Roman" panose="02020603050405020304" pitchFamily="18" charset="0"/>
                <a:ea typeface="Times New Roman" panose="02020603050405020304" pitchFamily="18" charset="0"/>
              </a:rPr>
              <a:t>Бархан почне засипати селище </a:t>
            </a:r>
          </a:p>
          <a:p>
            <a:r>
              <a:rPr lang="uk-UA" sz="3200" dirty="0">
                <a:latin typeface="Times New Roman" panose="02020603050405020304" pitchFamily="18" charset="0"/>
                <a:ea typeface="Times New Roman" panose="02020603050405020304" pitchFamily="18" charset="0"/>
              </a:rPr>
              <a:t>                    через 30 років.</a:t>
            </a:r>
            <a:endParaRPr lang="uk-UA" sz="3200" dirty="0"/>
          </a:p>
        </p:txBody>
      </p:sp>
    </p:spTree>
    <p:extLst>
      <p:ext uri="{BB962C8B-B14F-4D97-AF65-F5344CB8AC3E}">
        <p14:creationId xmlns:p14="http://schemas.microsoft.com/office/powerpoint/2010/main" val="38892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C72CC128-970B-430C-9F13-0D48EDD4156A}"/>
              </a:ext>
            </a:extLst>
          </p:cNvPr>
          <p:cNvSpPr/>
          <p:nvPr/>
        </p:nvSpPr>
        <p:spPr>
          <a:xfrm>
            <a:off x="1171951" y="1076168"/>
            <a:ext cx="6915291" cy="4287520"/>
          </a:xfrm>
          <a:prstGeom prst="rect">
            <a:avLst/>
          </a:prstGeom>
        </p:spPr>
        <p:txBody>
          <a:bodyPr wrap="none">
            <a:spAutoFit/>
          </a:bodyPr>
          <a:lstStyle/>
          <a:p>
            <a:pPr>
              <a:lnSpc>
                <a:spcPct val="150000"/>
              </a:lnSpc>
            </a:pPr>
            <a:r>
              <a:rPr lang="en-US" sz="9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 </a:t>
            </a:r>
            <a:r>
              <a:rPr lang="uk-UA" sz="9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Таблиця. </a:t>
            </a:r>
          </a:p>
          <a:p>
            <a:pPr>
              <a:lnSpc>
                <a:spcPct val="150000"/>
              </a:lnSpc>
            </a:pPr>
            <a:r>
              <a:rPr lang="uk-UA" sz="9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(6 балів)</a:t>
            </a:r>
            <a:endParaRPr lang="uk-UA"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353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a:extLst>
              <a:ext uri="{FF2B5EF4-FFF2-40B4-BE49-F238E27FC236}">
                <a16:creationId xmlns:a16="http://schemas.microsoft.com/office/drawing/2014/main" id="{B485A9E9-9F80-4664-89F2-4955E8B522B1}"/>
              </a:ext>
            </a:extLst>
          </p:cNvPr>
          <p:cNvGraphicFramePr>
            <a:graphicFrameLocks noGrp="1"/>
          </p:cNvGraphicFramePr>
          <p:nvPr>
            <p:extLst>
              <p:ext uri="{D42A27DB-BD31-4B8C-83A1-F6EECF244321}">
                <p14:modId xmlns:p14="http://schemas.microsoft.com/office/powerpoint/2010/main" val="2499034374"/>
              </p:ext>
            </p:extLst>
          </p:nvPr>
        </p:nvGraphicFramePr>
        <p:xfrm>
          <a:off x="0" y="9426"/>
          <a:ext cx="12192000" cy="6893740"/>
        </p:xfrm>
        <a:graphic>
          <a:graphicData uri="http://schemas.openxmlformats.org/drawingml/2006/table">
            <a:tbl>
              <a:tblPr firstRow="1" firstCol="1" bandRow="1">
                <a:tableStyleId>{5C22544A-7EE6-4342-B048-85BDC9FD1C3A}</a:tableStyleId>
              </a:tblPr>
              <a:tblGrid>
                <a:gridCol w="9832157">
                  <a:extLst>
                    <a:ext uri="{9D8B030D-6E8A-4147-A177-3AD203B41FA5}">
                      <a16:colId xmlns:a16="http://schemas.microsoft.com/office/drawing/2014/main" val="1695150082"/>
                    </a:ext>
                  </a:extLst>
                </a:gridCol>
                <a:gridCol w="2359843">
                  <a:extLst>
                    <a:ext uri="{9D8B030D-6E8A-4147-A177-3AD203B41FA5}">
                      <a16:colId xmlns:a16="http://schemas.microsoft.com/office/drawing/2014/main" val="1815519317"/>
                    </a:ext>
                  </a:extLst>
                </a:gridCol>
              </a:tblGrid>
              <a:tr h="320594">
                <a:tc>
                  <a:txBody>
                    <a:bodyPr/>
                    <a:lstStyle/>
                    <a:p>
                      <a:pPr algn="ctr">
                        <a:spcAft>
                          <a:spcPts val="0"/>
                        </a:spcAft>
                      </a:pP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Визначення</a:t>
                      </a:r>
                      <a:endPar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tc>
                  <a:txBody>
                    <a:bodyPr/>
                    <a:lstStyle/>
                    <a:p>
                      <a:pPr algn="ctr">
                        <a:spcAft>
                          <a:spcPts val="0"/>
                        </a:spcAft>
                      </a:pPr>
                      <a:r>
                        <a:rPr lang="uk-UA" sz="2400" b="1" i="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Термін</a:t>
                      </a:r>
                      <a:endParaRPr lang="uk-UA" sz="2400" b="1" i="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822487352"/>
                  </a:ext>
                </a:extLst>
              </a:tr>
              <a:tr h="1135301">
                <a:tc>
                  <a:txBody>
                    <a:bodyPr/>
                    <a:lstStyle/>
                    <a:p>
                      <a:pPr algn="just">
                        <a:spcAft>
                          <a:spcPts val="0"/>
                        </a:spcAft>
                      </a:pP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Встановлення виробничих </a:t>
                      </a:r>
                      <a:r>
                        <a:rPr lang="uk-UA" sz="24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зв’язків</a:t>
                      </a: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між спеціалізованими підприємствами, що спільно працюють над виробництвом кінцевої продукції.  </a:t>
                      </a:r>
                      <a:endPar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tc>
                  <a:txBody>
                    <a:bodyPr/>
                    <a:lstStyle/>
                    <a:p>
                      <a:pPr algn="just">
                        <a:spcAft>
                          <a:spcPts val="0"/>
                        </a:spcAft>
                      </a:pPr>
                      <a:r>
                        <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Кооперування.</a:t>
                      </a:r>
                      <a:endPar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2077333618"/>
                  </a:ext>
                </a:extLst>
              </a:tr>
              <a:tr h="851476">
                <a:tc>
                  <a:txBody>
                    <a:bodyPr/>
                    <a:lstStyle/>
                    <a:p>
                      <a:pPr algn="just">
                        <a:spcAft>
                          <a:spcPts val="0"/>
                        </a:spcAft>
                      </a:pP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Спеціалізація окремих країн на виробництві певних видів продукції та послуг і подальший товарний обмін ними на світовому ринку.</a:t>
                      </a:r>
                      <a:endPar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tc>
                  <a:txBody>
                    <a:bodyPr/>
                    <a:lstStyle/>
                    <a:p>
                      <a:pPr algn="just">
                        <a:spcAft>
                          <a:spcPts val="0"/>
                        </a:spcAft>
                      </a:pPr>
                      <a:r>
                        <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Міжнародний </a:t>
                      </a:r>
                    </a:p>
                    <a:p>
                      <a:pPr algn="just">
                        <a:spcAft>
                          <a:spcPts val="0"/>
                        </a:spcAft>
                      </a:pPr>
                      <a:r>
                        <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поділ праці.</a:t>
                      </a:r>
                      <a:endPar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3568179010"/>
                  </a:ext>
                </a:extLst>
              </a:tr>
              <a:tr h="851476">
                <a:tc>
                  <a:txBody>
                    <a:bodyPr/>
                    <a:lstStyle/>
                    <a:p>
                      <a:pPr algn="just">
                        <a:spcAft>
                          <a:spcPts val="0"/>
                        </a:spcAft>
                      </a:pP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Процес виносу дрібних частинок породи на малих глибинах, що супроводжується просіданням </a:t>
                      </a:r>
                      <a:r>
                        <a:rPr lang="uk-UA" sz="24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грунту</a:t>
                      </a: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Поди, степові блюдця.</a:t>
                      </a:r>
                      <a:endPar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tc>
                  <a:txBody>
                    <a:bodyPr/>
                    <a:lstStyle/>
                    <a:p>
                      <a:pPr algn="just">
                        <a:spcAft>
                          <a:spcPts val="0"/>
                        </a:spcAft>
                      </a:pPr>
                      <a:r>
                        <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Суфозія.</a:t>
                      </a:r>
                      <a:endPar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3302113759"/>
                  </a:ext>
                </a:extLst>
              </a:tr>
              <a:tr h="1419125">
                <a:tc>
                  <a:txBody>
                    <a:bodyPr/>
                    <a:lstStyle/>
                    <a:p>
                      <a:pPr algn="just">
                        <a:spcAft>
                          <a:spcPts val="0"/>
                        </a:spcAft>
                      </a:pP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Математичний спосіб, який дає можливість перейти від кулястої поверхні до площини. Проекції визначають відповідність географічних координат точок на земній кулі точкам на площині карти. </a:t>
                      </a:r>
                      <a:endPar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tc>
                  <a:txBody>
                    <a:bodyPr/>
                    <a:lstStyle/>
                    <a:p>
                      <a:pPr algn="just">
                        <a:spcAft>
                          <a:spcPts val="0"/>
                        </a:spcAft>
                      </a:pPr>
                      <a:r>
                        <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Картографічна проекція. </a:t>
                      </a:r>
                      <a:endPar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3236890769"/>
                  </a:ext>
                </a:extLst>
              </a:tr>
              <a:tr h="1135301">
                <a:tc>
                  <a:txBody>
                    <a:bodyPr/>
                    <a:lstStyle/>
                    <a:p>
                      <a:pPr algn="just">
                        <a:spcAft>
                          <a:spcPts val="0"/>
                        </a:spcAft>
                      </a:pP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Надходження у навколишнє середовище речовин, які погіршують якість окремих компонентів природи (повітря, води, </a:t>
                      </a:r>
                      <a:r>
                        <a:rPr lang="uk-UA" sz="24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грунтів</a:t>
                      </a: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і завдають шкоди природним комплексам. </a:t>
                      </a:r>
                      <a:endPar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tc>
                  <a:txBody>
                    <a:bodyPr/>
                    <a:lstStyle/>
                    <a:p>
                      <a:pPr algn="just">
                        <a:spcAft>
                          <a:spcPts val="0"/>
                        </a:spcAft>
                      </a:pPr>
                      <a:r>
                        <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Забруднення.</a:t>
                      </a:r>
                      <a:endPar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3274969336"/>
                  </a:ext>
                </a:extLst>
              </a:tr>
              <a:tr h="1135301">
                <a:tc>
                  <a:txBody>
                    <a:bodyPr/>
                    <a:lstStyle/>
                    <a:p>
                      <a:pPr algn="just">
                        <a:spcAft>
                          <a:spcPts val="0"/>
                        </a:spcAft>
                      </a:pP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Освоєна людством частина світу. Уперше цей термін використав історик і географ </a:t>
                      </a:r>
                      <a:r>
                        <a:rPr lang="uk-UA" sz="24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Гекатей</a:t>
                      </a: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4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Мілетський</a:t>
                      </a:r>
                      <a:r>
                        <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позначення частини Землі, відомої грекам.</a:t>
                      </a:r>
                      <a:endParaRPr lang="uk-UA" sz="24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tc>
                  <a:txBody>
                    <a:bodyPr/>
                    <a:lstStyle/>
                    <a:p>
                      <a:pPr algn="just">
                        <a:spcAft>
                          <a:spcPts val="0"/>
                        </a:spcAft>
                      </a:pPr>
                      <a:r>
                        <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Ойкумена. </a:t>
                      </a:r>
                      <a:endParaRPr lang="uk-UA" sz="2400" b="0"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1024950650"/>
                  </a:ext>
                </a:extLst>
              </a:tr>
            </a:tbl>
          </a:graphicData>
        </a:graphic>
      </p:graphicFrame>
    </p:spTree>
    <p:extLst>
      <p:ext uri="{BB962C8B-B14F-4D97-AF65-F5344CB8AC3E}">
        <p14:creationId xmlns:p14="http://schemas.microsoft.com/office/powerpoint/2010/main" val="3775694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7300511-A3FF-4F37-B35E-4354320D4AD2}"/>
              </a:ext>
            </a:extLst>
          </p:cNvPr>
          <p:cNvSpPr/>
          <p:nvPr/>
        </p:nvSpPr>
        <p:spPr>
          <a:xfrm>
            <a:off x="415874" y="925340"/>
            <a:ext cx="8704242" cy="4524315"/>
          </a:xfrm>
          <a:prstGeom prst="rect">
            <a:avLst/>
          </a:prstGeom>
        </p:spPr>
        <p:txBody>
          <a:bodyPr wrap="none">
            <a:spAutoFit/>
          </a:bodyPr>
          <a:lstStyle/>
          <a:p>
            <a:r>
              <a:rPr lang="en-US" sz="96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VI. </a:t>
            </a:r>
            <a:r>
              <a:rPr lang="uk-UA" sz="96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Теоретичні </a:t>
            </a:r>
          </a:p>
          <a:p>
            <a:r>
              <a:rPr lang="uk-UA" sz="96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питання. </a:t>
            </a:r>
          </a:p>
          <a:p>
            <a:r>
              <a:rPr lang="uk-UA" sz="96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(20 балів)</a:t>
            </a:r>
            <a:endParaRPr lang="uk-UA" sz="9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944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65D3F96B-528C-483B-9684-6273648DF71F}"/>
              </a:ext>
            </a:extLst>
          </p:cNvPr>
          <p:cNvSpPr/>
          <p:nvPr/>
        </p:nvSpPr>
        <p:spPr>
          <a:xfrm>
            <a:off x="1036949" y="246353"/>
            <a:ext cx="11510127" cy="492443"/>
          </a:xfrm>
          <a:prstGeom prst="rect">
            <a:avLst/>
          </a:prstGeom>
        </p:spPr>
        <p:txBody>
          <a:bodyPr wrap="square">
            <a:spAutoFit/>
          </a:bodyPr>
          <a:lstStyle/>
          <a:p>
            <a:pPr marL="342900" lvl="0" indent="-342900" algn="just">
              <a:spcAft>
                <a:spcPts val="800"/>
              </a:spcAft>
              <a:buFont typeface="+mj-lt"/>
              <a:buAutoNum type="arabicPeriod"/>
            </a:pPr>
            <a:r>
              <a:rPr lang="uk-UA" sz="2600" b="1" i="1" dirty="0">
                <a:latin typeface="Times New Roman" panose="02020603050405020304" pitchFamily="18" charset="0"/>
                <a:ea typeface="Calibri" panose="020F0502020204030204" pitchFamily="34" charset="0"/>
                <a:cs typeface="Times New Roman" panose="02020603050405020304" pitchFamily="18" charset="0"/>
              </a:rPr>
              <a:t>У чому полягає суть економічного розвитку України? Шляхи розвитку.</a:t>
            </a:r>
            <a:endParaRPr lang="uk-UA" sz="2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468B7F62-B89A-45E9-B63D-045BD8FCD0F8}"/>
              </a:ext>
            </a:extLst>
          </p:cNvPr>
          <p:cNvSpPr/>
          <p:nvPr/>
        </p:nvSpPr>
        <p:spPr>
          <a:xfrm>
            <a:off x="468198" y="751344"/>
            <a:ext cx="11579258" cy="5632311"/>
          </a:xfrm>
          <a:prstGeom prst="rect">
            <a:avLst/>
          </a:prstGeom>
        </p:spPr>
        <p:txBody>
          <a:bodyPr wrap="square">
            <a:spAutoFit/>
          </a:bodyPr>
          <a:lstStyle/>
          <a:p>
            <a:pPr marL="228600" indent="220980" algn="just">
              <a:spcAft>
                <a:spcPts val="0"/>
              </a:spcAft>
            </a:pPr>
            <a:r>
              <a:rPr lang="uk-UA" dirty="0">
                <a:latin typeface="Times New Roman" panose="02020603050405020304" pitchFamily="18" charset="0"/>
                <a:ea typeface="Times New Roman" panose="02020603050405020304" pitchFamily="18" charset="0"/>
              </a:rPr>
              <a:t>Економічний розвиток країни – це постійний перехід її національної економіки від одних етапів до інших, що супроводжується значними зрушеннями в господарській сфері суспільства. Ці зміни стосуються, насамперед, видів економічної діяльності та її організації. За економічного розвитку на новому етапі не лише збільшується виробництво тієї продукції, яку вже виготовляли раніше, а й відбувається виробництво нових товарів і послуг з використанням нових технологій (порівняно з попереднім періодом). </a:t>
            </a:r>
            <a:endParaRPr lang="uk-UA" sz="1600" dirty="0">
              <a:effectLst/>
              <a:latin typeface="Times New Roman" panose="02020603050405020304" pitchFamily="18" charset="0"/>
              <a:ea typeface="Times New Roman" panose="02020603050405020304" pitchFamily="18" charset="0"/>
            </a:endParaRPr>
          </a:p>
          <a:p>
            <a:pPr marL="228600" indent="220980" algn="just">
              <a:spcAft>
                <a:spcPts val="0"/>
              </a:spcAft>
            </a:pPr>
            <a:r>
              <a:rPr lang="uk-UA" dirty="0">
                <a:latin typeface="Times New Roman" panose="02020603050405020304" pitchFamily="18" charset="0"/>
                <a:ea typeface="Times New Roman" panose="02020603050405020304" pitchFamily="18" charset="0"/>
              </a:rPr>
              <a:t>Економіка може розвиватися </a:t>
            </a:r>
            <a:r>
              <a:rPr lang="uk-UA" b="1" dirty="0">
                <a:latin typeface="Times New Roman" panose="02020603050405020304" pitchFamily="18" charset="0"/>
                <a:ea typeface="Times New Roman" panose="02020603050405020304" pitchFamily="18" charset="0"/>
              </a:rPr>
              <a:t>екстенсивним</a:t>
            </a:r>
            <a:r>
              <a:rPr lang="uk-UA" dirty="0">
                <a:latin typeface="Times New Roman" panose="02020603050405020304" pitchFamily="18" charset="0"/>
                <a:ea typeface="Times New Roman" panose="02020603050405020304" pitchFamily="18" charset="0"/>
              </a:rPr>
              <a:t> або </a:t>
            </a:r>
            <a:r>
              <a:rPr lang="uk-UA" b="1" dirty="0">
                <a:latin typeface="Times New Roman" panose="02020603050405020304" pitchFamily="18" charset="0"/>
                <a:ea typeface="Times New Roman" panose="02020603050405020304" pitchFamily="18" charset="0"/>
              </a:rPr>
              <a:t>інтенсивним</a:t>
            </a:r>
            <a:r>
              <a:rPr lang="uk-UA" dirty="0">
                <a:latin typeface="Times New Roman" panose="02020603050405020304" pitchFamily="18" charset="0"/>
                <a:ea typeface="Times New Roman" panose="02020603050405020304" pitchFamily="18" charset="0"/>
              </a:rPr>
              <a:t> шляхом. Екстенсивний шлях передбачає збільшення обсягів виробництва завдяки кількісному приросту виробничої бази, а не якісному її переоснащенню. Наприклад, для збільшення випуску продукції удвічі у стільки ж разів збільшують кількість машин, верстатів, устаткування, робочої сили, сировини, удвічі зростають посівні площі сільськогосподарських культур, поголів’я худоби тощо. Такий шлях якийсь час дає позитивні результати, але внаслідок обмеженості ресурсів він стає безперспективним як для окремих країн, так і людства загалом.</a:t>
            </a:r>
            <a:endParaRPr lang="uk-UA" sz="1600" dirty="0">
              <a:effectLst/>
              <a:latin typeface="Times New Roman" panose="02020603050405020304" pitchFamily="18" charset="0"/>
              <a:ea typeface="Times New Roman" panose="02020603050405020304" pitchFamily="18" charset="0"/>
            </a:endParaRPr>
          </a:p>
          <a:p>
            <a:r>
              <a:rPr lang="uk-UA" dirty="0">
                <a:latin typeface="Times New Roman" panose="02020603050405020304" pitchFamily="18" charset="0"/>
                <a:ea typeface="Times New Roman" panose="02020603050405020304" pitchFamily="18" charset="0"/>
              </a:rPr>
              <a:t>	Тому екстенсивний шлях розвитку поєднують з інтенсивним, що базується на впровадженні новітніх 	досягнень науково-технічного прогресу у виробництво, застосуванні нових технологій і матеріалів, 	підвищенні рівня освіти й кваліфікації працівників, поліпшенні організації виробництва тощо. 	Інтенсивний шлях розвитку приводить до зниження </a:t>
            </a:r>
            <a:r>
              <a:rPr lang="uk-UA" dirty="0" err="1">
                <a:latin typeface="Times New Roman" panose="02020603050405020304" pitchFamily="18" charset="0"/>
                <a:ea typeface="Times New Roman" panose="02020603050405020304" pitchFamily="18" charset="0"/>
              </a:rPr>
              <a:t>енерго</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матеріало</a:t>
            </a:r>
            <a:r>
              <a:rPr lang="uk-UA" dirty="0">
                <a:latin typeface="Times New Roman" panose="02020603050405020304" pitchFamily="18" charset="0"/>
                <a:ea typeface="Times New Roman" panose="02020603050405020304" pitchFamily="18" charset="0"/>
              </a:rPr>
              <a:t>- і трудомісткості виробництва при 	одночасному зростанні його обсягів і покращенні якості продукції. Обсяги виробництва зростають завдяки 	підвищенню продуктивності праці (тобто збільшенню кількості продукції, виробленої за одиницю часу). 		Само інтенсифікація  виробництва сприяла швидкому розвитку економіки США, країн Західної 			Європи і Східної Азії, Японії впродовж 20-го століття. Нині цей шлях стає 				визначальним для розвитку багатьох країн, зокрема й України</a:t>
            </a:r>
            <a:endParaRPr lang="uk-UA" dirty="0"/>
          </a:p>
        </p:txBody>
      </p:sp>
    </p:spTree>
    <p:extLst>
      <p:ext uri="{BB962C8B-B14F-4D97-AF65-F5344CB8AC3E}">
        <p14:creationId xmlns:p14="http://schemas.microsoft.com/office/powerpoint/2010/main" val="8053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08A3332-B6FC-4FF7-B5E5-3CD8A03B165D}"/>
              </a:ext>
            </a:extLst>
          </p:cNvPr>
          <p:cNvSpPr/>
          <p:nvPr/>
        </p:nvSpPr>
        <p:spPr>
          <a:xfrm>
            <a:off x="1058944" y="180897"/>
            <a:ext cx="11016792" cy="499304"/>
          </a:xfrm>
          <a:prstGeom prst="rect">
            <a:avLst/>
          </a:prstGeom>
        </p:spPr>
        <p:txBody>
          <a:bodyPr wrap="square">
            <a:spAutoFit/>
          </a:bodyPr>
          <a:lstStyle/>
          <a:p>
            <a:pPr lvl="0" algn="just">
              <a:lnSpc>
                <a:spcPct val="107000"/>
              </a:lnSpc>
              <a:spcAft>
                <a:spcPts val="800"/>
              </a:spcAft>
            </a:pPr>
            <a:r>
              <a:rPr lang="uk-UA" sz="2600" b="1" i="1" dirty="0">
                <a:latin typeface="Times New Roman" panose="02020603050405020304" pitchFamily="18" charset="0"/>
                <a:ea typeface="Calibri" panose="020F0502020204030204" pitchFamily="34" charset="0"/>
                <a:cs typeface="Times New Roman" panose="02020603050405020304" pitchFamily="18" charset="0"/>
              </a:rPr>
              <a:t>2. Охарактеризувати основні етапи регіональної економічної інтеграції.</a:t>
            </a:r>
            <a:endParaRPr lang="uk-UA" sz="26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8D89E056-0786-4129-9FA9-CD1F09D8F713}"/>
              </a:ext>
            </a:extLst>
          </p:cNvPr>
          <p:cNvSpPr/>
          <p:nvPr/>
        </p:nvSpPr>
        <p:spPr>
          <a:xfrm>
            <a:off x="735291" y="680201"/>
            <a:ext cx="11340445" cy="5970865"/>
          </a:xfrm>
          <a:prstGeom prst="rect">
            <a:avLst/>
          </a:prstGeom>
        </p:spPr>
        <p:txBody>
          <a:bodyPr wrap="square">
            <a:spAutoFit/>
          </a:bodyPr>
          <a:lstStyle/>
          <a:p>
            <a:pPr marL="228600" indent="220980" algn="just">
              <a:spcAft>
                <a:spcPts val="0"/>
              </a:spcAft>
            </a:pPr>
            <a:r>
              <a:rPr lang="uk-UA" dirty="0">
                <a:latin typeface="Times New Roman" panose="02020603050405020304" pitchFamily="18" charset="0"/>
                <a:ea typeface="Times New Roman" panose="02020603050405020304" pitchFamily="18" charset="0"/>
              </a:rPr>
              <a:t>Однією з характерних рис розвитку світового господарства, яке сьогодні охоплює багато економічних угруповань, є регіональна економічна інтеграція. Розвиток міжнародного поділу праці, поглиблення міжнародної спеціалізації й торгівлі в регіональному угрупованні веде до «зрощення» національних економік країн, що входять до нього. </a:t>
            </a:r>
            <a:endParaRPr lang="uk-UA" sz="1600" dirty="0">
              <a:effectLst/>
              <a:latin typeface="Times New Roman" panose="02020603050405020304" pitchFamily="18" charset="0"/>
              <a:ea typeface="Times New Roman" panose="02020603050405020304" pitchFamily="18" charset="0"/>
            </a:endParaRPr>
          </a:p>
          <a:p>
            <a:pPr marL="228600" indent="220980" algn="just">
              <a:spcAft>
                <a:spcPts val="0"/>
              </a:spcAft>
            </a:pPr>
            <a:r>
              <a:rPr lang="uk-UA" b="1" dirty="0">
                <a:latin typeface="Times New Roman" panose="02020603050405020304" pitchFamily="18" charset="0"/>
                <a:ea typeface="Times New Roman" panose="02020603050405020304" pitchFamily="18" charset="0"/>
              </a:rPr>
              <a:t>Регіональна економічна інтеграція</a:t>
            </a:r>
            <a:r>
              <a:rPr lang="uk-UA" dirty="0">
                <a:latin typeface="Times New Roman" panose="02020603050405020304" pitchFamily="18" charset="0"/>
                <a:ea typeface="Times New Roman" panose="02020603050405020304" pitchFamily="18" charset="0"/>
              </a:rPr>
              <a:t> — це процес зближення і </a:t>
            </a:r>
            <a:r>
              <a:rPr lang="uk-UA" dirty="0" err="1">
                <a:latin typeface="Times New Roman" panose="02020603050405020304" pitchFamily="18" charset="0"/>
                <a:ea typeface="Times New Roman" panose="02020603050405020304" pitchFamily="18" charset="0"/>
              </a:rPr>
              <a:t>взаємопристосування</a:t>
            </a:r>
            <a:r>
              <a:rPr lang="uk-UA" dirty="0">
                <a:latin typeface="Times New Roman" panose="02020603050405020304" pitchFamily="18" charset="0"/>
                <a:ea typeface="Times New Roman" panose="02020603050405020304" pitchFamily="18" charset="0"/>
              </a:rPr>
              <a:t> національних економік в окремій групі держав та утворення стійких взаємозв’язків між ними на основі проведення узгодженої міждержавної економічної політики. Об’єднання економік у єдиний комплекс відбувається шляхом ліквідації національних економічних бар’єрів і створення однорідних умов міжнародного обміну в даній групі країн. Інтеграція відбувається поетапно: від зони вільної торгівлі, що є найпростішою її формою, до економічного і валютного союзів. </a:t>
            </a:r>
            <a:endParaRPr lang="uk-UA" sz="1600" dirty="0">
              <a:effectLst/>
              <a:latin typeface="Times New Roman" panose="02020603050405020304" pitchFamily="18" charset="0"/>
              <a:ea typeface="Times New Roman" panose="02020603050405020304" pitchFamily="18" charset="0"/>
            </a:endParaRPr>
          </a:p>
          <a:p>
            <a:pPr marL="228600" indent="220980" algn="just">
              <a:spcAft>
                <a:spcPts val="0"/>
              </a:spcAft>
            </a:pPr>
            <a:r>
              <a:rPr lang="uk-UA" dirty="0">
                <a:latin typeface="Times New Roman" panose="02020603050405020304" pitchFamily="18" charset="0"/>
                <a:ea typeface="Times New Roman" panose="02020603050405020304" pitchFamily="18" charset="0"/>
              </a:rPr>
              <a:t>На етапі </a:t>
            </a:r>
            <a:r>
              <a:rPr lang="uk-UA" b="1" dirty="0">
                <a:latin typeface="Times New Roman" panose="02020603050405020304" pitchFamily="18" charset="0"/>
                <a:ea typeface="Times New Roman" panose="02020603050405020304" pitchFamily="18" charset="0"/>
              </a:rPr>
              <a:t>зони вільної торгівлі</a:t>
            </a:r>
            <a:r>
              <a:rPr lang="uk-UA" dirty="0">
                <a:latin typeface="Times New Roman" panose="02020603050405020304" pitchFamily="18" charset="0"/>
                <a:ea typeface="Times New Roman" panose="02020603050405020304" pitchFamily="18" charset="0"/>
              </a:rPr>
              <a:t> країни — учасниці регіонального об’єднання — скасовують митні бар’єри у взаємній торгівлі товарами і послугами, залишаючи за собою право проводити самостійну зовнішньоекономічну політику щодо інших країн. У </a:t>
            </a:r>
            <a:r>
              <a:rPr lang="uk-UA" b="1" dirty="0">
                <a:latin typeface="Times New Roman" panose="02020603050405020304" pitchFamily="18" charset="0"/>
                <a:ea typeface="Times New Roman" panose="02020603050405020304" pitchFamily="18" charset="0"/>
              </a:rPr>
              <a:t>митному союзі</a:t>
            </a:r>
            <a:r>
              <a:rPr lang="uk-UA" dirty="0">
                <a:latin typeface="Times New Roman" panose="02020603050405020304" pitchFamily="18" charset="0"/>
                <a:ea typeface="Times New Roman" panose="02020603050405020304" pitchFamily="18" charset="0"/>
              </a:rPr>
              <a:t> вільне переміщення товарів і послуг усередині угруповання доповнює єдиний митний тариф щодо країн, які не входять в об’єднання. У ньому провадять єдину торгову політику, яку формують усі країни-учасниці. </a:t>
            </a:r>
            <a:r>
              <a:rPr lang="uk-UA" b="1" dirty="0">
                <a:latin typeface="Times New Roman" panose="02020603050405020304" pitchFamily="18" charset="0"/>
                <a:ea typeface="Times New Roman" panose="02020603050405020304" pitchFamily="18" charset="0"/>
              </a:rPr>
              <a:t>Спільний ринок</a:t>
            </a:r>
            <a:r>
              <a:rPr lang="uk-UA" dirty="0">
                <a:latin typeface="Times New Roman" panose="02020603050405020304" pitchFamily="18" charset="0"/>
                <a:ea typeface="Times New Roman" panose="02020603050405020304" pitchFamily="18" charset="0"/>
              </a:rPr>
              <a:t> передбачає ліквідацію бар’єрів між країнами у взаємній торгівлі та переміщенні робочої сили і капіталів (спільний ринок товарів, послуг, капіталів і робочої сили). В </a:t>
            </a:r>
            <a:r>
              <a:rPr lang="uk-UA" b="1" dirty="0">
                <a:latin typeface="Times New Roman" panose="02020603050405020304" pitchFamily="18" charset="0"/>
                <a:ea typeface="Times New Roman" panose="02020603050405020304" pitchFamily="18" charset="0"/>
              </a:rPr>
              <a:t>економічному союзі</a:t>
            </a:r>
            <a:r>
              <a:rPr lang="uk-UA" dirty="0">
                <a:latin typeface="Times New Roman" panose="02020603050405020304" pitchFamily="18" charset="0"/>
                <a:ea typeface="Times New Roman" panose="02020603050405020304" pitchFamily="18" charset="0"/>
              </a:rPr>
              <a:t> на додачу до перелічених засобів держави-учасниці 			проводять єдину економічну політику, а у </a:t>
            </a:r>
            <a:r>
              <a:rPr lang="uk-UA" b="1" dirty="0">
                <a:latin typeface="Times New Roman" panose="02020603050405020304" pitchFamily="18" charset="0"/>
                <a:ea typeface="Times New Roman" panose="02020603050405020304" pitchFamily="18" charset="0"/>
              </a:rPr>
              <a:t>валютному союзі</a:t>
            </a:r>
            <a:r>
              <a:rPr lang="uk-UA" dirty="0">
                <a:latin typeface="Times New Roman" panose="02020603050405020304" pitchFamily="18" charset="0"/>
                <a:ea typeface="Times New Roman" panose="02020603050405020304" pitchFamily="18" charset="0"/>
              </a:rPr>
              <a:t> — запроваджують єдину валюту.</a:t>
            </a:r>
            <a:endParaRPr lang="uk-UA" sz="1600" dirty="0">
              <a:effectLst/>
              <a:latin typeface="Times New Roman" panose="02020603050405020304" pitchFamily="18" charset="0"/>
              <a:ea typeface="Times New Roman" panose="02020603050405020304" pitchFamily="18" charset="0"/>
            </a:endParaRPr>
          </a:p>
          <a:p>
            <a:pPr marL="228600" indent="220980" algn="just">
              <a:spcAft>
                <a:spcPts val="0"/>
              </a:spcAft>
            </a:pPr>
            <a:endParaRPr lang="uk-UA" b="1" dirty="0">
              <a:latin typeface="Times New Roman" panose="02020603050405020304" pitchFamily="18" charset="0"/>
              <a:ea typeface="Times New Roman" panose="02020603050405020304" pitchFamily="18" charset="0"/>
            </a:endParaRPr>
          </a:p>
          <a:p>
            <a:pPr marL="228600" indent="220980" algn="just">
              <a:spcAft>
                <a:spcPts val="0"/>
              </a:spcAft>
            </a:pPr>
            <a:r>
              <a:rPr lang="uk-UA" b="1"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Зона вільної торгівлі =</a:t>
            </a:r>
            <a:r>
              <a:rPr lang="ru-RU" sz="2000" b="1" dirty="0">
                <a:latin typeface="Times New Roman" panose="02020603050405020304" pitchFamily="18" charset="0"/>
                <a:ea typeface="Times New Roman" panose="02020603050405020304" pitchFamily="18" charset="0"/>
              </a:rPr>
              <a:t>&gt;</a:t>
            </a:r>
            <a:r>
              <a:rPr lang="uk-UA" sz="2000" b="1" dirty="0">
                <a:latin typeface="Times New Roman" panose="02020603050405020304" pitchFamily="18" charset="0"/>
                <a:ea typeface="Times New Roman" panose="02020603050405020304" pitchFamily="18" charset="0"/>
              </a:rPr>
              <a:t> Митний союз =</a:t>
            </a:r>
            <a:r>
              <a:rPr lang="ru-RU" sz="2000" b="1" dirty="0">
                <a:latin typeface="Times New Roman" panose="02020603050405020304" pitchFamily="18" charset="0"/>
                <a:ea typeface="Times New Roman" panose="02020603050405020304" pitchFamily="18" charset="0"/>
              </a:rPr>
              <a:t>&gt; </a:t>
            </a:r>
            <a:r>
              <a:rPr lang="ru-RU" sz="2000" b="1" dirty="0" err="1">
                <a:latin typeface="Times New Roman" panose="02020603050405020304" pitchFamily="18" charset="0"/>
                <a:ea typeface="Times New Roman" panose="02020603050405020304" pitchFamily="18" charset="0"/>
              </a:rPr>
              <a:t>Спільний</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ринок</a:t>
            </a:r>
            <a:r>
              <a:rPr lang="ru-RU" sz="2000" b="1"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a:t>
            </a:r>
            <a:r>
              <a:rPr lang="ru-RU" sz="2000" b="1" dirty="0">
                <a:latin typeface="Times New Roman" panose="02020603050405020304" pitchFamily="18" charset="0"/>
                <a:ea typeface="Times New Roman" panose="02020603050405020304" pitchFamily="18" charset="0"/>
              </a:rPr>
              <a:t>&gt;                          </a:t>
            </a:r>
          </a:p>
          <a:p>
            <a:pPr marL="228600" indent="220980" algn="just">
              <a:spcAft>
                <a:spcPts val="0"/>
              </a:spcAft>
            </a:pP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Економічний</a:t>
            </a:r>
            <a:r>
              <a:rPr lang="ru-RU" sz="2000" b="1" dirty="0">
                <a:latin typeface="Times New Roman" panose="02020603050405020304" pitchFamily="18" charset="0"/>
                <a:ea typeface="Times New Roman" panose="02020603050405020304" pitchFamily="18" charset="0"/>
              </a:rPr>
              <a:t> союз </a:t>
            </a:r>
            <a:r>
              <a:rPr lang="uk-UA" sz="2000" b="1" dirty="0">
                <a:latin typeface="Times New Roman" panose="02020603050405020304" pitchFamily="18" charset="0"/>
                <a:ea typeface="Times New Roman" panose="02020603050405020304" pitchFamily="18" charset="0"/>
              </a:rPr>
              <a:t>=</a:t>
            </a:r>
            <a:r>
              <a:rPr lang="ru-RU" sz="2000" b="1" dirty="0">
                <a:latin typeface="Times New Roman" panose="02020603050405020304" pitchFamily="18" charset="0"/>
                <a:ea typeface="Times New Roman" panose="02020603050405020304" pitchFamily="18" charset="0"/>
              </a:rPr>
              <a:t>&gt;  </a:t>
            </a:r>
            <a:r>
              <a:rPr lang="ru-RU" sz="2000" b="1" dirty="0" err="1">
                <a:latin typeface="Times New Roman" panose="02020603050405020304" pitchFamily="18" charset="0"/>
                <a:ea typeface="Times New Roman" panose="02020603050405020304" pitchFamily="18" charset="0"/>
              </a:rPr>
              <a:t>Валютний</a:t>
            </a:r>
            <a:r>
              <a:rPr lang="ru-RU" sz="2000" b="1" dirty="0">
                <a:latin typeface="Times New Roman" panose="02020603050405020304" pitchFamily="18" charset="0"/>
                <a:ea typeface="Times New Roman" panose="02020603050405020304" pitchFamily="18" charset="0"/>
              </a:rPr>
              <a:t> союз. </a:t>
            </a:r>
            <a:endParaRPr lang="uk-U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45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3F7D2F0F-6D77-4325-95AD-12A71CECD4DE}"/>
              </a:ext>
            </a:extLst>
          </p:cNvPr>
          <p:cNvSpPr/>
          <p:nvPr/>
        </p:nvSpPr>
        <p:spPr>
          <a:xfrm>
            <a:off x="-216307" y="1029136"/>
            <a:ext cx="10513006" cy="3690882"/>
          </a:xfrm>
          <a:prstGeom prst="rect">
            <a:avLst/>
          </a:prstGeom>
        </p:spPr>
        <p:txBody>
          <a:bodyPr wrap="none">
            <a:spAutoFit/>
          </a:bodyPr>
          <a:lstStyle/>
          <a:p>
            <a:pPr marL="228600" indent="220980" algn="just">
              <a:lnSpc>
                <a:spcPct val="150000"/>
              </a:lnSpc>
              <a:spcAft>
                <a:spcPts val="800"/>
              </a:spcAft>
            </a:pPr>
            <a:r>
              <a:rPr lang="en-US" sz="80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a:t>
            </a:r>
            <a:r>
              <a:rPr lang="uk-UA" sz="80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І</a:t>
            </a:r>
            <a:r>
              <a:rPr lang="ru-RU" sz="80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uk-UA" sz="80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Контурна карта </a:t>
            </a:r>
          </a:p>
          <a:p>
            <a:pPr marL="228600" indent="220980" algn="just">
              <a:lnSpc>
                <a:spcPct val="150000"/>
              </a:lnSpc>
              <a:spcAft>
                <a:spcPts val="800"/>
              </a:spcAft>
            </a:pPr>
            <a:r>
              <a:rPr lang="uk-UA" sz="80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України. (10 балів)</a:t>
            </a:r>
            <a:endParaRPr lang="uk-UA" sz="8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34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D4E3372-8799-4CB0-9B81-B2CCA0CC6B74}"/>
              </a:ext>
            </a:extLst>
          </p:cNvPr>
          <p:cNvSpPr/>
          <p:nvPr/>
        </p:nvSpPr>
        <p:spPr>
          <a:xfrm>
            <a:off x="1831942" y="23430"/>
            <a:ext cx="6096000" cy="6506268"/>
          </a:xfrm>
          <a:prstGeom prst="rect">
            <a:avLst/>
          </a:prstGeom>
        </p:spPr>
        <p:txBody>
          <a:bodyPr>
            <a:spAutoFit/>
          </a:bodyPr>
          <a:lstStyle/>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Найвища точка Донецького кряжу;</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Область, де знаходиться Миргородське родовище мінеральних вод; </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Найбільш високогірне озеро України;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Найнижча точка поверхні України;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Найбільший острів України;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Область, в якій сконцентровано 42% світових запасів марганцевих руд;</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Найдовше місто Європи;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Друга за величиною річка України;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Низовина, на якій розташована </a:t>
            </a:r>
            <a:r>
              <a:rPr lang="uk-UA" sz="2000" b="1" dirty="0" err="1">
                <a:latin typeface="Times New Roman" panose="02020603050405020304" pitchFamily="18" charset="0"/>
                <a:ea typeface="Calibri" panose="020F0502020204030204" pitchFamily="34" charset="0"/>
                <a:cs typeface="Times New Roman" panose="02020603050405020304" pitchFamily="18" charset="0"/>
              </a:rPr>
              <a:t>Донецько</a:t>
            </a:r>
            <a:r>
              <a:rPr lang="uk-UA" sz="2000" b="1" dirty="0">
                <a:latin typeface="Times New Roman" panose="02020603050405020304" pitchFamily="18" charset="0"/>
                <a:ea typeface="Calibri" panose="020F0502020204030204" pitchFamily="34" charset="0"/>
                <a:cs typeface="Times New Roman" panose="02020603050405020304" pitchFamily="18" charset="0"/>
              </a:rPr>
              <a:t>-Дніпровська нафтогазоносна область;</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Найбільша тектонічна структура в межах нашої держави.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72167CEC-243B-4F6C-9449-85D0EE28A8D1}"/>
              </a:ext>
            </a:extLst>
          </p:cNvPr>
          <p:cNvSpPr/>
          <p:nvPr/>
        </p:nvSpPr>
        <p:spPr>
          <a:xfrm>
            <a:off x="8213888" y="23430"/>
            <a:ext cx="3795861" cy="498663"/>
          </a:xfrm>
          <a:prstGeom prst="rect">
            <a:avLst/>
          </a:prstGeom>
        </p:spPr>
        <p:txBody>
          <a:bodyPr wrap="squar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1)  Г. Могила Мечетна; </a:t>
            </a:r>
          </a:p>
        </p:txBody>
      </p:sp>
      <p:sp>
        <p:nvSpPr>
          <p:cNvPr id="2" name="Прямокутник 1">
            <a:extLst>
              <a:ext uri="{FF2B5EF4-FFF2-40B4-BE49-F238E27FC236}">
                <a16:creationId xmlns:a16="http://schemas.microsoft.com/office/drawing/2014/main" id="{4B436549-A211-43E2-A6D4-0B07DC8B8449}"/>
              </a:ext>
            </a:extLst>
          </p:cNvPr>
          <p:cNvSpPr/>
          <p:nvPr/>
        </p:nvSpPr>
        <p:spPr>
          <a:xfrm>
            <a:off x="8213888" y="540813"/>
            <a:ext cx="1999843" cy="498663"/>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2)  Полтавська;</a:t>
            </a:r>
          </a:p>
        </p:txBody>
      </p:sp>
      <p:sp>
        <p:nvSpPr>
          <p:cNvPr id="3" name="Прямокутник 2">
            <a:extLst>
              <a:ext uri="{FF2B5EF4-FFF2-40B4-BE49-F238E27FC236}">
                <a16:creationId xmlns:a16="http://schemas.microsoft.com/office/drawing/2014/main" id="{DE15FFC1-D750-4CC9-80E1-A4B74BFCBFAC}"/>
              </a:ext>
            </a:extLst>
          </p:cNvPr>
          <p:cNvSpPr/>
          <p:nvPr/>
        </p:nvSpPr>
        <p:spPr>
          <a:xfrm>
            <a:off x="8213888" y="1538228"/>
            <a:ext cx="2064283" cy="400110"/>
          </a:xfrm>
          <a:prstGeom prst="rect">
            <a:avLst/>
          </a:prstGeom>
        </p:spPr>
        <p:txBody>
          <a:bodyPr wrap="none">
            <a:spAutoFit/>
          </a:bodyPr>
          <a:lstStyle/>
          <a:p>
            <a:r>
              <a:rPr lang="uk-UA" sz="2000" b="1" dirty="0">
                <a:latin typeface="Times New Roman" panose="02020603050405020304" pitchFamily="18" charset="0"/>
                <a:ea typeface="Calibri" panose="020F0502020204030204" pitchFamily="34" charset="0"/>
                <a:cs typeface="Times New Roman" panose="02020603050405020304" pitchFamily="18" charset="0"/>
              </a:rPr>
              <a:t>3)  Бребенескул;</a:t>
            </a:r>
            <a:endParaRPr lang="uk-UA" sz="2000" dirty="0"/>
          </a:p>
        </p:txBody>
      </p:sp>
      <p:sp>
        <p:nvSpPr>
          <p:cNvPr id="6" name="Прямокутник 5">
            <a:extLst>
              <a:ext uri="{FF2B5EF4-FFF2-40B4-BE49-F238E27FC236}">
                <a16:creationId xmlns:a16="http://schemas.microsoft.com/office/drawing/2014/main" id="{5A03E7DD-24D0-4C3A-99E1-1AAFA070982E}"/>
              </a:ext>
            </a:extLst>
          </p:cNvPr>
          <p:cNvSpPr/>
          <p:nvPr/>
        </p:nvSpPr>
        <p:spPr>
          <a:xfrm>
            <a:off x="8213888" y="1915062"/>
            <a:ext cx="3158109" cy="504625"/>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4)  </a:t>
            </a:r>
            <a:r>
              <a:rPr lang="uk-UA" sz="2000" b="1" dirty="0" err="1">
                <a:latin typeface="Times New Roman" panose="02020603050405020304" pitchFamily="18" charset="0"/>
                <a:ea typeface="Calibri" panose="020F0502020204030204" pitchFamily="34" charset="0"/>
                <a:cs typeface="Times New Roman" panose="02020603050405020304" pitchFamily="18" charset="0"/>
              </a:rPr>
              <a:t>Куяльницький</a:t>
            </a:r>
            <a:r>
              <a:rPr lang="uk-UA" sz="2000" b="1" dirty="0">
                <a:latin typeface="Times New Roman" panose="02020603050405020304" pitchFamily="18" charset="0"/>
                <a:ea typeface="Calibri" panose="020F0502020204030204" pitchFamily="34" charset="0"/>
                <a:cs typeface="Times New Roman" panose="02020603050405020304" pitchFamily="18" charset="0"/>
              </a:rPr>
              <a:t> лиман;</a:t>
            </a:r>
            <a:endParaRPr lang="uk-UA"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кутник 6">
            <a:extLst>
              <a:ext uri="{FF2B5EF4-FFF2-40B4-BE49-F238E27FC236}">
                <a16:creationId xmlns:a16="http://schemas.microsoft.com/office/drawing/2014/main" id="{6A7B1895-9B86-4A04-AFBB-A0EA12185B6F}"/>
              </a:ext>
            </a:extLst>
          </p:cNvPr>
          <p:cNvSpPr/>
          <p:nvPr/>
        </p:nvSpPr>
        <p:spPr>
          <a:xfrm>
            <a:off x="8224115" y="2315172"/>
            <a:ext cx="1979388" cy="504625"/>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5)  </a:t>
            </a:r>
            <a:r>
              <a:rPr lang="uk-UA" sz="2000" b="1" dirty="0" err="1">
                <a:latin typeface="Times New Roman" panose="02020603050405020304" pitchFamily="18" charset="0"/>
                <a:ea typeface="Calibri" panose="020F0502020204030204" pitchFamily="34" charset="0"/>
                <a:cs typeface="Times New Roman" panose="02020603050405020304" pitchFamily="18" charset="0"/>
              </a:rPr>
              <a:t>Джарилгач</a:t>
            </a:r>
            <a:r>
              <a:rPr lang="uk-UA" sz="2000" b="1" dirty="0">
                <a:latin typeface="Times New Roman" panose="02020603050405020304" pitchFamily="18" charset="0"/>
                <a:ea typeface="Calibri" panose="020F0502020204030204" pitchFamily="34" charset="0"/>
                <a:cs typeface="Times New Roman" panose="02020603050405020304" pitchFamily="18" charset="0"/>
              </a:rPr>
              <a:t>; </a:t>
            </a:r>
            <a:endParaRPr lang="uk-UA"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кутник 7">
            <a:extLst>
              <a:ext uri="{FF2B5EF4-FFF2-40B4-BE49-F238E27FC236}">
                <a16:creationId xmlns:a16="http://schemas.microsoft.com/office/drawing/2014/main" id="{E2297D9C-5108-4836-9D2D-D26DE591FC46}"/>
              </a:ext>
            </a:extLst>
          </p:cNvPr>
          <p:cNvSpPr/>
          <p:nvPr/>
        </p:nvSpPr>
        <p:spPr>
          <a:xfrm>
            <a:off x="8213888" y="2814085"/>
            <a:ext cx="2806346" cy="498663"/>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6)  Дніпропетровська; </a:t>
            </a:r>
          </a:p>
        </p:txBody>
      </p:sp>
      <p:sp>
        <p:nvSpPr>
          <p:cNvPr id="9" name="Прямокутник 8">
            <a:extLst>
              <a:ext uri="{FF2B5EF4-FFF2-40B4-BE49-F238E27FC236}">
                <a16:creationId xmlns:a16="http://schemas.microsoft.com/office/drawing/2014/main" id="{E3B227A6-41D5-4707-85A1-F8B0B8160827}"/>
              </a:ext>
            </a:extLst>
          </p:cNvPr>
          <p:cNvSpPr/>
          <p:nvPr/>
        </p:nvSpPr>
        <p:spPr>
          <a:xfrm>
            <a:off x="8217382" y="3707146"/>
            <a:ext cx="1992853" cy="504625"/>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7)  Кривий Ріг; </a:t>
            </a:r>
            <a:endParaRPr lang="uk-UA"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кутник 9">
            <a:extLst>
              <a:ext uri="{FF2B5EF4-FFF2-40B4-BE49-F238E27FC236}">
                <a16:creationId xmlns:a16="http://schemas.microsoft.com/office/drawing/2014/main" id="{73109716-D7E6-4997-955F-B3C37869EB26}"/>
              </a:ext>
            </a:extLst>
          </p:cNvPr>
          <p:cNvSpPr/>
          <p:nvPr/>
        </p:nvSpPr>
        <p:spPr>
          <a:xfrm>
            <a:off x="8224115" y="4211771"/>
            <a:ext cx="1438214" cy="498663"/>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8) Дністер;</a:t>
            </a:r>
          </a:p>
        </p:txBody>
      </p:sp>
      <p:sp>
        <p:nvSpPr>
          <p:cNvPr id="11" name="Прямокутник 10">
            <a:extLst>
              <a:ext uri="{FF2B5EF4-FFF2-40B4-BE49-F238E27FC236}">
                <a16:creationId xmlns:a16="http://schemas.microsoft.com/office/drawing/2014/main" id="{9B4CE0DD-A9FB-4626-8FFA-5301E9A684CE}"/>
              </a:ext>
            </a:extLst>
          </p:cNvPr>
          <p:cNvSpPr/>
          <p:nvPr/>
        </p:nvSpPr>
        <p:spPr>
          <a:xfrm>
            <a:off x="8213888" y="4710434"/>
            <a:ext cx="3665747" cy="498663"/>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9)  Придніпровська низовина;</a:t>
            </a:r>
          </a:p>
        </p:txBody>
      </p:sp>
      <p:sp>
        <p:nvSpPr>
          <p:cNvPr id="12" name="Прямокутник 11">
            <a:extLst>
              <a:ext uri="{FF2B5EF4-FFF2-40B4-BE49-F238E27FC236}">
                <a16:creationId xmlns:a16="http://schemas.microsoft.com/office/drawing/2014/main" id="{537F1B31-A92E-4771-9B6C-F9A1275D155F}"/>
              </a:ext>
            </a:extLst>
          </p:cNvPr>
          <p:cNvSpPr/>
          <p:nvPr/>
        </p:nvSpPr>
        <p:spPr>
          <a:xfrm>
            <a:off x="8178113" y="5536228"/>
            <a:ext cx="2846164" cy="966290"/>
          </a:xfrm>
          <a:prstGeom prst="rect">
            <a:avLst/>
          </a:prstGeom>
        </p:spPr>
        <p:txBody>
          <a:bodyPr wrap="none">
            <a:spAutoFit/>
          </a:bodyPr>
          <a:lstStyle/>
          <a:p>
            <a:pPr lvl="0" algn="just">
              <a:lnSpc>
                <a:spcPct val="150000"/>
              </a:lnSpc>
              <a:spcAft>
                <a:spcPts val="0"/>
              </a:spcAft>
            </a:pPr>
            <a:r>
              <a:rPr lang="uk-UA" sz="2000" b="1" dirty="0">
                <a:latin typeface="Times New Roman" panose="02020603050405020304" pitchFamily="18" charset="0"/>
                <a:ea typeface="Times New Roman" panose="02020603050405020304" pitchFamily="18" charset="0"/>
              </a:rPr>
              <a:t>10) Український </a:t>
            </a:r>
          </a:p>
          <a:p>
            <a:pPr lvl="0" algn="just">
              <a:lnSpc>
                <a:spcPct val="150000"/>
              </a:lnSpc>
              <a:spcAft>
                <a:spcPts val="0"/>
              </a:spcAft>
            </a:pPr>
            <a:r>
              <a:rPr lang="uk-UA" sz="2000" b="1" dirty="0">
                <a:latin typeface="Times New Roman" panose="02020603050405020304" pitchFamily="18" charset="0"/>
                <a:ea typeface="Times New Roman" panose="02020603050405020304" pitchFamily="18" charset="0"/>
              </a:rPr>
              <a:t>       кристалічний щит.</a:t>
            </a:r>
            <a:endParaRPr lang="uk-UA" sz="2000" b="1" dirty="0"/>
          </a:p>
        </p:txBody>
      </p:sp>
    </p:spTree>
    <p:extLst>
      <p:ext uri="{BB962C8B-B14F-4D97-AF65-F5344CB8AC3E}">
        <p14:creationId xmlns:p14="http://schemas.microsoft.com/office/powerpoint/2010/main" val="384146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6" grpId="0"/>
      <p:bldP spid="7" grpId="0"/>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Групувати 50">
            <a:extLst>
              <a:ext uri="{FF2B5EF4-FFF2-40B4-BE49-F238E27FC236}">
                <a16:creationId xmlns:a16="http://schemas.microsoft.com/office/drawing/2014/main" id="{EADFED14-F9CF-40DB-B57D-FCD221C7FA34}"/>
              </a:ext>
            </a:extLst>
          </p:cNvPr>
          <p:cNvGrpSpPr/>
          <p:nvPr/>
        </p:nvGrpSpPr>
        <p:grpSpPr>
          <a:xfrm>
            <a:off x="2123448" y="1984555"/>
            <a:ext cx="6849310" cy="2096958"/>
            <a:chOff x="2123448" y="1984555"/>
            <a:chExt cx="6849310" cy="2096958"/>
          </a:xfrm>
        </p:grpSpPr>
        <p:sp>
          <p:nvSpPr>
            <p:cNvPr id="49" name="Овал 48">
              <a:extLst>
                <a:ext uri="{FF2B5EF4-FFF2-40B4-BE49-F238E27FC236}">
                  <a16:creationId xmlns:a16="http://schemas.microsoft.com/office/drawing/2014/main" id="{252E62E9-EE01-4EDB-A9B4-0B3916CCB46A}"/>
                </a:ext>
              </a:extLst>
            </p:cNvPr>
            <p:cNvSpPr/>
            <p:nvPr/>
          </p:nvSpPr>
          <p:spPr>
            <a:xfrm rot="2463929">
              <a:off x="2123448" y="1984555"/>
              <a:ext cx="6849310" cy="2096958"/>
            </a:xfrm>
            <a:prstGeom prst="ellipse">
              <a:avLst/>
            </a:prstGeom>
            <a:solidFill>
              <a:srgbClr val="FF66CC">
                <a:alpha val="38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0" name="Прямокутник 49">
              <a:extLst>
                <a:ext uri="{FF2B5EF4-FFF2-40B4-BE49-F238E27FC236}">
                  <a16:creationId xmlns:a16="http://schemas.microsoft.com/office/drawing/2014/main" id="{D9CBE4C2-71DC-4A26-BA60-CD25A0A78984}"/>
                </a:ext>
              </a:extLst>
            </p:cNvPr>
            <p:cNvSpPr/>
            <p:nvPr/>
          </p:nvSpPr>
          <p:spPr>
            <a:xfrm rot="2502477">
              <a:off x="2435249" y="2234753"/>
              <a:ext cx="5269399" cy="461665"/>
            </a:xfrm>
            <a:prstGeom prst="rect">
              <a:avLst/>
            </a:prstGeom>
            <a:noFill/>
          </p:spPr>
          <p:txBody>
            <a:bodyPr wrap="square" lIns="91440" tIns="45720" rIns="91440" bIns="45720">
              <a:spAutoFit/>
            </a:bodyPr>
            <a:lstStyle/>
            <a:p>
              <a:pPr algn="ctr"/>
              <a:r>
                <a:rPr lang="uk-UA" sz="2400" b="1" i="1"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10. Український Кристалічний Щит</a:t>
              </a:r>
            </a:p>
          </p:txBody>
        </p:sp>
      </p:grpSp>
      <p:sp>
        <p:nvSpPr>
          <p:cNvPr id="43" name="Овал 42">
            <a:extLst>
              <a:ext uri="{FF2B5EF4-FFF2-40B4-BE49-F238E27FC236}">
                <a16:creationId xmlns:a16="http://schemas.microsoft.com/office/drawing/2014/main" id="{67368D20-CFC5-4769-B02D-9F6A415AA95C}"/>
              </a:ext>
            </a:extLst>
          </p:cNvPr>
          <p:cNvSpPr/>
          <p:nvPr/>
        </p:nvSpPr>
        <p:spPr>
          <a:xfrm rot="1868325">
            <a:off x="5431072" y="1064526"/>
            <a:ext cx="4829208" cy="1559710"/>
          </a:xfrm>
          <a:prstGeom prst="ellipse">
            <a:avLst/>
          </a:prstGeom>
          <a:solidFill>
            <a:srgbClr val="66FF33">
              <a:alpha val="7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2" name="Групувати 41">
            <a:extLst>
              <a:ext uri="{FF2B5EF4-FFF2-40B4-BE49-F238E27FC236}">
                <a16:creationId xmlns:a16="http://schemas.microsoft.com/office/drawing/2014/main" id="{2F33AF78-1807-40D8-95B4-FC3FBCE19630}"/>
              </a:ext>
            </a:extLst>
          </p:cNvPr>
          <p:cNvGrpSpPr/>
          <p:nvPr/>
        </p:nvGrpSpPr>
        <p:grpSpPr>
          <a:xfrm>
            <a:off x="490194" y="2196445"/>
            <a:ext cx="4967926" cy="3506771"/>
            <a:chOff x="490194" y="2196445"/>
            <a:chExt cx="4967926" cy="3506771"/>
          </a:xfrm>
        </p:grpSpPr>
        <p:sp>
          <p:nvSpPr>
            <p:cNvPr id="38" name="Полілінія: фігура 37">
              <a:extLst>
                <a:ext uri="{FF2B5EF4-FFF2-40B4-BE49-F238E27FC236}">
                  <a16:creationId xmlns:a16="http://schemas.microsoft.com/office/drawing/2014/main" id="{331A71F7-552C-47B3-8CC6-F39D2B813DD1}"/>
                </a:ext>
              </a:extLst>
            </p:cNvPr>
            <p:cNvSpPr/>
            <p:nvPr/>
          </p:nvSpPr>
          <p:spPr>
            <a:xfrm>
              <a:off x="490194" y="2196445"/>
              <a:ext cx="4967926" cy="3506771"/>
            </a:xfrm>
            <a:custGeom>
              <a:avLst/>
              <a:gdLst>
                <a:gd name="connsiteX0" fmla="*/ 0 w 4967926"/>
                <a:gd name="connsiteY0" fmla="*/ 273378 h 3506771"/>
                <a:gd name="connsiteX1" fmla="*/ 47134 w 4967926"/>
                <a:gd name="connsiteY1" fmla="*/ 254524 h 3506771"/>
                <a:gd name="connsiteX2" fmla="*/ 75414 w 4967926"/>
                <a:gd name="connsiteY2" fmla="*/ 235670 h 3506771"/>
                <a:gd name="connsiteX3" fmla="*/ 131975 w 4967926"/>
                <a:gd name="connsiteY3" fmla="*/ 226244 h 3506771"/>
                <a:gd name="connsiteX4" fmla="*/ 169682 w 4967926"/>
                <a:gd name="connsiteY4" fmla="*/ 84842 h 3506771"/>
                <a:gd name="connsiteX5" fmla="*/ 197963 w 4967926"/>
                <a:gd name="connsiteY5" fmla="*/ 75415 h 3506771"/>
                <a:gd name="connsiteX6" fmla="*/ 226243 w 4967926"/>
                <a:gd name="connsiteY6" fmla="*/ 56561 h 3506771"/>
                <a:gd name="connsiteX7" fmla="*/ 282804 w 4967926"/>
                <a:gd name="connsiteY7" fmla="*/ 37708 h 3506771"/>
                <a:gd name="connsiteX8" fmla="*/ 320511 w 4967926"/>
                <a:gd name="connsiteY8" fmla="*/ 28281 h 3506771"/>
                <a:gd name="connsiteX9" fmla="*/ 452486 w 4967926"/>
                <a:gd name="connsiteY9" fmla="*/ 9427 h 3506771"/>
                <a:gd name="connsiteX10" fmla="*/ 480767 w 4967926"/>
                <a:gd name="connsiteY10" fmla="*/ 0 h 3506771"/>
                <a:gd name="connsiteX11" fmla="*/ 593888 w 4967926"/>
                <a:gd name="connsiteY11" fmla="*/ 18854 h 3506771"/>
                <a:gd name="connsiteX12" fmla="*/ 650449 w 4967926"/>
                <a:gd name="connsiteY12" fmla="*/ 47134 h 3506771"/>
                <a:gd name="connsiteX13" fmla="*/ 678730 w 4967926"/>
                <a:gd name="connsiteY13" fmla="*/ 65988 h 3506771"/>
                <a:gd name="connsiteX14" fmla="*/ 707010 w 4967926"/>
                <a:gd name="connsiteY14" fmla="*/ 75415 h 3506771"/>
                <a:gd name="connsiteX15" fmla="*/ 772998 w 4967926"/>
                <a:gd name="connsiteY15" fmla="*/ 141402 h 3506771"/>
                <a:gd name="connsiteX16" fmla="*/ 829559 w 4967926"/>
                <a:gd name="connsiteY16" fmla="*/ 179110 h 3506771"/>
                <a:gd name="connsiteX17" fmla="*/ 886119 w 4967926"/>
                <a:gd name="connsiteY17" fmla="*/ 226244 h 3506771"/>
                <a:gd name="connsiteX18" fmla="*/ 933253 w 4967926"/>
                <a:gd name="connsiteY18" fmla="*/ 273378 h 3506771"/>
                <a:gd name="connsiteX19" fmla="*/ 952107 w 4967926"/>
                <a:gd name="connsiteY19" fmla="*/ 301658 h 3506771"/>
                <a:gd name="connsiteX20" fmla="*/ 1008668 w 4967926"/>
                <a:gd name="connsiteY20" fmla="*/ 339365 h 3506771"/>
                <a:gd name="connsiteX21" fmla="*/ 1018095 w 4967926"/>
                <a:gd name="connsiteY21" fmla="*/ 367646 h 3506771"/>
                <a:gd name="connsiteX22" fmla="*/ 1074655 w 4967926"/>
                <a:gd name="connsiteY22" fmla="*/ 395926 h 3506771"/>
                <a:gd name="connsiteX23" fmla="*/ 1159497 w 4967926"/>
                <a:gd name="connsiteY23" fmla="*/ 443060 h 3506771"/>
                <a:gd name="connsiteX24" fmla="*/ 1225484 w 4967926"/>
                <a:gd name="connsiteY24" fmla="*/ 480767 h 3506771"/>
                <a:gd name="connsiteX25" fmla="*/ 1253765 w 4967926"/>
                <a:gd name="connsiteY25" fmla="*/ 499621 h 3506771"/>
                <a:gd name="connsiteX26" fmla="*/ 1282045 w 4967926"/>
                <a:gd name="connsiteY26" fmla="*/ 509048 h 3506771"/>
                <a:gd name="connsiteX27" fmla="*/ 1310326 w 4967926"/>
                <a:gd name="connsiteY27" fmla="*/ 527901 h 3506771"/>
                <a:gd name="connsiteX28" fmla="*/ 1366886 w 4967926"/>
                <a:gd name="connsiteY28" fmla="*/ 546755 h 3506771"/>
                <a:gd name="connsiteX29" fmla="*/ 1395167 w 4967926"/>
                <a:gd name="connsiteY29" fmla="*/ 575035 h 3506771"/>
                <a:gd name="connsiteX30" fmla="*/ 1451728 w 4967926"/>
                <a:gd name="connsiteY30" fmla="*/ 593889 h 3506771"/>
                <a:gd name="connsiteX31" fmla="*/ 1480008 w 4967926"/>
                <a:gd name="connsiteY31" fmla="*/ 612743 h 3506771"/>
                <a:gd name="connsiteX32" fmla="*/ 1508288 w 4967926"/>
                <a:gd name="connsiteY32" fmla="*/ 641023 h 3506771"/>
                <a:gd name="connsiteX33" fmla="*/ 1536569 w 4967926"/>
                <a:gd name="connsiteY33" fmla="*/ 650450 h 3506771"/>
                <a:gd name="connsiteX34" fmla="*/ 1564849 w 4967926"/>
                <a:gd name="connsiteY34" fmla="*/ 678730 h 3506771"/>
                <a:gd name="connsiteX35" fmla="*/ 1583703 w 4967926"/>
                <a:gd name="connsiteY35" fmla="*/ 707011 h 3506771"/>
                <a:gd name="connsiteX36" fmla="*/ 1611983 w 4967926"/>
                <a:gd name="connsiteY36" fmla="*/ 716437 h 3506771"/>
                <a:gd name="connsiteX37" fmla="*/ 1668544 w 4967926"/>
                <a:gd name="connsiteY37" fmla="*/ 763571 h 3506771"/>
                <a:gd name="connsiteX38" fmla="*/ 1725105 w 4967926"/>
                <a:gd name="connsiteY38" fmla="*/ 810706 h 3506771"/>
                <a:gd name="connsiteX39" fmla="*/ 1762812 w 4967926"/>
                <a:gd name="connsiteY39" fmla="*/ 857840 h 3506771"/>
                <a:gd name="connsiteX40" fmla="*/ 1772239 w 4967926"/>
                <a:gd name="connsiteY40" fmla="*/ 886120 h 3506771"/>
                <a:gd name="connsiteX41" fmla="*/ 1838227 w 4967926"/>
                <a:gd name="connsiteY41" fmla="*/ 961534 h 3506771"/>
                <a:gd name="connsiteX42" fmla="*/ 1913641 w 4967926"/>
                <a:gd name="connsiteY42" fmla="*/ 1027522 h 3506771"/>
                <a:gd name="connsiteX43" fmla="*/ 1941921 w 4967926"/>
                <a:gd name="connsiteY43" fmla="*/ 1046376 h 3506771"/>
                <a:gd name="connsiteX44" fmla="*/ 1979629 w 4967926"/>
                <a:gd name="connsiteY44" fmla="*/ 1055802 h 3506771"/>
                <a:gd name="connsiteX45" fmla="*/ 2036190 w 4967926"/>
                <a:gd name="connsiteY45" fmla="*/ 1074656 h 3506771"/>
                <a:gd name="connsiteX46" fmla="*/ 2121031 w 4967926"/>
                <a:gd name="connsiteY46" fmla="*/ 1112363 h 3506771"/>
                <a:gd name="connsiteX47" fmla="*/ 2187018 w 4967926"/>
                <a:gd name="connsiteY47" fmla="*/ 1131217 h 3506771"/>
                <a:gd name="connsiteX48" fmla="*/ 2215299 w 4967926"/>
                <a:gd name="connsiteY48" fmla="*/ 1150070 h 3506771"/>
                <a:gd name="connsiteX49" fmla="*/ 2271860 w 4967926"/>
                <a:gd name="connsiteY49" fmla="*/ 1168924 h 3506771"/>
                <a:gd name="connsiteX50" fmla="*/ 2300140 w 4967926"/>
                <a:gd name="connsiteY50" fmla="*/ 1178351 h 3506771"/>
                <a:gd name="connsiteX51" fmla="*/ 2356701 w 4967926"/>
                <a:gd name="connsiteY51" fmla="*/ 1206631 h 3506771"/>
                <a:gd name="connsiteX52" fmla="*/ 2460396 w 4967926"/>
                <a:gd name="connsiteY52" fmla="*/ 1234912 h 3506771"/>
                <a:gd name="connsiteX53" fmla="*/ 2488676 w 4967926"/>
                <a:gd name="connsiteY53" fmla="*/ 1244339 h 3506771"/>
                <a:gd name="connsiteX54" fmla="*/ 2516957 w 4967926"/>
                <a:gd name="connsiteY54" fmla="*/ 1253765 h 3506771"/>
                <a:gd name="connsiteX55" fmla="*/ 2780907 w 4967926"/>
                <a:gd name="connsiteY55" fmla="*/ 1244339 h 3506771"/>
                <a:gd name="connsiteX56" fmla="*/ 2837468 w 4967926"/>
                <a:gd name="connsiteY56" fmla="*/ 1225485 h 3506771"/>
                <a:gd name="connsiteX57" fmla="*/ 2865748 w 4967926"/>
                <a:gd name="connsiteY57" fmla="*/ 1206631 h 3506771"/>
                <a:gd name="connsiteX58" fmla="*/ 2884602 w 4967926"/>
                <a:gd name="connsiteY58" fmla="*/ 1178351 h 3506771"/>
                <a:gd name="connsiteX59" fmla="*/ 2997724 w 4967926"/>
                <a:gd name="connsiteY59" fmla="*/ 1187778 h 3506771"/>
                <a:gd name="connsiteX60" fmla="*/ 3026004 w 4967926"/>
                <a:gd name="connsiteY60" fmla="*/ 1206631 h 3506771"/>
                <a:gd name="connsiteX61" fmla="*/ 3044858 w 4967926"/>
                <a:gd name="connsiteY61" fmla="*/ 1234912 h 3506771"/>
                <a:gd name="connsiteX62" fmla="*/ 3073138 w 4967926"/>
                <a:gd name="connsiteY62" fmla="*/ 1244339 h 3506771"/>
                <a:gd name="connsiteX63" fmla="*/ 3101418 w 4967926"/>
                <a:gd name="connsiteY63" fmla="*/ 1263192 h 3506771"/>
                <a:gd name="connsiteX64" fmla="*/ 3157979 w 4967926"/>
                <a:gd name="connsiteY64" fmla="*/ 1282046 h 3506771"/>
                <a:gd name="connsiteX65" fmla="*/ 3186260 w 4967926"/>
                <a:gd name="connsiteY65" fmla="*/ 1300899 h 3506771"/>
                <a:gd name="connsiteX66" fmla="*/ 3242820 w 4967926"/>
                <a:gd name="connsiteY66" fmla="*/ 1319753 h 3506771"/>
                <a:gd name="connsiteX67" fmla="*/ 3299381 w 4967926"/>
                <a:gd name="connsiteY67" fmla="*/ 1348033 h 3506771"/>
                <a:gd name="connsiteX68" fmla="*/ 3384222 w 4967926"/>
                <a:gd name="connsiteY68" fmla="*/ 1404594 h 3506771"/>
                <a:gd name="connsiteX69" fmla="*/ 3412503 w 4967926"/>
                <a:gd name="connsiteY69" fmla="*/ 1423448 h 3506771"/>
                <a:gd name="connsiteX70" fmla="*/ 3440783 w 4967926"/>
                <a:gd name="connsiteY70" fmla="*/ 1442301 h 3506771"/>
                <a:gd name="connsiteX71" fmla="*/ 3459637 w 4967926"/>
                <a:gd name="connsiteY71" fmla="*/ 1470582 h 3506771"/>
                <a:gd name="connsiteX72" fmla="*/ 3487917 w 4967926"/>
                <a:gd name="connsiteY72" fmla="*/ 1480009 h 3506771"/>
                <a:gd name="connsiteX73" fmla="*/ 3497344 w 4967926"/>
                <a:gd name="connsiteY73" fmla="*/ 1508289 h 3506771"/>
                <a:gd name="connsiteX74" fmla="*/ 3553905 w 4967926"/>
                <a:gd name="connsiteY74" fmla="*/ 1527143 h 3506771"/>
                <a:gd name="connsiteX75" fmla="*/ 3601039 w 4967926"/>
                <a:gd name="connsiteY75" fmla="*/ 1574277 h 3506771"/>
                <a:gd name="connsiteX76" fmla="*/ 3629319 w 4967926"/>
                <a:gd name="connsiteY76" fmla="*/ 1602557 h 3506771"/>
                <a:gd name="connsiteX77" fmla="*/ 3685880 w 4967926"/>
                <a:gd name="connsiteY77" fmla="*/ 1621411 h 3506771"/>
                <a:gd name="connsiteX78" fmla="*/ 3751868 w 4967926"/>
                <a:gd name="connsiteY78" fmla="*/ 1687398 h 3506771"/>
                <a:gd name="connsiteX79" fmla="*/ 3780148 w 4967926"/>
                <a:gd name="connsiteY79" fmla="*/ 1706252 h 3506771"/>
                <a:gd name="connsiteX80" fmla="*/ 3836709 w 4967926"/>
                <a:gd name="connsiteY80" fmla="*/ 1734532 h 3506771"/>
                <a:gd name="connsiteX81" fmla="*/ 3855563 w 4967926"/>
                <a:gd name="connsiteY81" fmla="*/ 1762813 h 3506771"/>
                <a:gd name="connsiteX82" fmla="*/ 3883843 w 4967926"/>
                <a:gd name="connsiteY82" fmla="*/ 1781666 h 3506771"/>
                <a:gd name="connsiteX83" fmla="*/ 3921550 w 4967926"/>
                <a:gd name="connsiteY83" fmla="*/ 1838227 h 3506771"/>
                <a:gd name="connsiteX84" fmla="*/ 3949831 w 4967926"/>
                <a:gd name="connsiteY84" fmla="*/ 1866508 h 3506771"/>
                <a:gd name="connsiteX85" fmla="*/ 3987538 w 4967926"/>
                <a:gd name="connsiteY85" fmla="*/ 1923068 h 3506771"/>
                <a:gd name="connsiteX86" fmla="*/ 4015818 w 4967926"/>
                <a:gd name="connsiteY86" fmla="*/ 1979629 h 3506771"/>
                <a:gd name="connsiteX87" fmla="*/ 4025245 w 4967926"/>
                <a:gd name="connsiteY87" fmla="*/ 2007910 h 3506771"/>
                <a:gd name="connsiteX88" fmla="*/ 4044099 w 4967926"/>
                <a:gd name="connsiteY88" fmla="*/ 2036190 h 3506771"/>
                <a:gd name="connsiteX89" fmla="*/ 4081806 w 4967926"/>
                <a:gd name="connsiteY89" fmla="*/ 2168165 h 3506771"/>
                <a:gd name="connsiteX90" fmla="*/ 4091233 w 4967926"/>
                <a:gd name="connsiteY90" fmla="*/ 2196446 h 3506771"/>
                <a:gd name="connsiteX91" fmla="*/ 4100660 w 4967926"/>
                <a:gd name="connsiteY91" fmla="*/ 2271860 h 3506771"/>
                <a:gd name="connsiteX92" fmla="*/ 4128940 w 4967926"/>
                <a:gd name="connsiteY92" fmla="*/ 2366128 h 3506771"/>
                <a:gd name="connsiteX93" fmla="*/ 4138367 w 4967926"/>
                <a:gd name="connsiteY93" fmla="*/ 2432116 h 3506771"/>
                <a:gd name="connsiteX94" fmla="*/ 4157220 w 4967926"/>
                <a:gd name="connsiteY94" fmla="*/ 2488677 h 3506771"/>
                <a:gd name="connsiteX95" fmla="*/ 4176074 w 4967926"/>
                <a:gd name="connsiteY95" fmla="*/ 2564091 h 3506771"/>
                <a:gd name="connsiteX96" fmla="*/ 4194928 w 4967926"/>
                <a:gd name="connsiteY96" fmla="*/ 2592371 h 3506771"/>
                <a:gd name="connsiteX97" fmla="*/ 4213781 w 4967926"/>
                <a:gd name="connsiteY97" fmla="*/ 2648932 h 3506771"/>
                <a:gd name="connsiteX98" fmla="*/ 4223208 w 4967926"/>
                <a:gd name="connsiteY98" fmla="*/ 2677213 h 3506771"/>
                <a:gd name="connsiteX99" fmla="*/ 4242062 w 4967926"/>
                <a:gd name="connsiteY99" fmla="*/ 2705493 h 3506771"/>
                <a:gd name="connsiteX100" fmla="*/ 4260915 w 4967926"/>
                <a:gd name="connsiteY100" fmla="*/ 2762054 h 3506771"/>
                <a:gd name="connsiteX101" fmla="*/ 4270342 w 4967926"/>
                <a:gd name="connsiteY101" fmla="*/ 2790334 h 3506771"/>
                <a:gd name="connsiteX102" fmla="*/ 4298622 w 4967926"/>
                <a:gd name="connsiteY102" fmla="*/ 2809188 h 3506771"/>
                <a:gd name="connsiteX103" fmla="*/ 4308049 w 4967926"/>
                <a:gd name="connsiteY103" fmla="*/ 2837468 h 3506771"/>
                <a:gd name="connsiteX104" fmla="*/ 4345757 w 4967926"/>
                <a:gd name="connsiteY104" fmla="*/ 2894029 h 3506771"/>
                <a:gd name="connsiteX105" fmla="*/ 4374037 w 4967926"/>
                <a:gd name="connsiteY105" fmla="*/ 2950590 h 3506771"/>
                <a:gd name="connsiteX106" fmla="*/ 4392891 w 4967926"/>
                <a:gd name="connsiteY106" fmla="*/ 3007151 h 3506771"/>
                <a:gd name="connsiteX107" fmla="*/ 4430598 w 4967926"/>
                <a:gd name="connsiteY107" fmla="*/ 3063712 h 3506771"/>
                <a:gd name="connsiteX108" fmla="*/ 4449451 w 4967926"/>
                <a:gd name="connsiteY108" fmla="*/ 3091992 h 3506771"/>
                <a:gd name="connsiteX109" fmla="*/ 4477732 w 4967926"/>
                <a:gd name="connsiteY109" fmla="*/ 3110846 h 3506771"/>
                <a:gd name="connsiteX110" fmla="*/ 4487159 w 4967926"/>
                <a:gd name="connsiteY110" fmla="*/ 3139126 h 3506771"/>
                <a:gd name="connsiteX111" fmla="*/ 4515439 w 4967926"/>
                <a:gd name="connsiteY111" fmla="*/ 3157980 h 3506771"/>
                <a:gd name="connsiteX112" fmla="*/ 4572000 w 4967926"/>
                <a:gd name="connsiteY112" fmla="*/ 3195687 h 3506771"/>
                <a:gd name="connsiteX113" fmla="*/ 4590853 w 4967926"/>
                <a:gd name="connsiteY113" fmla="*/ 3223967 h 3506771"/>
                <a:gd name="connsiteX114" fmla="*/ 4619134 w 4967926"/>
                <a:gd name="connsiteY114" fmla="*/ 3233394 h 3506771"/>
                <a:gd name="connsiteX115" fmla="*/ 4647414 w 4967926"/>
                <a:gd name="connsiteY115" fmla="*/ 3252248 h 3506771"/>
                <a:gd name="connsiteX116" fmla="*/ 4694548 w 4967926"/>
                <a:gd name="connsiteY116" fmla="*/ 3289955 h 3506771"/>
                <a:gd name="connsiteX117" fmla="*/ 4751109 w 4967926"/>
                <a:gd name="connsiteY117" fmla="*/ 3327662 h 3506771"/>
                <a:gd name="connsiteX118" fmla="*/ 4826524 w 4967926"/>
                <a:gd name="connsiteY118" fmla="*/ 3393650 h 3506771"/>
                <a:gd name="connsiteX119" fmla="*/ 4854804 w 4967926"/>
                <a:gd name="connsiteY119" fmla="*/ 3412503 h 3506771"/>
                <a:gd name="connsiteX120" fmla="*/ 4901938 w 4967926"/>
                <a:gd name="connsiteY120" fmla="*/ 3459637 h 3506771"/>
                <a:gd name="connsiteX121" fmla="*/ 4958499 w 4967926"/>
                <a:gd name="connsiteY121" fmla="*/ 3487918 h 3506771"/>
                <a:gd name="connsiteX122" fmla="*/ 4967926 w 4967926"/>
                <a:gd name="connsiteY122" fmla="*/ 3506771 h 35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967926" h="3506771">
                  <a:moveTo>
                    <a:pt x="0" y="273378"/>
                  </a:moveTo>
                  <a:cubicBezTo>
                    <a:pt x="15711" y="267093"/>
                    <a:pt x="31999" y="262092"/>
                    <a:pt x="47134" y="254524"/>
                  </a:cubicBezTo>
                  <a:cubicBezTo>
                    <a:pt x="57267" y="249457"/>
                    <a:pt x="64666" y="239253"/>
                    <a:pt x="75414" y="235670"/>
                  </a:cubicBezTo>
                  <a:cubicBezTo>
                    <a:pt x="93547" y="229626"/>
                    <a:pt x="113121" y="229386"/>
                    <a:pt x="131975" y="226244"/>
                  </a:cubicBezTo>
                  <a:cubicBezTo>
                    <a:pt x="139264" y="131493"/>
                    <a:pt x="108144" y="115610"/>
                    <a:pt x="169682" y="84842"/>
                  </a:cubicBezTo>
                  <a:cubicBezTo>
                    <a:pt x="178570" y="80398"/>
                    <a:pt x="188536" y="78557"/>
                    <a:pt x="197963" y="75415"/>
                  </a:cubicBezTo>
                  <a:cubicBezTo>
                    <a:pt x="207390" y="69130"/>
                    <a:pt x="215890" y="61162"/>
                    <a:pt x="226243" y="56561"/>
                  </a:cubicBezTo>
                  <a:cubicBezTo>
                    <a:pt x="244404" y="48490"/>
                    <a:pt x="263524" y="42528"/>
                    <a:pt x="282804" y="37708"/>
                  </a:cubicBezTo>
                  <a:cubicBezTo>
                    <a:pt x="295373" y="34566"/>
                    <a:pt x="307807" y="30822"/>
                    <a:pt x="320511" y="28281"/>
                  </a:cubicBezTo>
                  <a:cubicBezTo>
                    <a:pt x="365816" y="19220"/>
                    <a:pt x="406146" y="15220"/>
                    <a:pt x="452486" y="9427"/>
                  </a:cubicBezTo>
                  <a:cubicBezTo>
                    <a:pt x="461913" y="6285"/>
                    <a:pt x="470830" y="0"/>
                    <a:pt x="480767" y="0"/>
                  </a:cubicBezTo>
                  <a:cubicBezTo>
                    <a:pt x="501677" y="0"/>
                    <a:pt x="564388" y="4104"/>
                    <a:pt x="593888" y="18854"/>
                  </a:cubicBezTo>
                  <a:cubicBezTo>
                    <a:pt x="666976" y="55399"/>
                    <a:pt x="579374" y="23444"/>
                    <a:pt x="650449" y="47134"/>
                  </a:cubicBezTo>
                  <a:cubicBezTo>
                    <a:pt x="659876" y="53419"/>
                    <a:pt x="668596" y="60921"/>
                    <a:pt x="678730" y="65988"/>
                  </a:cubicBezTo>
                  <a:cubicBezTo>
                    <a:pt x="687618" y="70432"/>
                    <a:pt x="699984" y="68389"/>
                    <a:pt x="707010" y="75415"/>
                  </a:cubicBezTo>
                  <a:cubicBezTo>
                    <a:pt x="782641" y="151047"/>
                    <a:pt x="709007" y="120074"/>
                    <a:pt x="772998" y="141402"/>
                  </a:cubicBezTo>
                  <a:cubicBezTo>
                    <a:pt x="791852" y="153971"/>
                    <a:pt x="813536" y="163087"/>
                    <a:pt x="829559" y="179110"/>
                  </a:cubicBezTo>
                  <a:cubicBezTo>
                    <a:pt x="865850" y="215401"/>
                    <a:pt x="846747" y="199995"/>
                    <a:pt x="886119" y="226244"/>
                  </a:cubicBezTo>
                  <a:cubicBezTo>
                    <a:pt x="936396" y="301657"/>
                    <a:pt x="870408" y="210533"/>
                    <a:pt x="933253" y="273378"/>
                  </a:cubicBezTo>
                  <a:cubicBezTo>
                    <a:pt x="941264" y="281389"/>
                    <a:pt x="943581" y="294198"/>
                    <a:pt x="952107" y="301658"/>
                  </a:cubicBezTo>
                  <a:cubicBezTo>
                    <a:pt x="969160" y="316579"/>
                    <a:pt x="1008668" y="339365"/>
                    <a:pt x="1008668" y="339365"/>
                  </a:cubicBezTo>
                  <a:cubicBezTo>
                    <a:pt x="1011810" y="348792"/>
                    <a:pt x="1011887" y="359887"/>
                    <a:pt x="1018095" y="367646"/>
                  </a:cubicBezTo>
                  <a:cubicBezTo>
                    <a:pt x="1038181" y="392753"/>
                    <a:pt x="1050065" y="382265"/>
                    <a:pt x="1074655" y="395926"/>
                  </a:cubicBezTo>
                  <a:cubicBezTo>
                    <a:pt x="1171896" y="449949"/>
                    <a:pt x="1095506" y="421730"/>
                    <a:pt x="1159497" y="443060"/>
                  </a:cubicBezTo>
                  <a:cubicBezTo>
                    <a:pt x="1228391" y="488991"/>
                    <a:pt x="1141771" y="432932"/>
                    <a:pt x="1225484" y="480767"/>
                  </a:cubicBezTo>
                  <a:cubicBezTo>
                    <a:pt x="1235321" y="486388"/>
                    <a:pt x="1243631" y="494554"/>
                    <a:pt x="1253765" y="499621"/>
                  </a:cubicBezTo>
                  <a:cubicBezTo>
                    <a:pt x="1262653" y="504065"/>
                    <a:pt x="1273157" y="504604"/>
                    <a:pt x="1282045" y="509048"/>
                  </a:cubicBezTo>
                  <a:cubicBezTo>
                    <a:pt x="1292179" y="514115"/>
                    <a:pt x="1299973" y="523300"/>
                    <a:pt x="1310326" y="527901"/>
                  </a:cubicBezTo>
                  <a:cubicBezTo>
                    <a:pt x="1328486" y="535972"/>
                    <a:pt x="1366886" y="546755"/>
                    <a:pt x="1366886" y="546755"/>
                  </a:cubicBezTo>
                  <a:cubicBezTo>
                    <a:pt x="1376313" y="556182"/>
                    <a:pt x="1383513" y="568561"/>
                    <a:pt x="1395167" y="575035"/>
                  </a:cubicBezTo>
                  <a:cubicBezTo>
                    <a:pt x="1412540" y="584686"/>
                    <a:pt x="1451728" y="593889"/>
                    <a:pt x="1451728" y="593889"/>
                  </a:cubicBezTo>
                  <a:cubicBezTo>
                    <a:pt x="1461155" y="600174"/>
                    <a:pt x="1471304" y="605490"/>
                    <a:pt x="1480008" y="612743"/>
                  </a:cubicBezTo>
                  <a:cubicBezTo>
                    <a:pt x="1490249" y="621278"/>
                    <a:pt x="1497196" y="633628"/>
                    <a:pt x="1508288" y="641023"/>
                  </a:cubicBezTo>
                  <a:cubicBezTo>
                    <a:pt x="1516556" y="646535"/>
                    <a:pt x="1527142" y="647308"/>
                    <a:pt x="1536569" y="650450"/>
                  </a:cubicBezTo>
                  <a:cubicBezTo>
                    <a:pt x="1545996" y="659877"/>
                    <a:pt x="1556315" y="668489"/>
                    <a:pt x="1564849" y="678730"/>
                  </a:cubicBezTo>
                  <a:cubicBezTo>
                    <a:pt x="1572102" y="687434"/>
                    <a:pt x="1574856" y="699933"/>
                    <a:pt x="1583703" y="707011"/>
                  </a:cubicBezTo>
                  <a:cubicBezTo>
                    <a:pt x="1591462" y="713218"/>
                    <a:pt x="1602556" y="713295"/>
                    <a:pt x="1611983" y="716437"/>
                  </a:cubicBezTo>
                  <a:cubicBezTo>
                    <a:pt x="1694608" y="799062"/>
                    <a:pt x="1589797" y="697949"/>
                    <a:pt x="1668544" y="763571"/>
                  </a:cubicBezTo>
                  <a:cubicBezTo>
                    <a:pt x="1741135" y="824063"/>
                    <a:pt x="1654885" y="763891"/>
                    <a:pt x="1725105" y="810706"/>
                  </a:cubicBezTo>
                  <a:cubicBezTo>
                    <a:pt x="1748800" y="881788"/>
                    <a:pt x="1714081" y="796926"/>
                    <a:pt x="1762812" y="857840"/>
                  </a:cubicBezTo>
                  <a:cubicBezTo>
                    <a:pt x="1769019" y="865599"/>
                    <a:pt x="1767413" y="877434"/>
                    <a:pt x="1772239" y="886120"/>
                  </a:cubicBezTo>
                  <a:cubicBezTo>
                    <a:pt x="1804587" y="944346"/>
                    <a:pt x="1796914" y="933993"/>
                    <a:pt x="1838227" y="961534"/>
                  </a:cubicBezTo>
                  <a:cubicBezTo>
                    <a:pt x="1869649" y="1008670"/>
                    <a:pt x="1847652" y="983529"/>
                    <a:pt x="1913641" y="1027522"/>
                  </a:cubicBezTo>
                  <a:cubicBezTo>
                    <a:pt x="1923068" y="1033807"/>
                    <a:pt x="1930930" y="1043628"/>
                    <a:pt x="1941921" y="1046376"/>
                  </a:cubicBezTo>
                  <a:cubicBezTo>
                    <a:pt x="1954490" y="1049518"/>
                    <a:pt x="1967219" y="1052079"/>
                    <a:pt x="1979629" y="1055802"/>
                  </a:cubicBezTo>
                  <a:cubicBezTo>
                    <a:pt x="1998664" y="1061512"/>
                    <a:pt x="2036190" y="1074656"/>
                    <a:pt x="2036190" y="1074656"/>
                  </a:cubicBezTo>
                  <a:cubicBezTo>
                    <a:pt x="2073333" y="1099419"/>
                    <a:pt x="2067180" y="1098900"/>
                    <a:pt x="2121031" y="1112363"/>
                  </a:cubicBezTo>
                  <a:cubicBezTo>
                    <a:pt x="2133114" y="1115384"/>
                    <a:pt x="2173493" y="1124454"/>
                    <a:pt x="2187018" y="1131217"/>
                  </a:cubicBezTo>
                  <a:cubicBezTo>
                    <a:pt x="2197152" y="1136284"/>
                    <a:pt x="2204946" y="1145469"/>
                    <a:pt x="2215299" y="1150070"/>
                  </a:cubicBezTo>
                  <a:cubicBezTo>
                    <a:pt x="2233460" y="1158141"/>
                    <a:pt x="2253006" y="1162639"/>
                    <a:pt x="2271860" y="1168924"/>
                  </a:cubicBezTo>
                  <a:cubicBezTo>
                    <a:pt x="2281287" y="1172066"/>
                    <a:pt x="2291872" y="1172839"/>
                    <a:pt x="2300140" y="1178351"/>
                  </a:cubicBezTo>
                  <a:cubicBezTo>
                    <a:pt x="2327788" y="1196783"/>
                    <a:pt x="2325478" y="1198825"/>
                    <a:pt x="2356701" y="1206631"/>
                  </a:cubicBezTo>
                  <a:cubicBezTo>
                    <a:pt x="2463291" y="1233279"/>
                    <a:pt x="2339059" y="1194466"/>
                    <a:pt x="2460396" y="1234912"/>
                  </a:cubicBezTo>
                  <a:lnTo>
                    <a:pt x="2488676" y="1244339"/>
                  </a:lnTo>
                  <a:lnTo>
                    <a:pt x="2516957" y="1253765"/>
                  </a:lnTo>
                  <a:cubicBezTo>
                    <a:pt x="2604940" y="1250623"/>
                    <a:pt x="2693208" y="1252077"/>
                    <a:pt x="2780907" y="1244339"/>
                  </a:cubicBezTo>
                  <a:cubicBezTo>
                    <a:pt x="2800704" y="1242592"/>
                    <a:pt x="2837468" y="1225485"/>
                    <a:pt x="2837468" y="1225485"/>
                  </a:cubicBezTo>
                  <a:cubicBezTo>
                    <a:pt x="2846895" y="1219200"/>
                    <a:pt x="2857737" y="1214642"/>
                    <a:pt x="2865748" y="1206631"/>
                  </a:cubicBezTo>
                  <a:cubicBezTo>
                    <a:pt x="2873759" y="1198620"/>
                    <a:pt x="2873386" y="1179953"/>
                    <a:pt x="2884602" y="1178351"/>
                  </a:cubicBezTo>
                  <a:cubicBezTo>
                    <a:pt x="2922060" y="1173000"/>
                    <a:pt x="2960017" y="1184636"/>
                    <a:pt x="2997724" y="1187778"/>
                  </a:cubicBezTo>
                  <a:cubicBezTo>
                    <a:pt x="3007151" y="1194062"/>
                    <a:pt x="3017993" y="1198620"/>
                    <a:pt x="3026004" y="1206631"/>
                  </a:cubicBezTo>
                  <a:cubicBezTo>
                    <a:pt x="3034015" y="1214642"/>
                    <a:pt x="3036011" y="1227834"/>
                    <a:pt x="3044858" y="1234912"/>
                  </a:cubicBezTo>
                  <a:cubicBezTo>
                    <a:pt x="3052617" y="1241119"/>
                    <a:pt x="3064250" y="1239895"/>
                    <a:pt x="3073138" y="1244339"/>
                  </a:cubicBezTo>
                  <a:cubicBezTo>
                    <a:pt x="3083271" y="1249406"/>
                    <a:pt x="3091065" y="1258591"/>
                    <a:pt x="3101418" y="1263192"/>
                  </a:cubicBezTo>
                  <a:cubicBezTo>
                    <a:pt x="3119579" y="1271263"/>
                    <a:pt x="3141443" y="1271023"/>
                    <a:pt x="3157979" y="1282046"/>
                  </a:cubicBezTo>
                  <a:cubicBezTo>
                    <a:pt x="3167406" y="1288330"/>
                    <a:pt x="3175907" y="1296298"/>
                    <a:pt x="3186260" y="1300899"/>
                  </a:cubicBezTo>
                  <a:cubicBezTo>
                    <a:pt x="3204420" y="1308970"/>
                    <a:pt x="3226284" y="1308729"/>
                    <a:pt x="3242820" y="1319753"/>
                  </a:cubicBezTo>
                  <a:cubicBezTo>
                    <a:pt x="3279369" y="1344119"/>
                    <a:pt x="3260352" y="1335024"/>
                    <a:pt x="3299381" y="1348033"/>
                  </a:cubicBezTo>
                  <a:lnTo>
                    <a:pt x="3384222" y="1404594"/>
                  </a:lnTo>
                  <a:lnTo>
                    <a:pt x="3412503" y="1423448"/>
                  </a:lnTo>
                  <a:lnTo>
                    <a:pt x="3440783" y="1442301"/>
                  </a:lnTo>
                  <a:cubicBezTo>
                    <a:pt x="3447068" y="1451728"/>
                    <a:pt x="3450790" y="1463504"/>
                    <a:pt x="3459637" y="1470582"/>
                  </a:cubicBezTo>
                  <a:cubicBezTo>
                    <a:pt x="3467396" y="1476789"/>
                    <a:pt x="3480891" y="1472983"/>
                    <a:pt x="3487917" y="1480009"/>
                  </a:cubicBezTo>
                  <a:cubicBezTo>
                    <a:pt x="3494943" y="1487035"/>
                    <a:pt x="3489258" y="1502513"/>
                    <a:pt x="3497344" y="1508289"/>
                  </a:cubicBezTo>
                  <a:cubicBezTo>
                    <a:pt x="3513516" y="1519840"/>
                    <a:pt x="3553905" y="1527143"/>
                    <a:pt x="3553905" y="1527143"/>
                  </a:cubicBezTo>
                  <a:cubicBezTo>
                    <a:pt x="3588471" y="1578990"/>
                    <a:pt x="3553905" y="1534998"/>
                    <a:pt x="3601039" y="1574277"/>
                  </a:cubicBezTo>
                  <a:cubicBezTo>
                    <a:pt x="3611280" y="1582812"/>
                    <a:pt x="3617665" y="1596083"/>
                    <a:pt x="3629319" y="1602557"/>
                  </a:cubicBezTo>
                  <a:cubicBezTo>
                    <a:pt x="3646692" y="1612208"/>
                    <a:pt x="3685880" y="1621411"/>
                    <a:pt x="3685880" y="1621411"/>
                  </a:cubicBezTo>
                  <a:cubicBezTo>
                    <a:pt x="3729099" y="1686239"/>
                    <a:pt x="3702091" y="1670806"/>
                    <a:pt x="3751868" y="1687398"/>
                  </a:cubicBezTo>
                  <a:cubicBezTo>
                    <a:pt x="3761295" y="1693683"/>
                    <a:pt x="3770015" y="1701185"/>
                    <a:pt x="3780148" y="1706252"/>
                  </a:cubicBezTo>
                  <a:cubicBezTo>
                    <a:pt x="3858213" y="1745285"/>
                    <a:pt x="3755655" y="1680497"/>
                    <a:pt x="3836709" y="1734532"/>
                  </a:cubicBezTo>
                  <a:cubicBezTo>
                    <a:pt x="3842994" y="1743959"/>
                    <a:pt x="3847552" y="1754802"/>
                    <a:pt x="3855563" y="1762813"/>
                  </a:cubicBezTo>
                  <a:cubicBezTo>
                    <a:pt x="3863574" y="1770824"/>
                    <a:pt x="3876383" y="1773140"/>
                    <a:pt x="3883843" y="1781666"/>
                  </a:cubicBezTo>
                  <a:cubicBezTo>
                    <a:pt x="3898764" y="1798719"/>
                    <a:pt x="3905528" y="1822205"/>
                    <a:pt x="3921550" y="1838227"/>
                  </a:cubicBezTo>
                  <a:cubicBezTo>
                    <a:pt x="3930977" y="1847654"/>
                    <a:pt x="3941646" y="1855985"/>
                    <a:pt x="3949831" y="1866508"/>
                  </a:cubicBezTo>
                  <a:cubicBezTo>
                    <a:pt x="3963742" y="1884394"/>
                    <a:pt x="3987538" y="1923068"/>
                    <a:pt x="3987538" y="1923068"/>
                  </a:cubicBezTo>
                  <a:cubicBezTo>
                    <a:pt x="4011233" y="1994154"/>
                    <a:pt x="3979270" y="1906532"/>
                    <a:pt x="4015818" y="1979629"/>
                  </a:cubicBezTo>
                  <a:cubicBezTo>
                    <a:pt x="4020262" y="1988517"/>
                    <a:pt x="4020801" y="1999022"/>
                    <a:pt x="4025245" y="2007910"/>
                  </a:cubicBezTo>
                  <a:cubicBezTo>
                    <a:pt x="4030312" y="2018043"/>
                    <a:pt x="4039498" y="2025837"/>
                    <a:pt x="4044099" y="2036190"/>
                  </a:cubicBezTo>
                  <a:cubicBezTo>
                    <a:pt x="4068303" y="2090648"/>
                    <a:pt x="4061839" y="2108264"/>
                    <a:pt x="4081806" y="2168165"/>
                  </a:cubicBezTo>
                  <a:lnTo>
                    <a:pt x="4091233" y="2196446"/>
                  </a:lnTo>
                  <a:cubicBezTo>
                    <a:pt x="4094375" y="2221584"/>
                    <a:pt x="4095352" y="2247089"/>
                    <a:pt x="4100660" y="2271860"/>
                  </a:cubicBezTo>
                  <a:cubicBezTo>
                    <a:pt x="4130172" y="2409585"/>
                    <a:pt x="4110415" y="2264242"/>
                    <a:pt x="4128940" y="2366128"/>
                  </a:cubicBezTo>
                  <a:cubicBezTo>
                    <a:pt x="4132915" y="2387989"/>
                    <a:pt x="4133371" y="2410466"/>
                    <a:pt x="4138367" y="2432116"/>
                  </a:cubicBezTo>
                  <a:cubicBezTo>
                    <a:pt x="4142836" y="2451481"/>
                    <a:pt x="4153322" y="2469190"/>
                    <a:pt x="4157220" y="2488677"/>
                  </a:cubicBezTo>
                  <a:cubicBezTo>
                    <a:pt x="4160806" y="2506605"/>
                    <a:pt x="4166411" y="2544766"/>
                    <a:pt x="4176074" y="2564091"/>
                  </a:cubicBezTo>
                  <a:cubicBezTo>
                    <a:pt x="4181141" y="2574224"/>
                    <a:pt x="4188643" y="2582944"/>
                    <a:pt x="4194928" y="2592371"/>
                  </a:cubicBezTo>
                  <a:lnTo>
                    <a:pt x="4213781" y="2648932"/>
                  </a:lnTo>
                  <a:cubicBezTo>
                    <a:pt x="4216923" y="2658359"/>
                    <a:pt x="4217696" y="2668945"/>
                    <a:pt x="4223208" y="2677213"/>
                  </a:cubicBezTo>
                  <a:lnTo>
                    <a:pt x="4242062" y="2705493"/>
                  </a:lnTo>
                  <a:lnTo>
                    <a:pt x="4260915" y="2762054"/>
                  </a:lnTo>
                  <a:cubicBezTo>
                    <a:pt x="4264057" y="2771481"/>
                    <a:pt x="4262074" y="2784822"/>
                    <a:pt x="4270342" y="2790334"/>
                  </a:cubicBezTo>
                  <a:lnTo>
                    <a:pt x="4298622" y="2809188"/>
                  </a:lnTo>
                  <a:cubicBezTo>
                    <a:pt x="4301764" y="2818615"/>
                    <a:pt x="4303223" y="2828782"/>
                    <a:pt x="4308049" y="2837468"/>
                  </a:cubicBezTo>
                  <a:cubicBezTo>
                    <a:pt x="4319054" y="2857276"/>
                    <a:pt x="4345757" y="2894029"/>
                    <a:pt x="4345757" y="2894029"/>
                  </a:cubicBezTo>
                  <a:cubicBezTo>
                    <a:pt x="4380126" y="2997146"/>
                    <a:pt x="4325317" y="2840972"/>
                    <a:pt x="4374037" y="2950590"/>
                  </a:cubicBezTo>
                  <a:cubicBezTo>
                    <a:pt x="4382109" y="2968751"/>
                    <a:pt x="4381867" y="2990615"/>
                    <a:pt x="4392891" y="3007151"/>
                  </a:cubicBezTo>
                  <a:lnTo>
                    <a:pt x="4430598" y="3063712"/>
                  </a:lnTo>
                  <a:cubicBezTo>
                    <a:pt x="4436882" y="3073139"/>
                    <a:pt x="4440024" y="3085708"/>
                    <a:pt x="4449451" y="3091992"/>
                  </a:cubicBezTo>
                  <a:lnTo>
                    <a:pt x="4477732" y="3110846"/>
                  </a:lnTo>
                  <a:cubicBezTo>
                    <a:pt x="4480874" y="3120273"/>
                    <a:pt x="4480952" y="3131367"/>
                    <a:pt x="4487159" y="3139126"/>
                  </a:cubicBezTo>
                  <a:cubicBezTo>
                    <a:pt x="4494237" y="3147973"/>
                    <a:pt x="4506735" y="3150727"/>
                    <a:pt x="4515439" y="3157980"/>
                  </a:cubicBezTo>
                  <a:cubicBezTo>
                    <a:pt x="4562513" y="3197209"/>
                    <a:pt x="4522300" y="3179120"/>
                    <a:pt x="4572000" y="3195687"/>
                  </a:cubicBezTo>
                  <a:cubicBezTo>
                    <a:pt x="4578284" y="3205114"/>
                    <a:pt x="4582006" y="3216890"/>
                    <a:pt x="4590853" y="3223967"/>
                  </a:cubicBezTo>
                  <a:cubicBezTo>
                    <a:pt x="4598612" y="3230175"/>
                    <a:pt x="4610246" y="3228950"/>
                    <a:pt x="4619134" y="3233394"/>
                  </a:cubicBezTo>
                  <a:cubicBezTo>
                    <a:pt x="4629267" y="3238461"/>
                    <a:pt x="4637987" y="3245963"/>
                    <a:pt x="4647414" y="3252248"/>
                  </a:cubicBezTo>
                  <a:cubicBezTo>
                    <a:pt x="4689580" y="3315494"/>
                    <a:pt x="4639909" y="3253529"/>
                    <a:pt x="4694548" y="3289955"/>
                  </a:cubicBezTo>
                  <a:cubicBezTo>
                    <a:pt x="4765161" y="3337030"/>
                    <a:pt x="4683866" y="3305247"/>
                    <a:pt x="4751109" y="3327662"/>
                  </a:cubicBezTo>
                  <a:cubicBezTo>
                    <a:pt x="4782532" y="3374796"/>
                    <a:pt x="4760536" y="3349659"/>
                    <a:pt x="4826524" y="3393650"/>
                  </a:cubicBezTo>
                  <a:lnTo>
                    <a:pt x="4854804" y="3412503"/>
                  </a:lnTo>
                  <a:cubicBezTo>
                    <a:pt x="4873658" y="3440784"/>
                    <a:pt x="4870515" y="3443926"/>
                    <a:pt x="4901938" y="3459637"/>
                  </a:cubicBezTo>
                  <a:cubicBezTo>
                    <a:pt x="4932607" y="3474971"/>
                    <a:pt x="4931482" y="3460902"/>
                    <a:pt x="4958499" y="3487918"/>
                  </a:cubicBezTo>
                  <a:cubicBezTo>
                    <a:pt x="4963467" y="3492886"/>
                    <a:pt x="4964784" y="3500487"/>
                    <a:pt x="4967926" y="3506771"/>
                  </a:cubicBezTo>
                </a:path>
              </a:pathLst>
            </a:custGeom>
            <a:noFill/>
            <a:ln w="76200"/>
            <a:effectLst>
              <a:outerShdw blurRad="444500" dist="50800" dir="396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9" name="Групувати 38">
              <a:extLst>
                <a:ext uri="{FF2B5EF4-FFF2-40B4-BE49-F238E27FC236}">
                  <a16:creationId xmlns:a16="http://schemas.microsoft.com/office/drawing/2014/main" id="{81CC6011-7E89-4A19-832B-F3D0D7C7C271}"/>
                </a:ext>
              </a:extLst>
            </p:cNvPr>
            <p:cNvGrpSpPr/>
            <p:nvPr/>
          </p:nvGrpSpPr>
          <p:grpSpPr>
            <a:xfrm>
              <a:off x="2815573" y="3026404"/>
              <a:ext cx="2305911" cy="541604"/>
              <a:chOff x="7083186" y="5705374"/>
              <a:chExt cx="2305911" cy="541604"/>
            </a:xfrm>
          </p:grpSpPr>
          <p:sp>
            <p:nvSpPr>
              <p:cNvPr id="40" name="Овал 39">
                <a:extLst>
                  <a:ext uri="{FF2B5EF4-FFF2-40B4-BE49-F238E27FC236}">
                    <a16:creationId xmlns:a16="http://schemas.microsoft.com/office/drawing/2014/main" id="{233E5C0B-DED8-483F-84BC-CA8C520E9708}"/>
                  </a:ext>
                </a:extLst>
              </p:cNvPr>
              <p:cNvSpPr/>
              <p:nvPr/>
            </p:nvSpPr>
            <p:spPr>
              <a:xfrm>
                <a:off x="7083186" y="5999462"/>
                <a:ext cx="143517" cy="1476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Бульбашка прямої мови: прямокутна з округленими кутами 40">
                <a:extLst>
                  <a:ext uri="{FF2B5EF4-FFF2-40B4-BE49-F238E27FC236}">
                    <a16:creationId xmlns:a16="http://schemas.microsoft.com/office/drawing/2014/main" id="{1A85362E-EA40-485D-9F6D-F3B6B253F796}"/>
                  </a:ext>
                </a:extLst>
              </p:cNvPr>
              <p:cNvSpPr/>
              <p:nvPr/>
            </p:nvSpPr>
            <p:spPr>
              <a:xfrm>
                <a:off x="7444356" y="5705374"/>
                <a:ext cx="1944741" cy="541604"/>
              </a:xfrm>
              <a:prstGeom prst="wedgeRoundRectCallout">
                <a:avLst>
                  <a:gd name="adj1" fmla="val -60096"/>
                  <a:gd name="adj2" fmla="val -10602"/>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8. р. Дністер</a:t>
                </a:r>
                <a:endParaRPr lang="uk-UA" dirty="0">
                  <a:solidFill>
                    <a:schemeClr val="tx1">
                      <a:lumMod val="95000"/>
                      <a:lumOff val="5000"/>
                    </a:schemeClr>
                  </a:solidFill>
                </a:endParaRPr>
              </a:p>
            </p:txBody>
          </p:sp>
        </p:grpSp>
      </p:grpSp>
      <p:grpSp>
        <p:nvGrpSpPr>
          <p:cNvPr id="7" name="Групувати 6">
            <a:extLst>
              <a:ext uri="{FF2B5EF4-FFF2-40B4-BE49-F238E27FC236}">
                <a16:creationId xmlns:a16="http://schemas.microsoft.com/office/drawing/2014/main" id="{FF780F07-C989-4201-B0F4-3FA1289BA3B3}"/>
              </a:ext>
            </a:extLst>
          </p:cNvPr>
          <p:cNvGrpSpPr/>
          <p:nvPr/>
        </p:nvGrpSpPr>
        <p:grpSpPr>
          <a:xfrm>
            <a:off x="7154945" y="2598181"/>
            <a:ext cx="2960376" cy="2315014"/>
            <a:chOff x="7098385" y="2588754"/>
            <a:chExt cx="2960376" cy="2315014"/>
          </a:xfrm>
        </p:grpSpPr>
        <p:pic>
          <p:nvPicPr>
            <p:cNvPr id="5" name="Рисунок 4">
              <a:extLst>
                <a:ext uri="{FF2B5EF4-FFF2-40B4-BE49-F238E27FC236}">
                  <a16:creationId xmlns:a16="http://schemas.microsoft.com/office/drawing/2014/main" id="{A23CAE5F-EA24-4BE4-9EE3-2C3B642624C1}"/>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98385" y="2588754"/>
              <a:ext cx="2960376" cy="2315014"/>
            </a:xfrm>
            <a:prstGeom prst="rect">
              <a:avLst/>
            </a:prstGeom>
          </p:spPr>
        </p:pic>
        <p:sp>
          <p:nvSpPr>
            <p:cNvPr id="6" name="Прямокутник 5">
              <a:extLst>
                <a:ext uri="{FF2B5EF4-FFF2-40B4-BE49-F238E27FC236}">
                  <a16:creationId xmlns:a16="http://schemas.microsoft.com/office/drawing/2014/main" id="{08FBE171-5C57-4913-97DB-FE58A25B3887}"/>
                </a:ext>
              </a:extLst>
            </p:cNvPr>
            <p:cNvSpPr/>
            <p:nvPr/>
          </p:nvSpPr>
          <p:spPr>
            <a:xfrm>
              <a:off x="7503746" y="3199963"/>
              <a:ext cx="2470163" cy="458074"/>
            </a:xfrm>
            <a:prstGeom prst="rect">
              <a:avLst/>
            </a:prstGeom>
          </p:spPr>
          <p:txBody>
            <a:bodyPr wrap="none">
              <a:spAutoFit/>
            </a:bodyPr>
            <a:lstStyle/>
            <a:p>
              <a:pPr lvl="0" algn="just">
                <a:lnSpc>
                  <a:spcPct val="150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6. Дніпропетровська </a:t>
              </a:r>
            </a:p>
          </p:txBody>
        </p:sp>
      </p:grpSp>
      <p:grpSp>
        <p:nvGrpSpPr>
          <p:cNvPr id="15" name="Групувати 14">
            <a:extLst>
              <a:ext uri="{FF2B5EF4-FFF2-40B4-BE49-F238E27FC236}">
                <a16:creationId xmlns:a16="http://schemas.microsoft.com/office/drawing/2014/main" id="{07AD2618-5366-41A6-A787-3EE67EB10347}"/>
              </a:ext>
            </a:extLst>
          </p:cNvPr>
          <p:cNvGrpSpPr/>
          <p:nvPr/>
        </p:nvGrpSpPr>
        <p:grpSpPr>
          <a:xfrm>
            <a:off x="10541970" y="2758437"/>
            <a:ext cx="1650030" cy="909027"/>
            <a:chOff x="10541970" y="2758437"/>
            <a:chExt cx="1650030" cy="909027"/>
          </a:xfrm>
        </p:grpSpPr>
        <p:sp>
          <p:nvSpPr>
            <p:cNvPr id="11" name="Бульбашка прямої мови: прямокутна з округленими кутами 10">
              <a:extLst>
                <a:ext uri="{FF2B5EF4-FFF2-40B4-BE49-F238E27FC236}">
                  <a16:creationId xmlns:a16="http://schemas.microsoft.com/office/drawing/2014/main" id="{56BF883F-0D20-47F7-96C2-4CDDB5BE8B77}"/>
                </a:ext>
              </a:extLst>
            </p:cNvPr>
            <p:cNvSpPr/>
            <p:nvPr/>
          </p:nvSpPr>
          <p:spPr>
            <a:xfrm>
              <a:off x="10541970" y="2758437"/>
              <a:ext cx="1650030" cy="541604"/>
            </a:xfrm>
            <a:prstGeom prst="wedgeRoundRectCallout">
              <a:avLst>
                <a:gd name="adj1" fmla="val -7122"/>
                <a:gd name="adj2" fmla="val 9034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1. Г. Могила </a:t>
              </a:r>
            </a:p>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Мечетна</a:t>
              </a:r>
              <a:endParaRPr lang="uk-UA" dirty="0">
                <a:solidFill>
                  <a:schemeClr val="tx1">
                    <a:lumMod val="95000"/>
                    <a:lumOff val="5000"/>
                  </a:schemeClr>
                </a:solidFill>
              </a:endParaRPr>
            </a:p>
          </p:txBody>
        </p:sp>
        <p:sp>
          <p:nvSpPr>
            <p:cNvPr id="14" name="Овал 13">
              <a:extLst>
                <a:ext uri="{FF2B5EF4-FFF2-40B4-BE49-F238E27FC236}">
                  <a16:creationId xmlns:a16="http://schemas.microsoft.com/office/drawing/2014/main" id="{96F4CF46-450D-4032-B48A-85BE63CA3879}"/>
                </a:ext>
              </a:extLst>
            </p:cNvPr>
            <p:cNvSpPr/>
            <p:nvPr/>
          </p:nvSpPr>
          <p:spPr>
            <a:xfrm>
              <a:off x="11240501" y="3372220"/>
              <a:ext cx="252967" cy="2952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9" name="Групувати 18">
            <a:extLst>
              <a:ext uri="{FF2B5EF4-FFF2-40B4-BE49-F238E27FC236}">
                <a16:creationId xmlns:a16="http://schemas.microsoft.com/office/drawing/2014/main" id="{FB7E377F-B920-47F9-96EB-DC152C6E3DE3}"/>
              </a:ext>
            </a:extLst>
          </p:cNvPr>
          <p:cNvGrpSpPr/>
          <p:nvPr/>
        </p:nvGrpSpPr>
        <p:grpSpPr>
          <a:xfrm>
            <a:off x="6583593" y="1313357"/>
            <a:ext cx="2440134" cy="2058863"/>
            <a:chOff x="6583593" y="1313357"/>
            <a:chExt cx="2440134" cy="2058863"/>
          </a:xfrm>
        </p:grpSpPr>
        <p:pic>
          <p:nvPicPr>
            <p:cNvPr id="17" name="Рисунок 16">
              <a:extLst>
                <a:ext uri="{FF2B5EF4-FFF2-40B4-BE49-F238E27FC236}">
                  <a16:creationId xmlns:a16="http://schemas.microsoft.com/office/drawing/2014/main" id="{CF78DBAD-69DE-482D-8895-2363A6D5E990}"/>
                </a:ext>
              </a:extLst>
            </p:cNvPr>
            <p:cNvPicPr>
              <a:picLocks noChangeAspect="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83593" y="1313357"/>
              <a:ext cx="2440134" cy="2058863"/>
            </a:xfrm>
            <a:prstGeom prst="rect">
              <a:avLst/>
            </a:prstGeom>
          </p:spPr>
        </p:pic>
        <p:sp>
          <p:nvSpPr>
            <p:cNvPr id="18" name="Прямокутник 17">
              <a:extLst>
                <a:ext uri="{FF2B5EF4-FFF2-40B4-BE49-F238E27FC236}">
                  <a16:creationId xmlns:a16="http://schemas.microsoft.com/office/drawing/2014/main" id="{E936AB25-D9C7-4CC2-8556-83A195FE5144}"/>
                </a:ext>
              </a:extLst>
            </p:cNvPr>
            <p:cNvSpPr/>
            <p:nvPr/>
          </p:nvSpPr>
          <p:spPr>
            <a:xfrm>
              <a:off x="6968523" y="1963659"/>
              <a:ext cx="1666610" cy="369332"/>
            </a:xfrm>
            <a:prstGeom prst="rect">
              <a:avLst/>
            </a:prstGeom>
          </p:spPr>
          <p:txBody>
            <a:bodyPr wrap="none">
              <a:spAutoFit/>
            </a:bodyPr>
            <a:lstStyle/>
            <a:p>
              <a:r>
                <a:rPr lang="uk-UA" b="1" dirty="0">
                  <a:latin typeface="Times New Roman" panose="02020603050405020304" pitchFamily="18" charset="0"/>
                  <a:ea typeface="Times New Roman" panose="02020603050405020304" pitchFamily="18" charset="0"/>
                </a:rPr>
                <a:t>2. Полтавська</a:t>
              </a:r>
              <a:endParaRPr lang="uk-UA" b="1" dirty="0"/>
            </a:p>
          </p:txBody>
        </p:sp>
      </p:grpSp>
      <p:sp>
        <p:nvSpPr>
          <p:cNvPr id="20" name="Бульбашка прямої мови: прямокутна з округленими кутами 19">
            <a:extLst>
              <a:ext uri="{FF2B5EF4-FFF2-40B4-BE49-F238E27FC236}">
                <a16:creationId xmlns:a16="http://schemas.microsoft.com/office/drawing/2014/main" id="{E4004C59-DE1E-4B82-957B-2738B7650C1A}"/>
              </a:ext>
            </a:extLst>
          </p:cNvPr>
          <p:cNvSpPr/>
          <p:nvPr/>
        </p:nvSpPr>
        <p:spPr>
          <a:xfrm>
            <a:off x="760531" y="2598181"/>
            <a:ext cx="1784705" cy="541604"/>
          </a:xfrm>
          <a:prstGeom prst="wedgeRoundRectCallout">
            <a:avLst>
              <a:gd name="adj1" fmla="val -17664"/>
              <a:gd name="adj2" fmla="val 81646"/>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3. Бребенескул</a:t>
            </a:r>
            <a:endParaRPr lang="uk-UA" dirty="0">
              <a:solidFill>
                <a:schemeClr val="tx1">
                  <a:lumMod val="95000"/>
                  <a:lumOff val="5000"/>
                </a:schemeClr>
              </a:solidFill>
            </a:endParaRPr>
          </a:p>
        </p:txBody>
      </p:sp>
      <p:sp>
        <p:nvSpPr>
          <p:cNvPr id="21" name="Овал 20">
            <a:extLst>
              <a:ext uri="{FF2B5EF4-FFF2-40B4-BE49-F238E27FC236}">
                <a16:creationId xmlns:a16="http://schemas.microsoft.com/office/drawing/2014/main" id="{FB85ADE8-F859-4005-8399-B98235ECE10F}"/>
              </a:ext>
            </a:extLst>
          </p:cNvPr>
          <p:cNvSpPr/>
          <p:nvPr/>
        </p:nvSpPr>
        <p:spPr>
          <a:xfrm>
            <a:off x="1294872" y="3240876"/>
            <a:ext cx="252967" cy="2952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6" name="Групувати 25">
            <a:extLst>
              <a:ext uri="{FF2B5EF4-FFF2-40B4-BE49-F238E27FC236}">
                <a16:creationId xmlns:a16="http://schemas.microsoft.com/office/drawing/2014/main" id="{2D227551-6F1E-48FC-B5A6-2889C6FE0545}"/>
              </a:ext>
            </a:extLst>
          </p:cNvPr>
          <p:cNvGrpSpPr/>
          <p:nvPr/>
        </p:nvGrpSpPr>
        <p:grpSpPr>
          <a:xfrm>
            <a:off x="5654140" y="4278673"/>
            <a:ext cx="2021204" cy="1397613"/>
            <a:chOff x="5652880" y="4371591"/>
            <a:chExt cx="2021204" cy="1397613"/>
          </a:xfrm>
        </p:grpSpPr>
        <p:grpSp>
          <p:nvGrpSpPr>
            <p:cNvPr id="24" name="Групувати 23">
              <a:extLst>
                <a:ext uri="{FF2B5EF4-FFF2-40B4-BE49-F238E27FC236}">
                  <a16:creationId xmlns:a16="http://schemas.microsoft.com/office/drawing/2014/main" id="{B43D6510-B37F-475F-9F14-56D1D60666D0}"/>
                </a:ext>
              </a:extLst>
            </p:cNvPr>
            <p:cNvGrpSpPr/>
            <p:nvPr/>
          </p:nvGrpSpPr>
          <p:grpSpPr>
            <a:xfrm>
              <a:off x="5652880" y="4913195"/>
              <a:ext cx="1861425" cy="856009"/>
              <a:chOff x="5535649" y="4913195"/>
              <a:chExt cx="1861425" cy="856009"/>
            </a:xfrm>
          </p:grpSpPr>
          <p:pic>
            <p:nvPicPr>
              <p:cNvPr id="22" name="Рисунок 21">
                <a:extLst>
                  <a:ext uri="{FF2B5EF4-FFF2-40B4-BE49-F238E27FC236}">
                    <a16:creationId xmlns:a16="http://schemas.microsoft.com/office/drawing/2014/main" id="{6676D589-3286-4062-B4F3-BFA184CF385A}"/>
                  </a:ext>
                </a:extLst>
              </p:cNvPr>
              <p:cNvPicPr>
                <a:picLocks noChangeAspect="1"/>
              </p:cNvPicPr>
              <p:nvPr/>
            </p:nvPicPr>
            <p:blipFill rotWithShape="1">
              <a:blip r:embed="rId7"/>
              <a:srcRect l="46651" t="67907" r="42414" b="24318"/>
              <a:stretch/>
            </p:blipFill>
            <p:spPr>
              <a:xfrm>
                <a:off x="5535649" y="4913195"/>
                <a:ext cx="1861425" cy="856009"/>
              </a:xfrm>
              <a:prstGeom prst="rect">
                <a:avLst/>
              </a:prstGeom>
            </p:spPr>
          </p:pic>
          <p:sp>
            <p:nvSpPr>
              <p:cNvPr id="23" name="Овал 22">
                <a:extLst>
                  <a:ext uri="{FF2B5EF4-FFF2-40B4-BE49-F238E27FC236}">
                    <a16:creationId xmlns:a16="http://schemas.microsoft.com/office/drawing/2014/main" id="{ABD55974-D902-4E89-BE6A-5FC2A6E37DCF}"/>
                  </a:ext>
                </a:extLst>
              </p:cNvPr>
              <p:cNvSpPr/>
              <p:nvPr/>
            </p:nvSpPr>
            <p:spPr>
              <a:xfrm>
                <a:off x="6187741" y="5141885"/>
                <a:ext cx="252967" cy="2952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5" name="Бульбашка прямої мови: прямокутна з округленими кутами 24">
              <a:extLst>
                <a:ext uri="{FF2B5EF4-FFF2-40B4-BE49-F238E27FC236}">
                  <a16:creationId xmlns:a16="http://schemas.microsoft.com/office/drawing/2014/main" id="{C5F4CE8F-9272-4647-A60F-F4741C377683}"/>
                </a:ext>
              </a:extLst>
            </p:cNvPr>
            <p:cNvSpPr/>
            <p:nvPr/>
          </p:nvSpPr>
          <p:spPr>
            <a:xfrm>
              <a:off x="5652880" y="4371591"/>
              <a:ext cx="2021204" cy="541604"/>
            </a:xfrm>
            <a:prstGeom prst="wedgeRoundRectCallout">
              <a:avLst>
                <a:gd name="adj1" fmla="val -14770"/>
                <a:gd name="adj2" fmla="val 90348"/>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4. </a:t>
              </a:r>
              <a:r>
                <a:rPr lang="uk-UA" b="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Куяльницький</a:t>
              </a: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лиман</a:t>
              </a:r>
              <a:endParaRPr lang="uk-UA" dirty="0">
                <a:solidFill>
                  <a:schemeClr val="tx1">
                    <a:lumMod val="95000"/>
                    <a:lumOff val="5000"/>
                  </a:schemeClr>
                </a:solidFill>
              </a:endParaRPr>
            </a:p>
          </p:txBody>
        </p:sp>
      </p:grpSp>
      <p:sp>
        <p:nvSpPr>
          <p:cNvPr id="28" name="Овал 27">
            <a:extLst>
              <a:ext uri="{FF2B5EF4-FFF2-40B4-BE49-F238E27FC236}">
                <a16:creationId xmlns:a16="http://schemas.microsoft.com/office/drawing/2014/main" id="{433E40AB-25C2-4FDC-90E4-30B592A2295F}"/>
              </a:ext>
            </a:extLst>
          </p:cNvPr>
          <p:cNvSpPr/>
          <p:nvPr/>
        </p:nvSpPr>
        <p:spPr>
          <a:xfrm>
            <a:off x="7675344" y="2342788"/>
            <a:ext cx="252967" cy="2952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4" name="Групувати 33">
            <a:extLst>
              <a:ext uri="{FF2B5EF4-FFF2-40B4-BE49-F238E27FC236}">
                <a16:creationId xmlns:a16="http://schemas.microsoft.com/office/drawing/2014/main" id="{DF88F371-1F39-4FCD-BE46-8517C90F6A6A}"/>
              </a:ext>
            </a:extLst>
          </p:cNvPr>
          <p:cNvGrpSpPr/>
          <p:nvPr/>
        </p:nvGrpSpPr>
        <p:grpSpPr>
          <a:xfrm>
            <a:off x="7083186" y="5705374"/>
            <a:ext cx="2305911" cy="541604"/>
            <a:chOff x="7083186" y="5705374"/>
            <a:chExt cx="2305911" cy="541604"/>
          </a:xfrm>
        </p:grpSpPr>
        <p:sp>
          <p:nvSpPr>
            <p:cNvPr id="29" name="Овал 28">
              <a:extLst>
                <a:ext uri="{FF2B5EF4-FFF2-40B4-BE49-F238E27FC236}">
                  <a16:creationId xmlns:a16="http://schemas.microsoft.com/office/drawing/2014/main" id="{E604DE0F-2EF0-427F-BFFF-CC3BC0304527}"/>
                </a:ext>
              </a:extLst>
            </p:cNvPr>
            <p:cNvSpPr/>
            <p:nvPr/>
          </p:nvSpPr>
          <p:spPr>
            <a:xfrm>
              <a:off x="7083186" y="5999462"/>
              <a:ext cx="143517" cy="1476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Бульбашка прямої мови: прямокутна з округленими кутами 29">
              <a:extLst>
                <a:ext uri="{FF2B5EF4-FFF2-40B4-BE49-F238E27FC236}">
                  <a16:creationId xmlns:a16="http://schemas.microsoft.com/office/drawing/2014/main" id="{6E8E0056-2C33-4477-B91D-C7C7A31ACDCC}"/>
                </a:ext>
              </a:extLst>
            </p:cNvPr>
            <p:cNvSpPr/>
            <p:nvPr/>
          </p:nvSpPr>
          <p:spPr>
            <a:xfrm>
              <a:off x="7444356" y="5705374"/>
              <a:ext cx="1944741" cy="541604"/>
            </a:xfrm>
            <a:prstGeom prst="wedgeRoundRectCallout">
              <a:avLst>
                <a:gd name="adj1" fmla="val -60096"/>
                <a:gd name="adj2" fmla="val -10602"/>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5. о. </a:t>
              </a:r>
              <a:r>
                <a:rPr lang="uk-UA" b="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Джарилгач</a:t>
              </a:r>
              <a:endParaRPr lang="uk-UA" dirty="0">
                <a:solidFill>
                  <a:schemeClr val="tx1">
                    <a:lumMod val="95000"/>
                    <a:lumOff val="5000"/>
                  </a:schemeClr>
                </a:solidFill>
              </a:endParaRPr>
            </a:p>
          </p:txBody>
        </p:sp>
      </p:grpSp>
      <p:grpSp>
        <p:nvGrpSpPr>
          <p:cNvPr id="33" name="Групувати 32">
            <a:extLst>
              <a:ext uri="{FF2B5EF4-FFF2-40B4-BE49-F238E27FC236}">
                <a16:creationId xmlns:a16="http://schemas.microsoft.com/office/drawing/2014/main" id="{2C08BB1D-31F3-450A-8C36-C568E92AA198}"/>
              </a:ext>
            </a:extLst>
          </p:cNvPr>
          <p:cNvGrpSpPr/>
          <p:nvPr/>
        </p:nvGrpSpPr>
        <p:grpSpPr>
          <a:xfrm>
            <a:off x="8083998" y="3894439"/>
            <a:ext cx="2244647" cy="1106808"/>
            <a:chOff x="8083998" y="3894439"/>
            <a:chExt cx="2244647" cy="1106808"/>
          </a:xfrm>
        </p:grpSpPr>
        <p:sp>
          <p:nvSpPr>
            <p:cNvPr id="31" name="Овал 30">
              <a:extLst>
                <a:ext uri="{FF2B5EF4-FFF2-40B4-BE49-F238E27FC236}">
                  <a16:creationId xmlns:a16="http://schemas.microsoft.com/office/drawing/2014/main" id="{6AF1FE18-E314-434B-8F49-077A7C61638E}"/>
                </a:ext>
              </a:extLst>
            </p:cNvPr>
            <p:cNvSpPr/>
            <p:nvPr/>
          </p:nvSpPr>
          <p:spPr>
            <a:xfrm>
              <a:off x="8083998" y="3894439"/>
              <a:ext cx="143517" cy="1476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Бульбашка прямої мови: прямокутна з округленими кутами 31">
              <a:extLst>
                <a:ext uri="{FF2B5EF4-FFF2-40B4-BE49-F238E27FC236}">
                  <a16:creationId xmlns:a16="http://schemas.microsoft.com/office/drawing/2014/main" id="{B364D411-48F9-408B-9ADE-DBEFC03C4E5C}"/>
                </a:ext>
              </a:extLst>
            </p:cNvPr>
            <p:cNvSpPr/>
            <p:nvPr/>
          </p:nvSpPr>
          <p:spPr>
            <a:xfrm>
              <a:off x="8383904" y="4459643"/>
              <a:ext cx="1944741" cy="541604"/>
            </a:xfrm>
            <a:prstGeom prst="wedgeRoundRectCallout">
              <a:avLst>
                <a:gd name="adj1" fmla="val -57188"/>
                <a:gd name="adj2" fmla="val -12547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uk-UA"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7. Кривий Ріг</a:t>
              </a:r>
              <a:endParaRPr lang="uk-UA" dirty="0">
                <a:solidFill>
                  <a:schemeClr val="tx1">
                    <a:lumMod val="95000"/>
                    <a:lumOff val="5000"/>
                  </a:schemeClr>
                </a:solidFill>
              </a:endParaRPr>
            </a:p>
          </p:txBody>
        </p:sp>
      </p:grpSp>
      <p:sp>
        <p:nvSpPr>
          <p:cNvPr id="44" name="Прямокутник 43">
            <a:extLst>
              <a:ext uri="{FF2B5EF4-FFF2-40B4-BE49-F238E27FC236}">
                <a16:creationId xmlns:a16="http://schemas.microsoft.com/office/drawing/2014/main" id="{8D285272-E237-4B2C-A0FF-D4B95D075BEB}"/>
              </a:ext>
            </a:extLst>
          </p:cNvPr>
          <p:cNvSpPr/>
          <p:nvPr/>
        </p:nvSpPr>
        <p:spPr>
          <a:xfrm rot="1835507">
            <a:off x="5710924" y="1358790"/>
            <a:ext cx="4746148" cy="461665"/>
          </a:xfrm>
          <a:prstGeom prst="rect">
            <a:avLst/>
          </a:prstGeom>
          <a:noFill/>
        </p:spPr>
        <p:txBody>
          <a:bodyPr wrap="square" lIns="91440" tIns="45720" rIns="91440" bIns="45720">
            <a:spAutoFit/>
          </a:bodyPr>
          <a:lstStyle/>
          <a:p>
            <a:pPr algn="ctr"/>
            <a:r>
              <a:rPr lang="uk-UA" sz="2400" b="1" i="1"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9. Придніпровська низовина</a:t>
            </a:r>
          </a:p>
        </p:txBody>
      </p:sp>
    </p:spTree>
    <p:extLst>
      <p:ext uri="{BB962C8B-B14F-4D97-AF65-F5344CB8AC3E}">
        <p14:creationId xmlns:p14="http://schemas.microsoft.com/office/powerpoint/2010/main" val="29986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down)">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down)">
                                      <p:cBhvr>
                                        <p:cTn id="6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0" grpId="0" animBg="1"/>
      <p:bldP spid="21" grpId="0" animBg="1"/>
      <p:bldP spid="28" grpId="0" animBg="1"/>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C277082-1550-4C11-8FBC-72781AB2F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19910"/>
            <a:ext cx="4267200" cy="4964723"/>
          </a:xfrm>
          <a:prstGeom prst="rect">
            <a:avLst/>
          </a:prstGeom>
        </p:spPr>
      </p:pic>
      <p:sp>
        <p:nvSpPr>
          <p:cNvPr id="2" name="Заголовок 1">
            <a:extLst>
              <a:ext uri="{FF2B5EF4-FFF2-40B4-BE49-F238E27FC236}">
                <a16:creationId xmlns:a16="http://schemas.microsoft.com/office/drawing/2014/main" id="{22B17C1A-70C1-4D2D-B27B-8EF821907524}"/>
              </a:ext>
            </a:extLst>
          </p:cNvPr>
          <p:cNvSpPr>
            <a:spLocks noGrp="1"/>
          </p:cNvSpPr>
          <p:nvPr>
            <p:ph type="title"/>
          </p:nvPr>
        </p:nvSpPr>
        <p:spPr>
          <a:xfrm>
            <a:off x="147320" y="0"/>
            <a:ext cx="11897360" cy="2560320"/>
          </a:xfrm>
        </p:spPr>
        <p:txBody>
          <a:bodyPr>
            <a:normAutofit/>
          </a:bodyPr>
          <a:lstStyle/>
          <a:p>
            <a:r>
              <a:rPr lang="uk-UA" sz="6000" b="1" i="1" dirty="0">
                <a:latin typeface="Times New Roman" panose="02020603050405020304" pitchFamily="18" charset="0"/>
                <a:cs typeface="Times New Roman" panose="02020603050405020304" pitchFamily="18" charset="0"/>
              </a:rPr>
              <a:t>1. Першу карту з географічними   </a:t>
            </a:r>
            <a:br>
              <a:rPr lang="uk-UA" sz="6000" b="1" i="1" dirty="0">
                <a:latin typeface="Times New Roman" panose="02020603050405020304" pitchFamily="18" charset="0"/>
                <a:cs typeface="Times New Roman" panose="02020603050405020304" pitchFamily="18" charset="0"/>
              </a:rPr>
            </a:br>
            <a:r>
              <a:rPr lang="uk-UA" sz="6000" b="1" i="1" dirty="0">
                <a:latin typeface="Times New Roman" panose="02020603050405020304" pitchFamily="18" charset="0"/>
                <a:cs typeface="Times New Roman" panose="02020603050405020304" pitchFamily="18" charset="0"/>
              </a:rPr>
              <a:t>    координатами склав:</a:t>
            </a: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34563E82-87DB-470D-BEE3-961CD26DD72C}"/>
              </a:ext>
            </a:extLst>
          </p:cNvPr>
          <p:cNvSpPr>
            <a:spLocks noGrp="1"/>
          </p:cNvSpPr>
          <p:nvPr>
            <p:ph idx="1"/>
          </p:nvPr>
        </p:nvSpPr>
        <p:spPr>
          <a:xfrm>
            <a:off x="762000" y="2560319"/>
            <a:ext cx="4185920" cy="1249681"/>
          </a:xfrm>
        </p:spPr>
        <p:txBody>
          <a:bodyPr>
            <a:noAutofit/>
          </a:bodyPr>
          <a:lstStyle/>
          <a:p>
            <a:pPr marL="0" indent="0">
              <a:buNone/>
            </a:pP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a:t>
            </a:r>
            <a:r>
              <a:rPr lang="uk-UA"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Ератосфен</a:t>
            </a: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4" name="Місце для вмісту 2">
            <a:extLst>
              <a:ext uri="{FF2B5EF4-FFF2-40B4-BE49-F238E27FC236}">
                <a16:creationId xmlns:a16="http://schemas.microsoft.com/office/drawing/2014/main" id="{31012C07-5CB4-444B-A93B-B81952C7A0C4}"/>
              </a:ext>
            </a:extLst>
          </p:cNvPr>
          <p:cNvSpPr txBox="1">
            <a:spLocks/>
          </p:cNvSpPr>
          <p:nvPr/>
        </p:nvSpPr>
        <p:spPr>
          <a:xfrm>
            <a:off x="6654800" y="2560319"/>
            <a:ext cx="3972560" cy="1290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Геродот; </a:t>
            </a:r>
          </a:p>
        </p:txBody>
      </p:sp>
      <p:sp>
        <p:nvSpPr>
          <p:cNvPr id="5" name="Місце для вмісту 2">
            <a:extLst>
              <a:ext uri="{FF2B5EF4-FFF2-40B4-BE49-F238E27FC236}">
                <a16:creationId xmlns:a16="http://schemas.microsoft.com/office/drawing/2014/main" id="{B5A00C51-3B4D-473D-BB4D-9FBFD6CA5D32}"/>
              </a:ext>
            </a:extLst>
          </p:cNvPr>
          <p:cNvSpPr txBox="1">
            <a:spLocks/>
          </p:cNvSpPr>
          <p:nvPr/>
        </p:nvSpPr>
        <p:spPr>
          <a:xfrm>
            <a:off x="817880" y="4297681"/>
            <a:ext cx="4074160" cy="12496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Піфагор.</a:t>
            </a:r>
          </a:p>
        </p:txBody>
      </p:sp>
      <p:sp>
        <p:nvSpPr>
          <p:cNvPr id="6" name="Місце для вмісту 2">
            <a:extLst>
              <a:ext uri="{FF2B5EF4-FFF2-40B4-BE49-F238E27FC236}">
                <a16:creationId xmlns:a16="http://schemas.microsoft.com/office/drawing/2014/main" id="{F41D1232-2CA3-4DF3-B109-12DA28546193}"/>
              </a:ext>
            </a:extLst>
          </p:cNvPr>
          <p:cNvSpPr txBox="1">
            <a:spLocks/>
          </p:cNvSpPr>
          <p:nvPr/>
        </p:nvSpPr>
        <p:spPr>
          <a:xfrm>
            <a:off x="6654800" y="4089399"/>
            <a:ext cx="3972560" cy="1290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Клавдій   </a:t>
            </a:r>
          </a:p>
          <a:p>
            <a:pPr marL="0" indent="0">
              <a:buNone/>
            </a:pP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Птолемей</a:t>
            </a: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58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p:tgtEl>
                                          <p:spTgt spid="3">
                                            <p:txEl>
                                              <p:pRg st="0" end="0"/>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4" grpId="1"/>
      <p:bldP spid="5" grpId="0"/>
      <p:bldP spid="5" grpId="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7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58645925-C34C-46B1-BE14-CB7B5AFD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50" y="2255520"/>
            <a:ext cx="6751319" cy="4500880"/>
          </a:xfrm>
          <a:prstGeom prst="rect">
            <a:avLst/>
          </a:prstGeom>
        </p:spPr>
      </p:pic>
      <p:sp>
        <p:nvSpPr>
          <p:cNvPr id="2" name="Заголовок 1">
            <a:extLst>
              <a:ext uri="{FF2B5EF4-FFF2-40B4-BE49-F238E27FC236}">
                <a16:creationId xmlns:a16="http://schemas.microsoft.com/office/drawing/2014/main" id="{D2D14CCD-DD22-42E8-9311-3C69D6A37390}"/>
              </a:ext>
            </a:extLst>
          </p:cNvPr>
          <p:cNvSpPr>
            <a:spLocks noGrp="1"/>
          </p:cNvSpPr>
          <p:nvPr>
            <p:ph type="title"/>
          </p:nvPr>
        </p:nvSpPr>
        <p:spPr>
          <a:xfrm>
            <a:off x="132080" y="1"/>
            <a:ext cx="12059920" cy="2682239"/>
          </a:xfrm>
        </p:spPr>
        <p:txBody>
          <a:bodyPr>
            <a:noAutofit/>
          </a:bodyPr>
          <a:lstStyle/>
          <a:p>
            <a:r>
              <a:rPr lang="uk-UA"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Укажіть місто Північної Америки, яке у  </a:t>
            </a:r>
            <a:br>
              <a:rPr lang="uk-UA"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середині 17го століття називали Новим   </a:t>
            </a:r>
            <a:br>
              <a:rPr lang="uk-UA"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Амстердамом:</a:t>
            </a:r>
          </a:p>
        </p:txBody>
      </p:sp>
      <p:sp>
        <p:nvSpPr>
          <p:cNvPr id="3" name="Місце для вмісту 2">
            <a:extLst>
              <a:ext uri="{FF2B5EF4-FFF2-40B4-BE49-F238E27FC236}">
                <a16:creationId xmlns:a16="http://schemas.microsoft.com/office/drawing/2014/main" id="{A0C32AD8-7480-482B-9326-4AECAF74D01D}"/>
              </a:ext>
            </a:extLst>
          </p:cNvPr>
          <p:cNvSpPr>
            <a:spLocks noGrp="1"/>
          </p:cNvSpPr>
          <p:nvPr>
            <p:ph idx="1"/>
          </p:nvPr>
        </p:nvSpPr>
        <p:spPr>
          <a:xfrm>
            <a:off x="558800" y="4815836"/>
            <a:ext cx="4053790" cy="1107441"/>
          </a:xfrm>
        </p:spPr>
        <p:txBody>
          <a:bodyPr>
            <a:normAutofit/>
          </a:bodyPr>
          <a:lstStyle/>
          <a:p>
            <a:pPr marL="0" indent="0">
              <a:buNone/>
            </a:pPr>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Денвер; </a:t>
            </a:r>
          </a:p>
        </p:txBody>
      </p:sp>
      <p:sp>
        <p:nvSpPr>
          <p:cNvPr id="4" name="Місце для вмісту 2">
            <a:extLst>
              <a:ext uri="{FF2B5EF4-FFF2-40B4-BE49-F238E27FC236}">
                <a16:creationId xmlns:a16="http://schemas.microsoft.com/office/drawing/2014/main" id="{DFF0AE58-E123-4841-8F6C-C7CE81C1538D}"/>
              </a:ext>
            </a:extLst>
          </p:cNvPr>
          <p:cNvSpPr txBox="1">
            <a:spLocks/>
          </p:cNvSpPr>
          <p:nvPr/>
        </p:nvSpPr>
        <p:spPr>
          <a:xfrm>
            <a:off x="558800" y="2893058"/>
            <a:ext cx="4902258" cy="1107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Вашингтон;  </a:t>
            </a:r>
          </a:p>
          <a:p>
            <a:pPr marL="0" indent="0">
              <a:buFont typeface="Arial" panose="020B0604020202020204" pitchFamily="34" charset="0"/>
              <a:buNone/>
            </a:pPr>
            <a:endPar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Місце для вмісту 2">
            <a:extLst>
              <a:ext uri="{FF2B5EF4-FFF2-40B4-BE49-F238E27FC236}">
                <a16:creationId xmlns:a16="http://schemas.microsoft.com/office/drawing/2014/main" id="{7FDAA078-0CB7-4892-9180-D760526F086A}"/>
              </a:ext>
            </a:extLst>
          </p:cNvPr>
          <p:cNvSpPr txBox="1">
            <a:spLocks/>
          </p:cNvSpPr>
          <p:nvPr/>
        </p:nvSpPr>
        <p:spPr>
          <a:xfrm>
            <a:off x="7142480" y="2893058"/>
            <a:ext cx="4629910" cy="1107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Оттава;  </a:t>
            </a:r>
          </a:p>
          <a:p>
            <a:pPr marL="0" indent="0">
              <a:buFont typeface="Arial" panose="020B0604020202020204" pitchFamily="34" charset="0"/>
              <a:buNone/>
            </a:pPr>
            <a:endPar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Місце для вмісту 2">
            <a:extLst>
              <a:ext uri="{FF2B5EF4-FFF2-40B4-BE49-F238E27FC236}">
                <a16:creationId xmlns:a16="http://schemas.microsoft.com/office/drawing/2014/main" id="{E0C6980D-2579-46EB-AAEB-E6CFA3A7EC42}"/>
              </a:ext>
            </a:extLst>
          </p:cNvPr>
          <p:cNvSpPr txBox="1">
            <a:spLocks/>
          </p:cNvSpPr>
          <p:nvPr/>
        </p:nvSpPr>
        <p:spPr>
          <a:xfrm>
            <a:off x="7142480" y="4820912"/>
            <a:ext cx="4629910" cy="1107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Нью-Йорк. </a:t>
            </a:r>
          </a:p>
          <a:p>
            <a:pPr marL="0" indent="0">
              <a:buFont typeface="Arial" panose="020B0604020202020204" pitchFamily="34" charset="0"/>
              <a:buNone/>
            </a:pPr>
            <a:endPar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3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0" end="0"/>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4" grpId="1"/>
      <p:bldP spid="5" grpId="0"/>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58F92E10-2A84-4F9E-B5A3-5EA927B8A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464" y="2012407"/>
            <a:ext cx="4790440" cy="4845593"/>
          </a:xfrm>
          <a:prstGeom prst="rect">
            <a:avLst/>
          </a:prstGeom>
        </p:spPr>
      </p:pic>
      <p:sp>
        <p:nvSpPr>
          <p:cNvPr id="2" name="Заголовок 1">
            <a:extLst>
              <a:ext uri="{FF2B5EF4-FFF2-40B4-BE49-F238E27FC236}">
                <a16:creationId xmlns:a16="http://schemas.microsoft.com/office/drawing/2014/main" id="{18E39F7E-57ED-4708-A2A9-83163F467D36}"/>
              </a:ext>
            </a:extLst>
          </p:cNvPr>
          <p:cNvSpPr>
            <a:spLocks noGrp="1"/>
          </p:cNvSpPr>
          <p:nvPr>
            <p:ph type="title"/>
          </p:nvPr>
        </p:nvSpPr>
        <p:spPr>
          <a:xfrm>
            <a:off x="193039" y="71120"/>
            <a:ext cx="11622723" cy="2387599"/>
          </a:xfrm>
        </p:spPr>
        <p:txBody>
          <a:bodyPr>
            <a:normAutofit/>
          </a:bodyPr>
          <a:lstStyle/>
          <a:p>
            <a:pPr lvl="0"/>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Укажіть лінію на карті, яка слугує відліком географічної довготи:</a:t>
            </a:r>
          </a:p>
        </p:txBody>
      </p:sp>
      <p:sp>
        <p:nvSpPr>
          <p:cNvPr id="3" name="Місце для вмісту 2">
            <a:extLst>
              <a:ext uri="{FF2B5EF4-FFF2-40B4-BE49-F238E27FC236}">
                <a16:creationId xmlns:a16="http://schemas.microsoft.com/office/drawing/2014/main" id="{DFB5A3BA-21A8-4AF0-809F-F7D3C83438EB}"/>
              </a:ext>
            </a:extLst>
          </p:cNvPr>
          <p:cNvSpPr>
            <a:spLocks noGrp="1"/>
          </p:cNvSpPr>
          <p:nvPr>
            <p:ph idx="1"/>
          </p:nvPr>
        </p:nvSpPr>
        <p:spPr>
          <a:xfrm>
            <a:off x="391160" y="2814319"/>
            <a:ext cx="4790440" cy="1584963"/>
          </a:xfrm>
        </p:spPr>
        <p:txBody>
          <a:bodyPr>
            <a:noAutofit/>
          </a:bodyPr>
          <a:lstStyle/>
          <a:p>
            <a:pPr marL="0" indent="0">
              <a:buNone/>
            </a:pP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Найближчій  </a:t>
            </a:r>
          </a:p>
          <a:p>
            <a:pPr marL="0" indent="0">
              <a:buNone/>
            </a:pP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меридіан; </a:t>
            </a:r>
            <a:endParaRPr lang="uk-UA" sz="4800" dirty="0"/>
          </a:p>
        </p:txBody>
      </p:sp>
      <p:sp>
        <p:nvSpPr>
          <p:cNvPr id="4" name="Прямокутник 3">
            <a:extLst>
              <a:ext uri="{FF2B5EF4-FFF2-40B4-BE49-F238E27FC236}">
                <a16:creationId xmlns:a16="http://schemas.microsoft.com/office/drawing/2014/main" id="{67282883-60FB-432C-A5AC-24120FF7CC83}"/>
              </a:ext>
            </a:extLst>
          </p:cNvPr>
          <p:cNvSpPr/>
          <p:nvPr/>
        </p:nvSpPr>
        <p:spPr>
          <a:xfrm>
            <a:off x="7221851" y="2814319"/>
            <a:ext cx="4096389" cy="830997"/>
          </a:xfrm>
          <a:prstGeom prst="rect">
            <a:avLst/>
          </a:prstGeom>
        </p:spPr>
        <p:txBody>
          <a:bodyPr wrap="squar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Екватор; </a:t>
            </a:r>
            <a:endParaRPr lang="uk-UA" sz="4800" dirty="0"/>
          </a:p>
        </p:txBody>
      </p:sp>
      <p:sp>
        <p:nvSpPr>
          <p:cNvPr id="5" name="Прямокутник 4">
            <a:extLst>
              <a:ext uri="{FF2B5EF4-FFF2-40B4-BE49-F238E27FC236}">
                <a16:creationId xmlns:a16="http://schemas.microsoft.com/office/drawing/2014/main" id="{3AB16837-C469-4E95-8CFC-953525FE1512}"/>
              </a:ext>
            </a:extLst>
          </p:cNvPr>
          <p:cNvSpPr/>
          <p:nvPr/>
        </p:nvSpPr>
        <p:spPr>
          <a:xfrm>
            <a:off x="391160" y="4640679"/>
            <a:ext cx="3847528" cy="1569660"/>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Нульовий </a:t>
            </a:r>
          </a:p>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меридіан; </a:t>
            </a:r>
            <a:endParaRPr lang="uk-UA" sz="4800" dirty="0"/>
          </a:p>
        </p:txBody>
      </p:sp>
      <p:sp>
        <p:nvSpPr>
          <p:cNvPr id="6" name="Прямокутник 5">
            <a:extLst>
              <a:ext uri="{FF2B5EF4-FFF2-40B4-BE49-F238E27FC236}">
                <a16:creationId xmlns:a16="http://schemas.microsoft.com/office/drawing/2014/main" id="{C796DED5-E4F5-407D-832A-FEC30DE53BC4}"/>
              </a:ext>
            </a:extLst>
          </p:cNvPr>
          <p:cNvSpPr/>
          <p:nvPr/>
        </p:nvSpPr>
        <p:spPr>
          <a:xfrm>
            <a:off x="7221851" y="4563478"/>
            <a:ext cx="6096000" cy="1569660"/>
          </a:xfrm>
          <a:prstGeom prst="rect">
            <a:avLst/>
          </a:prstGeom>
        </p:spPr>
        <p:txBody>
          <a:bodyPr>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180й меридіан.</a:t>
            </a:r>
            <a:b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uk-UA" sz="4800" dirty="0"/>
          </a:p>
        </p:txBody>
      </p:sp>
    </p:spTree>
    <p:extLst>
      <p:ext uri="{BB962C8B-B14F-4D97-AF65-F5344CB8AC3E}">
        <p14:creationId xmlns:p14="http://schemas.microsoft.com/office/powerpoint/2010/main" val="25238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3">
                                            <p:txEl>
                                              <p:pRg st="0" end="0"/>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1" end="1"/>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1" end="1"/>
                                            </p:txEl>
                                          </p:spTgt>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4"/>
                                        </p:tgtEl>
                                        <p:attrNameLst>
                                          <p:attrName>ppt_x</p:attrName>
                                        </p:attrNameLst>
                                      </p:cBhvr>
                                      <p:tavLst>
                                        <p:tav tm="0">
                                          <p:val>
                                            <p:strVal val="ppt_x"/>
                                          </p:val>
                                        </p:tav>
                                        <p:tav tm="100000">
                                          <p:val>
                                            <p:strVal val="ppt_x"/>
                                          </p:val>
                                        </p:tav>
                                      </p:tavLst>
                                    </p:anim>
                                    <p:anim calcmode="lin" valueType="num">
                                      <p:cBhvr additive="base">
                                        <p:cTn id="32" dur="500"/>
                                        <p:tgtEl>
                                          <p:spTgt spid="4"/>
                                        </p:tgtEl>
                                        <p:attrNameLst>
                                          <p:attrName>ppt_y</p:attrName>
                                        </p:attrNameLst>
                                      </p:cBhvr>
                                      <p:tavLst>
                                        <p:tav tm="0">
                                          <p:val>
                                            <p:strVal val="ppt_y"/>
                                          </p:val>
                                        </p:tav>
                                        <p:tav tm="100000">
                                          <p:val>
                                            <p:strVal val="1+ppt_h/2"/>
                                          </p:val>
                                        </p:tav>
                                      </p:tavLst>
                                    </p:anim>
                                    <p:set>
                                      <p:cBhvr>
                                        <p:cTn id="33" dur="1" fill="hold">
                                          <p:stCondLst>
                                            <p:cond delay="499"/>
                                          </p:stCondLst>
                                        </p:cTn>
                                        <p:tgtEl>
                                          <p:spTgt spid="4"/>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p:bldP spid="4" grpId="1"/>
      <p:bldP spid="5" grpId="0"/>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62DC53A-14A2-41FF-934E-14C3832DC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2555"/>
            <a:ext cx="7056174" cy="4230320"/>
          </a:xfrm>
          <a:prstGeom prst="rect">
            <a:avLst/>
          </a:prstGeom>
        </p:spPr>
      </p:pic>
      <p:sp>
        <p:nvSpPr>
          <p:cNvPr id="2" name="Заголовок 1">
            <a:extLst>
              <a:ext uri="{FF2B5EF4-FFF2-40B4-BE49-F238E27FC236}">
                <a16:creationId xmlns:a16="http://schemas.microsoft.com/office/drawing/2014/main" id="{CF548696-203B-4B03-905E-315FECD00EFA}"/>
              </a:ext>
            </a:extLst>
          </p:cNvPr>
          <p:cNvSpPr>
            <a:spLocks noGrp="1"/>
          </p:cNvSpPr>
          <p:nvPr>
            <p:ph type="title"/>
          </p:nvPr>
        </p:nvSpPr>
        <p:spPr>
          <a:xfrm>
            <a:off x="101600" y="365125"/>
            <a:ext cx="11998960" cy="1325563"/>
          </a:xfrm>
        </p:spPr>
        <p:txBody>
          <a:bodyPr>
            <a:noAutofit/>
          </a:bodyPr>
          <a:lstStyle/>
          <a:p>
            <a:pPr lvl="0"/>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Найвищий район Карпатських гір:</a:t>
            </a:r>
            <a:endParaRPr lang="uk-UA" sz="5400" b="1" i="1" dirty="0">
              <a:effectLst>
                <a:outerShdw blurRad="38100" dist="38100" dir="2700000" algn="tl">
                  <a:srgbClr val="000000">
                    <a:alpha val="43137"/>
                  </a:srgbClr>
                </a:outerShdw>
              </a:effectLst>
            </a:endParaRPr>
          </a:p>
        </p:txBody>
      </p:sp>
      <p:sp>
        <p:nvSpPr>
          <p:cNvPr id="4" name="Прямокутник 3">
            <a:extLst>
              <a:ext uri="{FF2B5EF4-FFF2-40B4-BE49-F238E27FC236}">
                <a16:creationId xmlns:a16="http://schemas.microsoft.com/office/drawing/2014/main" id="{B4FF3976-9F00-4389-BE39-2B8B81264473}"/>
              </a:ext>
            </a:extLst>
          </p:cNvPr>
          <p:cNvSpPr/>
          <p:nvPr/>
        </p:nvSpPr>
        <p:spPr>
          <a:xfrm>
            <a:off x="319847" y="2262555"/>
            <a:ext cx="5192512" cy="1754326"/>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Вулканічний </a:t>
            </a:r>
          </a:p>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хребет; </a:t>
            </a:r>
            <a:endParaRPr lang="uk-UA" sz="5400" b="1" dirty="0">
              <a:effectLst>
                <a:outerShdw blurRad="38100" dist="38100" dir="2700000" algn="tl">
                  <a:srgbClr val="000000">
                    <a:alpha val="43137"/>
                  </a:srgbClr>
                </a:outerShdw>
              </a:effectLst>
            </a:endParaRPr>
          </a:p>
        </p:txBody>
      </p:sp>
      <p:sp>
        <p:nvSpPr>
          <p:cNvPr id="5" name="Прямокутник 4">
            <a:extLst>
              <a:ext uri="{FF2B5EF4-FFF2-40B4-BE49-F238E27FC236}">
                <a16:creationId xmlns:a16="http://schemas.microsoft.com/office/drawing/2014/main" id="{787D131C-9404-4B7F-BB9C-F11A0E448787}"/>
              </a:ext>
            </a:extLst>
          </p:cNvPr>
          <p:cNvSpPr/>
          <p:nvPr/>
        </p:nvSpPr>
        <p:spPr>
          <a:xfrm>
            <a:off x="6833338" y="2262555"/>
            <a:ext cx="4668714" cy="1754326"/>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Рахівський </a:t>
            </a:r>
          </a:p>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масив; </a:t>
            </a:r>
            <a:endParaRPr lang="uk-UA" sz="5400" b="1" dirty="0">
              <a:effectLst>
                <a:outerShdw blurRad="38100" dist="38100" dir="2700000" algn="tl">
                  <a:srgbClr val="000000">
                    <a:alpha val="43137"/>
                  </a:srgbClr>
                </a:outerShdw>
              </a:effectLst>
            </a:endParaRPr>
          </a:p>
        </p:txBody>
      </p:sp>
      <p:sp>
        <p:nvSpPr>
          <p:cNvPr id="6" name="Прямокутник 5">
            <a:extLst>
              <a:ext uri="{FF2B5EF4-FFF2-40B4-BE49-F238E27FC236}">
                <a16:creationId xmlns:a16="http://schemas.microsoft.com/office/drawing/2014/main" id="{69EB064C-F62F-457D-8A6F-E109D3BF946E}"/>
              </a:ext>
            </a:extLst>
          </p:cNvPr>
          <p:cNvSpPr/>
          <p:nvPr/>
        </p:nvSpPr>
        <p:spPr>
          <a:xfrm>
            <a:off x="319847" y="4462612"/>
            <a:ext cx="6030177" cy="923330"/>
          </a:xfrm>
          <a:prstGeom prst="rect">
            <a:avLst/>
          </a:prstGeom>
        </p:spPr>
        <p:txBody>
          <a:bodyPr wrap="non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Східні бескиди; </a:t>
            </a:r>
            <a:endParaRPr lang="uk-UA" sz="5400" b="1" dirty="0">
              <a:effectLst>
                <a:outerShdw blurRad="38100" dist="38100" dir="2700000" algn="tl">
                  <a:srgbClr val="000000">
                    <a:alpha val="43137"/>
                  </a:srgbClr>
                </a:outerShdw>
              </a:effectLst>
            </a:endParaRPr>
          </a:p>
        </p:txBody>
      </p:sp>
      <p:sp>
        <p:nvSpPr>
          <p:cNvPr id="7" name="Прямокутник 6">
            <a:extLst>
              <a:ext uri="{FF2B5EF4-FFF2-40B4-BE49-F238E27FC236}">
                <a16:creationId xmlns:a16="http://schemas.microsoft.com/office/drawing/2014/main" id="{BA449042-784C-4E79-8F83-8E591F9C1322}"/>
              </a:ext>
            </a:extLst>
          </p:cNvPr>
          <p:cNvSpPr/>
          <p:nvPr/>
        </p:nvSpPr>
        <p:spPr>
          <a:xfrm>
            <a:off x="6985738" y="4418291"/>
            <a:ext cx="4789702" cy="1754326"/>
          </a:xfrm>
          <a:prstGeom prst="rect">
            <a:avLst/>
          </a:prstGeom>
        </p:spPr>
        <p:txBody>
          <a:bodyPr wrap="squar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Масив    </a:t>
            </a:r>
          </a:p>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5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Чорногора</a:t>
            </a:r>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9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3DA563A7-F71B-41AA-A854-2F76B0E97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2" y="2422689"/>
            <a:ext cx="6467891" cy="4196015"/>
          </a:xfrm>
          <a:prstGeom prst="rect">
            <a:avLst/>
          </a:prstGeom>
        </p:spPr>
      </p:pic>
      <p:sp>
        <p:nvSpPr>
          <p:cNvPr id="2" name="Заголовок 1">
            <a:extLst>
              <a:ext uri="{FF2B5EF4-FFF2-40B4-BE49-F238E27FC236}">
                <a16:creationId xmlns:a16="http://schemas.microsoft.com/office/drawing/2014/main" id="{92F64B1A-87A3-4D48-87C5-D03689B94FB9}"/>
              </a:ext>
            </a:extLst>
          </p:cNvPr>
          <p:cNvSpPr>
            <a:spLocks noGrp="1"/>
          </p:cNvSpPr>
          <p:nvPr>
            <p:ph type="title"/>
          </p:nvPr>
        </p:nvSpPr>
        <p:spPr>
          <a:xfrm>
            <a:off x="894080" y="375761"/>
            <a:ext cx="11430000" cy="1941195"/>
          </a:xfrm>
        </p:spPr>
        <p:txBody>
          <a:bodyPr>
            <a:noAutofit/>
          </a:bodyPr>
          <a:lstStyle/>
          <a:p>
            <a:pPr lvl="0"/>
            <a:r>
              <a:rPr lang="uk-UA"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До басейну Балтійського    </a:t>
            </a:r>
            <a:br>
              <a:rPr lang="uk-UA"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моря належить:</a:t>
            </a:r>
          </a:p>
        </p:txBody>
      </p:sp>
      <p:sp>
        <p:nvSpPr>
          <p:cNvPr id="4" name="Прямокутник 3">
            <a:extLst>
              <a:ext uri="{FF2B5EF4-FFF2-40B4-BE49-F238E27FC236}">
                <a16:creationId xmlns:a16="http://schemas.microsoft.com/office/drawing/2014/main" id="{36C600FF-1254-4E62-9FD3-06201BD4B838}"/>
              </a:ext>
            </a:extLst>
          </p:cNvPr>
          <p:cNvSpPr/>
          <p:nvPr/>
        </p:nvSpPr>
        <p:spPr>
          <a:xfrm>
            <a:off x="261473" y="3195250"/>
            <a:ext cx="3523910" cy="923330"/>
          </a:xfrm>
          <a:prstGeom prst="rect">
            <a:avLst/>
          </a:prstGeom>
        </p:spPr>
        <p:txBody>
          <a:bodyPr wrap="square">
            <a:spAutoFit/>
          </a:bodyPr>
          <a:lstStyle/>
          <a:p>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р. Тиса; </a:t>
            </a:r>
            <a:endParaRPr lang="uk-UA" sz="5400" dirty="0"/>
          </a:p>
        </p:txBody>
      </p:sp>
      <p:sp>
        <p:nvSpPr>
          <p:cNvPr id="5" name="Прямокутник 4">
            <a:extLst>
              <a:ext uri="{FF2B5EF4-FFF2-40B4-BE49-F238E27FC236}">
                <a16:creationId xmlns:a16="http://schemas.microsoft.com/office/drawing/2014/main" id="{D3CAA731-C272-4CF6-87E2-AF1328264364}"/>
              </a:ext>
            </a:extLst>
          </p:cNvPr>
          <p:cNvSpPr/>
          <p:nvPr/>
        </p:nvSpPr>
        <p:spPr>
          <a:xfrm>
            <a:off x="6609080" y="3195250"/>
            <a:ext cx="5715000" cy="923330"/>
          </a:xfrm>
          <a:prstGeom prst="rect">
            <a:avLst/>
          </a:prstGeom>
        </p:spPr>
        <p:txBody>
          <a:bodyPr wrap="squar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р. </a:t>
            </a:r>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Західний</a:t>
            </a: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Буг; </a:t>
            </a:r>
            <a:endParaRPr lang="uk-UA" sz="4800" dirty="0"/>
          </a:p>
        </p:txBody>
      </p:sp>
      <p:sp>
        <p:nvSpPr>
          <p:cNvPr id="6" name="Прямокутник 5">
            <a:extLst>
              <a:ext uri="{FF2B5EF4-FFF2-40B4-BE49-F238E27FC236}">
                <a16:creationId xmlns:a16="http://schemas.microsoft.com/office/drawing/2014/main" id="{81FEAF56-1660-47C4-81FA-8C8989AB0ADA}"/>
              </a:ext>
            </a:extLst>
          </p:cNvPr>
          <p:cNvSpPr/>
          <p:nvPr/>
        </p:nvSpPr>
        <p:spPr>
          <a:xfrm>
            <a:off x="261473" y="4904542"/>
            <a:ext cx="6360524" cy="923330"/>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 </a:t>
            </a:r>
            <a:r>
              <a:rPr lang="uk-U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Південний</a:t>
            </a: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Буг; </a:t>
            </a:r>
            <a:endParaRPr lang="uk-UA" sz="4800" dirty="0"/>
          </a:p>
        </p:txBody>
      </p:sp>
      <p:sp>
        <p:nvSpPr>
          <p:cNvPr id="7" name="Прямокутник 6">
            <a:extLst>
              <a:ext uri="{FF2B5EF4-FFF2-40B4-BE49-F238E27FC236}">
                <a16:creationId xmlns:a16="http://schemas.microsoft.com/office/drawing/2014/main" id="{56115AEB-CAE0-427E-8CE3-A44245BF6D47}"/>
              </a:ext>
            </a:extLst>
          </p:cNvPr>
          <p:cNvSpPr/>
          <p:nvPr/>
        </p:nvSpPr>
        <p:spPr>
          <a:xfrm>
            <a:off x="6621997" y="4997543"/>
            <a:ext cx="4829271" cy="830997"/>
          </a:xfrm>
          <a:prstGeom prst="rect">
            <a:avLst/>
          </a:prstGeom>
        </p:spPr>
        <p:txBody>
          <a:bodyPr wrap="squar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р. Прут.</a:t>
            </a:r>
            <a:endParaRPr lang="uk-UA" sz="4800" dirty="0"/>
          </a:p>
        </p:txBody>
      </p:sp>
    </p:spTree>
    <p:extLst>
      <p:ext uri="{BB962C8B-B14F-4D97-AF65-F5344CB8AC3E}">
        <p14:creationId xmlns:p14="http://schemas.microsoft.com/office/powerpoint/2010/main" val="21404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6" grpId="0"/>
      <p:bldP spid="6"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F30F95A1-4E78-4D1A-9820-62D5D5824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48" y="3007151"/>
            <a:ext cx="5968985" cy="3688833"/>
          </a:xfrm>
          <a:prstGeom prst="rect">
            <a:avLst/>
          </a:prstGeom>
        </p:spPr>
      </p:pic>
      <p:sp>
        <p:nvSpPr>
          <p:cNvPr id="2" name="Заголовок 1">
            <a:extLst>
              <a:ext uri="{FF2B5EF4-FFF2-40B4-BE49-F238E27FC236}">
                <a16:creationId xmlns:a16="http://schemas.microsoft.com/office/drawing/2014/main" id="{31948F76-09F6-4C44-BEE2-A9CDB8411406}"/>
              </a:ext>
            </a:extLst>
          </p:cNvPr>
          <p:cNvSpPr>
            <a:spLocks noGrp="1"/>
          </p:cNvSpPr>
          <p:nvPr>
            <p:ph type="title"/>
          </p:nvPr>
        </p:nvSpPr>
        <p:spPr>
          <a:xfrm>
            <a:off x="169683" y="365125"/>
            <a:ext cx="11868346" cy="2248416"/>
          </a:xfrm>
        </p:spPr>
        <p:txBody>
          <a:bodyPr>
            <a:noAutofit/>
          </a:bodyPr>
          <a:lstStyle/>
          <a:p>
            <a:pPr lvl="0"/>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Укажіть адміністративну  </a:t>
            </a:r>
            <a:b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область України, яка дотична до </a:t>
            </a:r>
            <a:b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території Українських Карпат:</a:t>
            </a:r>
            <a:endParaRPr lang="uk-UA" sz="5400" b="1" i="1" dirty="0">
              <a:effectLst>
                <a:outerShdw blurRad="38100" dist="38100" dir="2700000" algn="tl">
                  <a:srgbClr val="000000">
                    <a:alpha val="43137"/>
                  </a:srgbClr>
                </a:outerShdw>
              </a:effectLst>
            </a:endParaRPr>
          </a:p>
        </p:txBody>
      </p:sp>
      <p:sp>
        <p:nvSpPr>
          <p:cNvPr id="4" name="Прямокутник 3">
            <a:extLst>
              <a:ext uri="{FF2B5EF4-FFF2-40B4-BE49-F238E27FC236}">
                <a16:creationId xmlns:a16="http://schemas.microsoft.com/office/drawing/2014/main" id="{583A551D-C9EA-43F9-892B-71418F510BD4}"/>
              </a:ext>
            </a:extLst>
          </p:cNvPr>
          <p:cNvSpPr/>
          <p:nvPr/>
        </p:nvSpPr>
        <p:spPr>
          <a:xfrm>
            <a:off x="156357" y="3288680"/>
            <a:ext cx="6574236"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Тернопільська обл.; </a:t>
            </a:r>
            <a:endParaRPr lang="uk-UA" sz="4800" b="1" dirty="0">
              <a:effectLst>
                <a:outerShdw blurRad="38100" dist="38100" dir="2700000" algn="tl">
                  <a:srgbClr val="000000">
                    <a:alpha val="43137"/>
                  </a:srgbClr>
                </a:outerShdw>
              </a:effectLst>
            </a:endParaRPr>
          </a:p>
        </p:txBody>
      </p:sp>
      <p:sp>
        <p:nvSpPr>
          <p:cNvPr id="5" name="Прямокутник 4">
            <a:extLst>
              <a:ext uri="{FF2B5EF4-FFF2-40B4-BE49-F238E27FC236}">
                <a16:creationId xmlns:a16="http://schemas.microsoft.com/office/drawing/2014/main" id="{A4E938A7-C774-4832-BBC0-43751E8C2DB3}"/>
              </a:ext>
            </a:extLst>
          </p:cNvPr>
          <p:cNvSpPr/>
          <p:nvPr/>
        </p:nvSpPr>
        <p:spPr>
          <a:xfrm>
            <a:off x="6576197" y="3295709"/>
            <a:ext cx="5477077"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Волинська обл.; </a:t>
            </a:r>
            <a:endParaRPr lang="uk-UA" sz="4800" b="1" dirty="0">
              <a:effectLst>
                <a:outerShdw blurRad="38100" dist="38100" dir="2700000" algn="tl">
                  <a:srgbClr val="000000">
                    <a:alpha val="43137"/>
                  </a:srgbClr>
                </a:outerShdw>
              </a:effectLst>
            </a:endParaRPr>
          </a:p>
        </p:txBody>
      </p:sp>
      <p:sp>
        <p:nvSpPr>
          <p:cNvPr id="6" name="Прямокутник 5">
            <a:extLst>
              <a:ext uri="{FF2B5EF4-FFF2-40B4-BE49-F238E27FC236}">
                <a16:creationId xmlns:a16="http://schemas.microsoft.com/office/drawing/2014/main" id="{FF127441-16AE-4DFF-A604-950ED24888FE}"/>
              </a:ext>
            </a:extLst>
          </p:cNvPr>
          <p:cNvSpPr/>
          <p:nvPr/>
        </p:nvSpPr>
        <p:spPr>
          <a:xfrm>
            <a:off x="251521" y="4808874"/>
            <a:ext cx="5863528"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Чернівецька обл.;</a:t>
            </a:r>
            <a:endParaRPr lang="uk-UA" sz="4800" b="1" dirty="0">
              <a:effectLst>
                <a:outerShdw blurRad="38100" dist="38100" dir="2700000" algn="tl">
                  <a:srgbClr val="000000">
                    <a:alpha val="43137"/>
                  </a:srgbClr>
                </a:outerShdw>
              </a:effectLst>
            </a:endParaRPr>
          </a:p>
        </p:txBody>
      </p:sp>
      <p:sp>
        <p:nvSpPr>
          <p:cNvPr id="7" name="Прямокутник 6">
            <a:extLst>
              <a:ext uri="{FF2B5EF4-FFF2-40B4-BE49-F238E27FC236}">
                <a16:creationId xmlns:a16="http://schemas.microsoft.com/office/drawing/2014/main" id="{C3D76BCC-D7B4-44BC-BCE6-9967F0FD8CCE}"/>
              </a:ext>
            </a:extLst>
          </p:cNvPr>
          <p:cNvSpPr/>
          <p:nvPr/>
        </p:nvSpPr>
        <p:spPr>
          <a:xfrm>
            <a:off x="6644262" y="4801845"/>
            <a:ext cx="5340949"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Рівненська обл..</a:t>
            </a:r>
            <a:endParaRPr lang="uk-UA"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5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A851731-BBF8-4C9B-AEBD-7948927BE039}"/>
              </a:ext>
            </a:extLst>
          </p:cNvPr>
          <p:cNvPicPr>
            <a:picLocks noChangeAspect="1"/>
          </p:cNvPicPr>
          <p:nvPr/>
        </p:nvPicPr>
        <p:blipFill rotWithShape="1">
          <a:blip r:embed="rId3">
            <a:extLst>
              <a:ext uri="{28A0092B-C50C-407E-A947-70E740481C1C}">
                <a14:useLocalDpi xmlns:a14="http://schemas.microsoft.com/office/drawing/2010/main" val="0"/>
              </a:ext>
            </a:extLst>
          </a:blip>
          <a:srcRect r="51833"/>
          <a:stretch/>
        </p:blipFill>
        <p:spPr>
          <a:xfrm>
            <a:off x="8470793" y="1075351"/>
            <a:ext cx="3340231" cy="5756246"/>
          </a:xfrm>
          <a:prstGeom prst="rect">
            <a:avLst/>
          </a:prstGeom>
        </p:spPr>
      </p:pic>
      <p:sp>
        <p:nvSpPr>
          <p:cNvPr id="2" name="Заголовок 1">
            <a:extLst>
              <a:ext uri="{FF2B5EF4-FFF2-40B4-BE49-F238E27FC236}">
                <a16:creationId xmlns:a16="http://schemas.microsoft.com/office/drawing/2014/main" id="{D93ECEF5-F125-46A7-A7BF-E3D58DE3DA39}"/>
              </a:ext>
            </a:extLst>
          </p:cNvPr>
          <p:cNvSpPr>
            <a:spLocks noGrp="1"/>
          </p:cNvSpPr>
          <p:nvPr>
            <p:ph type="title"/>
          </p:nvPr>
        </p:nvSpPr>
        <p:spPr>
          <a:xfrm>
            <a:off x="463296" y="329332"/>
            <a:ext cx="10515600" cy="2114124"/>
          </a:xfrm>
        </p:spPr>
        <p:txBody>
          <a:bodyPr>
            <a:normAutofit fontScale="90000"/>
          </a:bodyPr>
          <a:lstStyle/>
          <a:p>
            <a:pPr lvl="0"/>
            <a:r>
              <a:rPr lang="uk-UA" sz="67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Фактор, що не впливає на    </a:t>
            </a:r>
            <a:br>
              <a:rPr lang="uk-UA" sz="67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67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формування </a:t>
            </a:r>
            <a:r>
              <a:rPr lang="uk-UA" sz="67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грунтів</a:t>
            </a:r>
            <a:r>
              <a:rPr lang="uk-UA" sz="67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uk-UA" sz="67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4" name="Прямокутник 3">
            <a:extLst>
              <a:ext uri="{FF2B5EF4-FFF2-40B4-BE49-F238E27FC236}">
                <a16:creationId xmlns:a16="http://schemas.microsoft.com/office/drawing/2014/main" id="{04FA65F2-4832-4DD5-AF69-371B07960C8E}"/>
              </a:ext>
            </a:extLst>
          </p:cNvPr>
          <p:cNvSpPr/>
          <p:nvPr/>
        </p:nvSpPr>
        <p:spPr>
          <a:xfrm>
            <a:off x="645359" y="3059668"/>
            <a:ext cx="5343789" cy="1569660"/>
          </a:xfrm>
          <a:prstGeom prst="rect">
            <a:avLst/>
          </a:prstGeom>
        </p:spPr>
        <p:txBody>
          <a:bodyPr wrap="squar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Вік тектонічної </a:t>
            </a:r>
          </a:p>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структури; </a:t>
            </a:r>
            <a:endParaRPr lang="uk-UA" sz="4800" dirty="0"/>
          </a:p>
        </p:txBody>
      </p:sp>
      <p:sp>
        <p:nvSpPr>
          <p:cNvPr id="5" name="Прямокутник 4">
            <a:extLst>
              <a:ext uri="{FF2B5EF4-FFF2-40B4-BE49-F238E27FC236}">
                <a16:creationId xmlns:a16="http://schemas.microsoft.com/office/drawing/2014/main" id="{A5E01491-26C2-4A13-B4D8-49197A432D96}"/>
              </a:ext>
            </a:extLst>
          </p:cNvPr>
          <p:cNvSpPr/>
          <p:nvPr/>
        </p:nvSpPr>
        <p:spPr>
          <a:xfrm>
            <a:off x="6890224" y="3078521"/>
            <a:ext cx="4572770" cy="1569660"/>
          </a:xfrm>
          <a:prstGeom prst="rect">
            <a:avLst/>
          </a:prstGeom>
        </p:spPr>
        <p:txBody>
          <a:bodyPr wrap="squar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Характер </a:t>
            </a:r>
          </a:p>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рослинності;</a:t>
            </a:r>
            <a:endParaRPr lang="uk-UA" sz="4800" dirty="0"/>
          </a:p>
        </p:txBody>
      </p:sp>
      <p:sp>
        <p:nvSpPr>
          <p:cNvPr id="6" name="Прямокутник 5">
            <a:extLst>
              <a:ext uri="{FF2B5EF4-FFF2-40B4-BE49-F238E27FC236}">
                <a16:creationId xmlns:a16="http://schemas.microsoft.com/office/drawing/2014/main" id="{37820443-30D3-48CF-B242-9336ECD943EC}"/>
              </a:ext>
            </a:extLst>
          </p:cNvPr>
          <p:cNvSpPr/>
          <p:nvPr/>
        </p:nvSpPr>
        <p:spPr>
          <a:xfrm>
            <a:off x="645359" y="4936222"/>
            <a:ext cx="4808456" cy="1569660"/>
          </a:xfrm>
          <a:prstGeom prst="rect">
            <a:avLst/>
          </a:prstGeom>
        </p:spPr>
        <p:txBody>
          <a:bodyPr wrap="squar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Рівень </a:t>
            </a:r>
          </a:p>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обводненості</a:t>
            </a:r>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4800" dirty="0"/>
          </a:p>
        </p:txBody>
      </p:sp>
      <p:sp>
        <p:nvSpPr>
          <p:cNvPr id="7" name="Прямокутник 6">
            <a:extLst>
              <a:ext uri="{FF2B5EF4-FFF2-40B4-BE49-F238E27FC236}">
                <a16:creationId xmlns:a16="http://schemas.microsoft.com/office/drawing/2014/main" id="{3B097CF4-94FF-48FD-9681-7CBFBE24A14C}"/>
              </a:ext>
            </a:extLst>
          </p:cNvPr>
          <p:cNvSpPr/>
          <p:nvPr/>
        </p:nvSpPr>
        <p:spPr>
          <a:xfrm>
            <a:off x="6890224" y="4951652"/>
            <a:ext cx="3161138" cy="830997"/>
          </a:xfrm>
          <a:prstGeom prst="rect">
            <a:avLst/>
          </a:prstGeom>
        </p:spPr>
        <p:txBody>
          <a:bodyPr wrap="square">
            <a:spAutoFit/>
          </a:bodyPr>
          <a:lstStyle/>
          <a:p>
            <a:r>
              <a:rPr lang="uk-UA"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Рельєф.</a:t>
            </a:r>
            <a:endParaRPr lang="uk-UA" sz="4800" dirty="0"/>
          </a:p>
        </p:txBody>
      </p:sp>
    </p:spTree>
    <p:extLst>
      <p:ext uri="{BB962C8B-B14F-4D97-AF65-F5344CB8AC3E}">
        <p14:creationId xmlns:p14="http://schemas.microsoft.com/office/powerpoint/2010/main" val="34453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0"/>
      <p:bldP spid="6" grpId="1"/>
      <p:bldP spid="7" grpId="0"/>
      <p:bldP spid="7" grpId="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7468</TotalTime>
  <Words>1735</Words>
  <Application>Microsoft Office PowerPoint</Application>
  <PresentationFormat>Широкий екран</PresentationFormat>
  <Paragraphs>182</Paragraphs>
  <Slides>30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30</vt:i4>
      </vt:variant>
    </vt:vector>
  </HeadingPairs>
  <TitlesOfParts>
    <vt:vector size="35" baseType="lpstr">
      <vt:lpstr>Arial</vt:lpstr>
      <vt:lpstr>Calibri</vt:lpstr>
      <vt:lpstr>Calibri Light</vt:lpstr>
      <vt:lpstr>Times New Roman</vt:lpstr>
      <vt:lpstr>Тема Office</vt:lpstr>
      <vt:lpstr>Крок до олімпу  9 клас 2023р. </vt:lpstr>
      <vt:lpstr>І. Тести з однією правильною відповіддю.  (10 балів)</vt:lpstr>
      <vt:lpstr>1. Першу карту з географічними        координатами склав: </vt:lpstr>
      <vt:lpstr>2. Укажіть місто Північної Америки, яке у       середині 17го століття називали Новим        Амстердамом:</vt:lpstr>
      <vt:lpstr>3. Укажіть лінію на карті, яка слугує відліком географічної довготи:</vt:lpstr>
      <vt:lpstr>4. Найвищий район Карпатських гір:</vt:lpstr>
      <vt:lpstr>5. До басейну Балтійського         моря належить:</vt:lpstr>
      <vt:lpstr>6. Укажіть адміністративну       область України, яка дотична до      території Українських Карпат:</vt:lpstr>
      <vt:lpstr>7. Фактор, що не впливає на          формування грунтів:                                                             </vt:lpstr>
      <vt:lpstr>8. Острови Фіджі за походженням:</vt:lpstr>
      <vt:lpstr>9. Водоспад Вікторія відкрив:</vt:lpstr>
      <vt:lpstr>10. Різниця виїзду та в’їзду громадян:</vt:lpstr>
      <vt:lpstr>ІІ. Завдання на відповідність.  (8 балів)</vt:lpstr>
      <vt:lpstr>1. Установіть відповідність між типами       водних об’єктів та видами внутрішніх вод:</vt:lpstr>
      <vt:lpstr>2. Установіть відповідність між найвищими        точками рівнинної частини України та       височинами, на яких вони розташовані:</vt:lpstr>
      <vt:lpstr>ІІІ. Вибрати 3 правильні відповіді  із запропонованих.  (6 балів)</vt:lpstr>
      <vt:lpstr>1. Укажіть міста України, через       які проходить вісь Воєйкова? </vt:lpstr>
      <vt:lpstr>2. У яких країнах проживають       Українці, які належать до         західної діаспори?</vt:lpstr>
      <vt:lpstr>ІV. Задачі.  (10 балів)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Крок до олімпу  9 клас 2023р.</dc:title>
  <dc:creator>admin</dc:creator>
  <cp:lastModifiedBy>admin</cp:lastModifiedBy>
  <cp:revision>45</cp:revision>
  <dcterms:created xsi:type="dcterms:W3CDTF">2023-10-26T11:33:27Z</dcterms:created>
  <dcterms:modified xsi:type="dcterms:W3CDTF">2024-02-11T13:24:01Z</dcterms:modified>
</cp:coreProperties>
</file>