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71" r:id="rId4"/>
    <p:sldId id="261" r:id="rId5"/>
    <p:sldId id="256" r:id="rId6"/>
    <p:sldId id="263" r:id="rId7"/>
    <p:sldId id="264" r:id="rId8"/>
    <p:sldId id="265" r:id="rId9"/>
    <p:sldId id="266" r:id="rId10"/>
    <p:sldId id="268" r:id="rId11"/>
    <p:sldId id="269" r:id="rId12"/>
    <p:sldId id="267" r:id="rId13"/>
    <p:sldId id="262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48B8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65" autoAdjust="0"/>
  </p:normalViewPr>
  <p:slideViewPr>
    <p:cSldViewPr snapToGrid="0" showGuides="1">
      <p:cViewPr varScale="1">
        <p:scale>
          <a:sx n="56" d="100"/>
          <a:sy n="56" d="100"/>
        </p:scale>
        <p:origin x="42" y="42"/>
      </p:cViewPr>
      <p:guideLst>
        <p:guide orient="horz" pos="132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08D1-1970-4BC8-823A-1DC850035885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4917-7ED9-400C-941E-AB3EC6603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38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08D1-1970-4BC8-823A-1DC850035885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4917-7ED9-400C-941E-AB3EC6603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279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08D1-1970-4BC8-823A-1DC850035885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4917-7ED9-400C-941E-AB3EC6603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88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08D1-1970-4BC8-823A-1DC850035885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4917-7ED9-400C-941E-AB3EC6603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522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08D1-1970-4BC8-823A-1DC850035885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4917-7ED9-400C-941E-AB3EC6603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982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08D1-1970-4BC8-823A-1DC850035885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4917-7ED9-400C-941E-AB3EC6603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486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08D1-1970-4BC8-823A-1DC850035885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4917-7ED9-400C-941E-AB3EC6603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980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08D1-1970-4BC8-823A-1DC850035885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4917-7ED9-400C-941E-AB3EC6603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977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08D1-1970-4BC8-823A-1DC850035885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4917-7ED9-400C-941E-AB3EC6603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121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08D1-1970-4BC8-823A-1DC850035885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4917-7ED9-400C-941E-AB3EC6603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393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08D1-1970-4BC8-823A-1DC850035885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64917-7ED9-400C-941E-AB3EC6603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53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08D1-1970-4BC8-823A-1DC850035885}" type="datetimeFigureOut">
              <a:rPr lang="uk-UA" smtClean="0"/>
              <a:t>07.02.2024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64917-7ED9-400C-941E-AB3EC66037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614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259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 flipV="1">
            <a:off x="14264639" y="3144203"/>
            <a:ext cx="432261" cy="235882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7640" y="4323614"/>
            <a:ext cx="332510" cy="569422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110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508"/>
            <a:ext cx="12192000" cy="459667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Найбільше перекладений «Заповіт» Тараса Шевченка – 147 мовами. </a:t>
            </a:r>
            <a:b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7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7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700" b="1" dirty="0" smtClean="0"/>
              <a:t>                                                                                                                                                            </a:t>
            </a:r>
            <a:endParaRPr lang="uk-UA" sz="27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5144" y="1041557"/>
            <a:ext cx="2911663" cy="5242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210" y="1330036"/>
            <a:ext cx="2851179" cy="4605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9389" y="1618058"/>
            <a:ext cx="2914996" cy="40898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46" y="731520"/>
            <a:ext cx="3524595" cy="61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5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963" y="1988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В українській мові безліч синонімів, найбільше має слово «бити» – 45 синонімів.</a:t>
            </a:r>
            <a:br>
              <a:rPr lang="uk-UA" b="1" dirty="0" smtClean="0">
                <a:solidFill>
                  <a:srgbClr val="C00000"/>
                </a:solidFill>
              </a:rPr>
            </a:b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258" y="1263535"/>
            <a:ext cx="6833062" cy="49134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 smtClean="0"/>
              <a:t>парити, </a:t>
            </a:r>
            <a:r>
              <a:rPr lang="uk-UA" sz="3200" dirty="0" err="1" smtClean="0"/>
              <a:t>шпарити,періщити</a:t>
            </a:r>
            <a:r>
              <a:rPr lang="uk-UA" sz="3200" dirty="0" smtClean="0"/>
              <a:t>, сікти, хльостати, чесати, клепати, (чимсь гнучким)батожити, бичувати, кропити, шмагати, шкварити, (кулаком, палицею, чимось важким) бухати, товкти, </a:t>
            </a:r>
            <a:r>
              <a:rPr lang="uk-UA" sz="3200" dirty="0" err="1" smtClean="0"/>
              <a:t>підсип</a:t>
            </a:r>
            <a:r>
              <a:rPr lang="uk-UA" sz="3200" dirty="0" smtClean="0"/>
              <a:t>, гатити, гамселити, голомшити, гріти, дубасити, духопелити, жарити, пригощати, частувати, (як попало) </a:t>
            </a:r>
            <a:r>
              <a:rPr lang="uk-UA" sz="3200" dirty="0" err="1" smtClean="0"/>
              <a:t>колошпалити</a:t>
            </a:r>
            <a:r>
              <a:rPr lang="uk-UA" sz="3200" dirty="0" smtClean="0"/>
              <a:t>, лупити…</a:t>
            </a:r>
            <a:endParaRPr lang="uk-UA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083" y="1263535"/>
            <a:ext cx="4221479" cy="420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3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2512" y="500062"/>
            <a:ext cx="10515600" cy="1325563"/>
          </a:xfrm>
        </p:spPr>
        <p:txBody>
          <a:bodyPr/>
          <a:lstStyle/>
          <a:p>
            <a:r>
              <a:rPr lang="uk-UA" dirty="0" smtClean="0"/>
              <a:t>.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4131" y="4580598"/>
            <a:ext cx="4222865" cy="4308693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323"/>
            <a:ext cx="61437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.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</a:rPr>
              <a:t>В українській мові безліч синонімів. Наприклад, слово “горизонт” має 12 синонімів: обрій, небозвід, небосхил, крайнебо, круговид, кругозір, кругогляд, виднокруг, видноколо, виднокрай, небокрай, овид.</a:t>
            </a:r>
            <a:endParaRPr lang="uk-UA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0924" y="3089632"/>
            <a:ext cx="5669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 </a:t>
            </a:r>
            <a:r>
              <a:rPr lang="ru-RU" sz="2800" b="1" dirty="0" err="1" smtClean="0"/>
              <a:t>українській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найбільша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кількість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слів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починається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літеру</a:t>
            </a:r>
            <a:r>
              <a:rPr lang="ru-RU" sz="2800" b="1" dirty="0" smtClean="0"/>
              <a:t> “П”.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43799" y="0"/>
            <a:ext cx="60482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5">
                    <a:lumMod val="75000"/>
                  </a:schemeClr>
                </a:solidFill>
              </a:rPr>
              <a:t>Павороз</a:t>
            </a:r>
            <a:r>
              <a:rPr lang="uk-UA" sz="3200" b="1" i="1" dirty="0" smtClean="0">
                <a:solidFill>
                  <a:schemeClr val="accent4">
                    <a:lumMod val="75000"/>
                  </a:schemeClr>
                </a:solidFill>
              </a:rPr>
              <a:t>,палиця,</a:t>
            </a:r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</a:rPr>
              <a:t>павук</a:t>
            </a:r>
            <a:r>
              <a:rPr lang="uk-UA" sz="3200" b="1" i="1" dirty="0" smtClean="0"/>
              <a:t>,</a:t>
            </a:r>
            <a:r>
              <a:rPr lang="uk-UA" sz="3200" b="1" i="1" dirty="0" smtClean="0">
                <a:solidFill>
                  <a:srgbClr val="FF0000"/>
                </a:solidFill>
              </a:rPr>
              <a:t>павуковий</a:t>
            </a:r>
            <a:r>
              <a:rPr lang="uk-UA" sz="3200" b="1" i="1" dirty="0" smtClean="0">
                <a:solidFill>
                  <a:srgbClr val="7030A0"/>
                </a:solidFill>
              </a:rPr>
              <a:t>,павутина,</a:t>
            </a:r>
            <a:r>
              <a:rPr lang="uk-UA" sz="3200" b="1" i="1" dirty="0" smtClean="0">
                <a:solidFill>
                  <a:srgbClr val="C00000"/>
                </a:solidFill>
              </a:rPr>
              <a:t>павутиння,</a:t>
            </a:r>
            <a:r>
              <a:rPr lang="uk-UA" sz="3200" b="1" i="1" dirty="0" smtClean="0"/>
              <a:t>п</a:t>
            </a:r>
            <a:r>
              <a:rPr lang="uk-UA" sz="3200" b="1" i="1" dirty="0" smtClean="0">
                <a:solidFill>
                  <a:schemeClr val="accent5">
                    <a:lumMod val="50000"/>
                  </a:schemeClr>
                </a:solidFill>
              </a:rPr>
              <a:t>авучок</a:t>
            </a:r>
            <a:r>
              <a:rPr lang="uk-UA" sz="32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,пагін,</a:t>
            </a:r>
            <a:r>
              <a:rPr lang="uk-UA" sz="3200" b="1" i="1" dirty="0" smtClean="0">
                <a:solidFill>
                  <a:schemeClr val="accent2">
                    <a:lumMod val="75000"/>
                  </a:schemeClr>
                </a:solidFill>
              </a:rPr>
              <a:t>пагонець</a:t>
            </a:r>
            <a:r>
              <a:rPr lang="uk-UA" sz="3200" b="1" i="1" dirty="0" smtClean="0">
                <a:solidFill>
                  <a:srgbClr val="00B050"/>
                </a:solidFill>
              </a:rPr>
              <a:t>, </a:t>
            </a:r>
            <a:r>
              <a:rPr lang="uk-UA" sz="3200" b="1" i="1" dirty="0" err="1" smtClean="0">
                <a:solidFill>
                  <a:srgbClr val="00B050"/>
                </a:solidFill>
              </a:rPr>
              <a:t>повінь,</a:t>
            </a:r>
            <a:r>
              <a:rPr lang="uk-UA" sz="3200" b="1" i="1" dirty="0" err="1" smtClean="0">
                <a:solidFill>
                  <a:srgbClr val="FFC000"/>
                </a:solidFill>
              </a:rPr>
              <a:t>прапор</a:t>
            </a:r>
            <a:r>
              <a:rPr lang="uk-UA" sz="3200" b="1" i="1" dirty="0" smtClean="0">
                <a:solidFill>
                  <a:srgbClr val="00B050"/>
                </a:solidFill>
              </a:rPr>
              <a:t>, </a:t>
            </a:r>
            <a:r>
              <a:rPr lang="uk-UA" sz="3200" b="1" i="1" dirty="0" err="1" smtClean="0">
                <a:solidFill>
                  <a:srgbClr val="00B050"/>
                </a:solidFill>
              </a:rPr>
              <a:t>Поліна,</a:t>
            </a:r>
            <a:r>
              <a:rPr lang="uk-UA" sz="3200" b="1" i="1" dirty="0" err="1" smtClean="0"/>
              <a:t>падолист,полин,</a:t>
            </a:r>
            <a:r>
              <a:rPr lang="uk-UA" sz="3200" b="1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падчерка,</a:t>
            </a:r>
            <a:r>
              <a:rPr lang="uk-UA" sz="3200" b="1" i="1" dirty="0" err="1" smtClean="0">
                <a:solidFill>
                  <a:srgbClr val="FFC000"/>
                </a:solidFill>
              </a:rPr>
              <a:t>пазуха,</a:t>
            </a:r>
            <a:r>
              <a:rPr lang="uk-UA" sz="3200" b="1" i="1" dirty="0" err="1" smtClean="0">
                <a:solidFill>
                  <a:srgbClr val="C00000"/>
                </a:solidFill>
              </a:rPr>
              <a:t>пай,</a:t>
            </a:r>
            <a:r>
              <a:rPr lang="uk-UA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пайок</a:t>
            </a:r>
            <a:r>
              <a:rPr lang="uk-UA" sz="3200" b="1" i="1" dirty="0" smtClean="0"/>
              <a:t>, </a:t>
            </a:r>
            <a:r>
              <a:rPr lang="uk-UA" sz="3200" b="1" i="1" dirty="0" smtClean="0">
                <a:solidFill>
                  <a:srgbClr val="00B0F0"/>
                </a:solidFill>
              </a:rPr>
              <a:t>поле,</a:t>
            </a:r>
          </a:p>
          <a:p>
            <a:pPr algn="ctr"/>
            <a:r>
              <a:rPr lang="uk-UA" sz="32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</a:t>
            </a:r>
            <a:r>
              <a:rPr lang="uk-UA" sz="32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акосник,</a:t>
            </a:r>
            <a:r>
              <a:rPr lang="uk-UA" sz="3200" b="1" i="1" dirty="0" err="1" smtClean="0">
                <a:solidFill>
                  <a:srgbClr val="FF0000"/>
                </a:solidFill>
              </a:rPr>
              <a:t>пакунок</a:t>
            </a:r>
            <a:r>
              <a:rPr lang="uk-UA" sz="3200" b="1" i="1" dirty="0" err="1" smtClean="0">
                <a:solidFill>
                  <a:schemeClr val="accent5">
                    <a:lumMod val="75000"/>
                  </a:schemeClr>
                </a:solidFill>
              </a:rPr>
              <a:t>,пора</a:t>
            </a:r>
            <a:r>
              <a:rPr lang="uk-UA" sz="3200" b="1" i="1" dirty="0" smtClean="0"/>
              <a:t>, </a:t>
            </a:r>
            <a:r>
              <a:rPr lang="uk-UA" sz="32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піч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131" y="4580598"/>
            <a:ext cx="4222865" cy="20789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3" y="2892830"/>
            <a:ext cx="5419898" cy="39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2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8218" y="0"/>
            <a:ext cx="4904508" cy="78139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Хай живе рідна мова!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6" y="1363288"/>
            <a:ext cx="5609532" cy="45553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21 лютого 1952 року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Бангладеші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придушила </a:t>
            </a:r>
            <a:r>
              <a:rPr lang="ru-RU" dirty="0" err="1" smtClean="0"/>
              <a:t>демонстрацію</a:t>
            </a:r>
            <a:r>
              <a:rPr lang="ru-RU" dirty="0" smtClean="0"/>
              <a:t> протесту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урядової</a:t>
            </a:r>
            <a:r>
              <a:rPr lang="ru-RU" dirty="0" smtClean="0"/>
              <a:t> заборони на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бенгальської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 </a:t>
            </a:r>
            <a:r>
              <a:rPr lang="ru-RU" dirty="0" err="1" smtClean="0"/>
              <a:t>Відтоді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день у </a:t>
            </a:r>
            <a:r>
              <a:rPr lang="ru-RU" dirty="0" err="1" smtClean="0"/>
              <a:t>Бангладеші</a:t>
            </a:r>
            <a:r>
              <a:rPr lang="ru-RU" dirty="0" smtClean="0"/>
              <a:t> став днем  </a:t>
            </a:r>
            <a:r>
              <a:rPr lang="ru-RU" dirty="0" err="1" smtClean="0"/>
              <a:t>полеглих</a:t>
            </a:r>
            <a:r>
              <a:rPr lang="ru-RU" dirty="0" smtClean="0"/>
              <a:t> за </a:t>
            </a:r>
            <a:r>
              <a:rPr lang="ru-RU" dirty="0" err="1" smtClean="0"/>
              <a:t>рідну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. Минуло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Аж у </a:t>
            </a:r>
            <a:r>
              <a:rPr lang="ru-RU" dirty="0" err="1" smtClean="0"/>
              <a:t>жовтні</a:t>
            </a:r>
            <a:r>
              <a:rPr lang="ru-RU" dirty="0" smtClean="0"/>
              <a:t> 1999 року на </a:t>
            </a:r>
            <a:r>
              <a:rPr lang="ru-RU" dirty="0" err="1" smtClean="0"/>
              <a:t>Тридцятій</a:t>
            </a:r>
            <a:r>
              <a:rPr lang="ru-RU" dirty="0" smtClean="0"/>
              <a:t> </a:t>
            </a:r>
            <a:r>
              <a:rPr lang="ru-RU" dirty="0" err="1" smtClean="0"/>
              <a:t>сесії</a:t>
            </a:r>
            <a:r>
              <a:rPr lang="ru-RU" dirty="0" smtClean="0"/>
              <a:t> </a:t>
            </a:r>
            <a:r>
              <a:rPr lang="ru-RU" dirty="0" err="1" smtClean="0"/>
              <a:t>Генеральної</a:t>
            </a:r>
            <a:r>
              <a:rPr lang="ru-RU" dirty="0" smtClean="0"/>
              <a:t> </a:t>
            </a:r>
            <a:r>
              <a:rPr lang="ru-RU" dirty="0" err="1" smtClean="0"/>
              <a:t>конференції</a:t>
            </a:r>
            <a:r>
              <a:rPr lang="ru-RU" dirty="0" smtClean="0"/>
              <a:t> ЮНЕСКО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запроваджено</a:t>
            </a:r>
            <a:r>
              <a:rPr lang="ru-RU" dirty="0" smtClean="0"/>
              <a:t> </a:t>
            </a:r>
            <a:r>
              <a:rPr lang="ru-RU" dirty="0" err="1" smtClean="0"/>
              <a:t>Міжнародний</a:t>
            </a:r>
            <a:r>
              <a:rPr lang="ru-RU" dirty="0" smtClean="0"/>
              <a:t> день </a:t>
            </a:r>
            <a:r>
              <a:rPr lang="ru-RU" dirty="0" err="1" smtClean="0"/>
              <a:t>рідної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а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21 лютого 2000 року </a:t>
            </a:r>
            <a:r>
              <a:rPr lang="ru-RU" dirty="0" err="1" smtClean="0"/>
              <a:t>цей</a:t>
            </a:r>
            <a:r>
              <a:rPr lang="ru-RU" dirty="0" smtClean="0"/>
              <a:t> день </a:t>
            </a:r>
            <a:r>
              <a:rPr lang="ru-RU" dirty="0" err="1" smtClean="0"/>
              <a:t>відзначають</a:t>
            </a:r>
            <a:r>
              <a:rPr lang="ru-RU" dirty="0" smtClean="0"/>
              <a:t> і в </a:t>
            </a:r>
            <a:r>
              <a:rPr lang="ru-RU" dirty="0" err="1" smtClean="0"/>
              <a:t>Україні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1363287"/>
            <a:ext cx="5666944" cy="433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30385" cy="681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2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81" y="95760"/>
            <a:ext cx="11800936" cy="1915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	Точно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сказати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, коли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зародилася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українська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мова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складно, але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відомо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вона однозначно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виникла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раніше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за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російську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німецьку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турецьку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тощо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. За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даними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вченого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Василя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Кобилюха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українська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сформувалася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ще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в Х-IV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тисячоліттях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до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нашої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ери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й походить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із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санскриту.</a:t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uk-UA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17597887" y="5037827"/>
            <a:ext cx="45719" cy="5693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283" y="2165858"/>
            <a:ext cx="5693434" cy="4467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81" y="2097088"/>
            <a:ext cx="5486400" cy="453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3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" y="2133600"/>
            <a:ext cx="12153205" cy="52715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77310" y="4470400"/>
            <a:ext cx="9144000" cy="23876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91174" y="4163755"/>
            <a:ext cx="3485804" cy="324135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8545" y="293113"/>
            <a:ext cx="119149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122738" algn="l"/>
              </a:tabLst>
            </a:pP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</a:rPr>
              <a:t>У 1934 році на конкурсі мов у Парижі українська мова була визнана поряд з французькою і перською як найкраща, найбагатша мова світу.</a:t>
            </a:r>
          </a:p>
          <a:p>
            <a:pPr algn="ctr">
              <a:tabLst>
                <a:tab pos="4122738" algn="l"/>
              </a:tabLst>
            </a:pP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</a:rPr>
              <a:t>    За мелодійністю українська мова займає друге місце серед мов світу, поступаючись лише італійській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uk-U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2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342" y="1907214"/>
            <a:ext cx="6201294" cy="482235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2784974" y="4538749"/>
            <a:ext cx="648391" cy="71905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004" y="0"/>
            <a:ext cx="11925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Рідна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мова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дається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народові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Богом,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чужа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– людьми,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приносять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вістрі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ворожих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списів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Василь Захарченко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307050"/>
            <a:ext cx="3740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Мова</a:t>
            </a:r>
            <a:r>
              <a:rPr lang="ru-RU" sz="2400" b="1" dirty="0" smtClean="0">
                <a:solidFill>
                  <a:srgbClr val="7030A0"/>
                </a:solidFill>
              </a:rPr>
              <a:t> – то </a:t>
            </a:r>
            <a:r>
              <a:rPr lang="ru-RU" sz="2400" b="1" dirty="0" err="1" smtClean="0">
                <a:solidFill>
                  <a:srgbClr val="7030A0"/>
                </a:solidFill>
              </a:rPr>
              <a:t>серце</a:t>
            </a:r>
            <a:r>
              <a:rPr lang="ru-RU" sz="2400" b="1" dirty="0" smtClean="0">
                <a:solidFill>
                  <a:srgbClr val="7030A0"/>
                </a:solidFill>
              </a:rPr>
              <a:t> народу: </a:t>
            </a:r>
            <a:r>
              <a:rPr lang="ru-RU" sz="2400" b="1" dirty="0" err="1" smtClean="0">
                <a:solidFill>
                  <a:srgbClr val="7030A0"/>
                </a:solidFill>
              </a:rPr>
              <a:t>гине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мова</a:t>
            </a:r>
            <a:r>
              <a:rPr lang="ru-RU" sz="2400" b="1" dirty="0" smtClean="0">
                <a:solidFill>
                  <a:srgbClr val="7030A0"/>
                </a:solidFill>
              </a:rPr>
              <a:t> – </a:t>
            </a:r>
            <a:r>
              <a:rPr lang="ru-RU" sz="2400" b="1" dirty="0" err="1" smtClean="0">
                <a:solidFill>
                  <a:srgbClr val="7030A0"/>
                </a:solidFill>
              </a:rPr>
              <a:t>гине</a:t>
            </a:r>
            <a:r>
              <a:rPr lang="ru-RU" sz="2400" b="1" dirty="0" smtClean="0">
                <a:solidFill>
                  <a:srgbClr val="7030A0"/>
                </a:solidFill>
              </a:rPr>
              <a:t> народ.    </a:t>
            </a:r>
          </a:p>
          <a:p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</a:t>
            </a:r>
            <a:r>
              <a:rPr lang="ru-RU" sz="2400" b="1" dirty="0" err="1" smtClean="0">
                <a:solidFill>
                  <a:srgbClr val="7030A0"/>
                </a:solidFill>
              </a:rPr>
              <a:t>Іван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Огієнко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73733" y="1089130"/>
            <a:ext cx="8185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B0F0"/>
                </a:solidFill>
              </a:rPr>
              <a:t>Рідна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 smtClean="0">
                <a:solidFill>
                  <a:srgbClr val="00B0F0"/>
                </a:solidFill>
              </a:rPr>
              <a:t>мова</a:t>
            </a:r>
            <a:r>
              <a:rPr lang="ru-RU" sz="2400" b="1" dirty="0" smtClean="0">
                <a:solidFill>
                  <a:srgbClr val="00B0F0"/>
                </a:solidFill>
              </a:rPr>
              <a:t> – не полова: </a:t>
            </a:r>
            <a:r>
              <a:rPr lang="ru-RU" sz="2400" b="1" dirty="0" err="1" smtClean="0">
                <a:solidFill>
                  <a:srgbClr val="00B0F0"/>
                </a:solidFill>
              </a:rPr>
              <a:t>її</a:t>
            </a:r>
            <a:r>
              <a:rPr lang="ru-RU" sz="2400" b="1" dirty="0" smtClean="0">
                <a:solidFill>
                  <a:srgbClr val="00B0F0"/>
                </a:solidFill>
              </a:rPr>
              <a:t> за </a:t>
            </a:r>
            <a:r>
              <a:rPr lang="ru-RU" sz="2400" b="1" dirty="0" err="1" smtClean="0">
                <a:solidFill>
                  <a:srgbClr val="00B0F0"/>
                </a:solidFill>
              </a:rPr>
              <a:t>вітром</a:t>
            </a:r>
            <a:r>
              <a:rPr lang="ru-RU" sz="2400" b="1" dirty="0" smtClean="0">
                <a:solidFill>
                  <a:srgbClr val="00B0F0"/>
                </a:solidFill>
              </a:rPr>
              <a:t> не </a:t>
            </a:r>
            <a:r>
              <a:rPr lang="ru-RU" sz="2400" b="1" dirty="0" err="1" smtClean="0">
                <a:solidFill>
                  <a:srgbClr val="00B0F0"/>
                </a:solidFill>
              </a:rPr>
              <a:t>розвієш</a:t>
            </a:r>
            <a:r>
              <a:rPr lang="ru-RU" sz="2400" b="1" dirty="0" smtClean="0">
                <a:solidFill>
                  <a:srgbClr val="00B0F0"/>
                </a:solidFill>
              </a:rPr>
              <a:t>. 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                                                                   </a:t>
            </a:r>
            <a:r>
              <a:rPr lang="ru-RU" sz="2400" b="1" dirty="0" err="1" smtClean="0">
                <a:solidFill>
                  <a:srgbClr val="00B0F0"/>
                </a:solidFill>
              </a:rPr>
              <a:t>Українське</a:t>
            </a:r>
            <a:r>
              <a:rPr lang="ru-RU" sz="2400" b="1" dirty="0" smtClean="0">
                <a:solidFill>
                  <a:srgbClr val="00B0F0"/>
                </a:solidFill>
              </a:rPr>
              <a:t>       </a:t>
            </a:r>
            <a:r>
              <a:rPr lang="ru-RU" sz="2400" b="1" dirty="0" err="1" smtClean="0">
                <a:solidFill>
                  <a:srgbClr val="00B0F0"/>
                </a:solidFill>
              </a:rPr>
              <a:t>прислів’я</a:t>
            </a:r>
            <a:endParaRPr lang="uk-UA" sz="2400" b="1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2737211"/>
            <a:ext cx="32253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Бринить-співає</a:t>
            </a:r>
            <a:r>
              <a:rPr lang="ru-RU" sz="2400" b="1" dirty="0" smtClean="0">
                <a:solidFill>
                  <a:srgbClr val="FF0000"/>
                </a:solidFill>
              </a:rPr>
              <a:t> наша </a:t>
            </a:r>
            <a:r>
              <a:rPr lang="ru-RU" sz="2400" b="1" dirty="0" err="1" smtClean="0">
                <a:solidFill>
                  <a:srgbClr val="FF0000"/>
                </a:solidFill>
              </a:rPr>
              <a:t>мова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чарує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тішить</a:t>
            </a:r>
            <a:r>
              <a:rPr lang="ru-RU" sz="2400" b="1" dirty="0" smtClean="0">
                <a:solidFill>
                  <a:srgbClr val="FF0000"/>
                </a:solidFill>
              </a:rPr>
              <a:t> і </a:t>
            </a:r>
            <a:r>
              <a:rPr lang="ru-RU" sz="2400" b="1" dirty="0" err="1" smtClean="0">
                <a:solidFill>
                  <a:srgbClr val="FF0000"/>
                </a:solidFill>
              </a:rPr>
              <a:t>п’янить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Олександр</a:t>
            </a:r>
            <a:r>
              <a:rPr lang="ru-RU" sz="2400" b="1" dirty="0" smtClean="0">
                <a:solidFill>
                  <a:srgbClr val="FF0000"/>
                </a:solidFill>
              </a:rPr>
              <a:t> Олесь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9559636" y="1920127"/>
            <a:ext cx="2499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Мова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доля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нашого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народу, і вона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залежить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того, як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ревно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ми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всі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плекатимемо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 Олесь Гончар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9506" y="5257800"/>
            <a:ext cx="30923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Мова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росте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елементарно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разом з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душею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народу.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Іван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Франко</a:t>
            </a:r>
            <a:endParaRPr lang="uk-U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17459863" y="5257800"/>
            <a:ext cx="16649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Мова</a:t>
            </a:r>
            <a:r>
              <a:rPr lang="ru-RU" dirty="0" smtClean="0"/>
              <a:t> – то </a:t>
            </a:r>
            <a:r>
              <a:rPr lang="ru-RU" dirty="0" err="1" smtClean="0"/>
              <a:t>серце</a:t>
            </a:r>
            <a:r>
              <a:rPr lang="ru-RU" dirty="0" smtClean="0"/>
              <a:t> народу: </a:t>
            </a:r>
            <a:r>
              <a:rPr lang="ru-RU" dirty="0" err="1" smtClean="0"/>
              <a:t>гине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– </a:t>
            </a:r>
            <a:r>
              <a:rPr lang="ru-RU" dirty="0" err="1" smtClean="0"/>
              <a:t>гине</a:t>
            </a:r>
            <a:r>
              <a:rPr lang="ru-RU" dirty="0" smtClean="0"/>
              <a:t> народ.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Огієнко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692640" y="4778107"/>
            <a:ext cx="23663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9966FF"/>
                </a:solidFill>
              </a:rPr>
              <a:t>Хто</a:t>
            </a:r>
            <a:r>
              <a:rPr lang="ru-RU" sz="2400" b="1" dirty="0" smtClean="0">
                <a:solidFill>
                  <a:srgbClr val="9966FF"/>
                </a:solidFill>
              </a:rPr>
              <a:t> </a:t>
            </a:r>
            <a:r>
              <a:rPr lang="ru-RU" sz="2400" b="1" dirty="0" err="1" smtClean="0">
                <a:solidFill>
                  <a:srgbClr val="9966FF"/>
                </a:solidFill>
              </a:rPr>
              <a:t>нікчемну</a:t>
            </a:r>
            <a:r>
              <a:rPr lang="ru-RU" sz="2400" b="1" dirty="0" smtClean="0">
                <a:solidFill>
                  <a:srgbClr val="9966FF"/>
                </a:solidFill>
              </a:rPr>
              <a:t> душу </a:t>
            </a:r>
            <a:r>
              <a:rPr lang="ru-RU" sz="2400" b="1" dirty="0" err="1" smtClean="0">
                <a:solidFill>
                  <a:srgbClr val="9966FF"/>
                </a:solidFill>
              </a:rPr>
              <a:t>має</a:t>
            </a:r>
            <a:r>
              <a:rPr lang="ru-RU" sz="2400" b="1" dirty="0" smtClean="0">
                <a:solidFill>
                  <a:srgbClr val="9966FF"/>
                </a:solidFill>
              </a:rPr>
              <a:t>, то </a:t>
            </a:r>
            <a:r>
              <a:rPr lang="ru-RU" sz="2400" b="1" dirty="0" err="1" smtClean="0">
                <a:solidFill>
                  <a:srgbClr val="9966FF"/>
                </a:solidFill>
              </a:rPr>
              <a:t>така</a:t>
            </a:r>
            <a:r>
              <a:rPr lang="ru-RU" sz="2400" b="1" dirty="0" smtClean="0">
                <a:solidFill>
                  <a:srgbClr val="9966FF"/>
                </a:solidFill>
              </a:rPr>
              <a:t> ж у </a:t>
            </a:r>
            <a:r>
              <a:rPr lang="ru-RU" sz="2400" b="1" dirty="0" err="1" smtClean="0">
                <a:solidFill>
                  <a:srgbClr val="9966FF"/>
                </a:solidFill>
              </a:rPr>
              <a:t>нього</a:t>
            </a:r>
            <a:r>
              <a:rPr lang="ru-RU" sz="2400" b="1" dirty="0" smtClean="0">
                <a:solidFill>
                  <a:srgbClr val="9966FF"/>
                </a:solidFill>
              </a:rPr>
              <a:t> </a:t>
            </a:r>
            <a:r>
              <a:rPr lang="ru-RU" sz="2400" b="1" dirty="0" err="1" smtClean="0">
                <a:solidFill>
                  <a:srgbClr val="9966FF"/>
                </a:solidFill>
              </a:rPr>
              <a:t>мова</a:t>
            </a:r>
            <a:r>
              <a:rPr lang="ru-RU" sz="2400" b="1" dirty="0" smtClean="0">
                <a:solidFill>
                  <a:srgbClr val="9966FF"/>
                </a:solidFill>
              </a:rPr>
              <a:t>. </a:t>
            </a:r>
          </a:p>
          <a:p>
            <a:pPr algn="ctr"/>
            <a:r>
              <a:rPr lang="ru-RU" sz="2400" b="1" dirty="0">
                <a:solidFill>
                  <a:srgbClr val="9966FF"/>
                </a:solidFill>
              </a:rPr>
              <a:t>Л</a:t>
            </a:r>
            <a:r>
              <a:rPr lang="ru-RU" sz="2400" b="1" dirty="0" smtClean="0">
                <a:solidFill>
                  <a:srgbClr val="9966FF"/>
                </a:solidFill>
              </a:rPr>
              <a:t>еся </a:t>
            </a:r>
            <a:r>
              <a:rPr lang="ru-RU" sz="2400" b="1" dirty="0" err="1" smtClean="0">
                <a:solidFill>
                  <a:srgbClr val="9966FF"/>
                </a:solidFill>
              </a:rPr>
              <a:t>Українка</a:t>
            </a:r>
            <a:endParaRPr lang="uk-UA" sz="2400" b="1" dirty="0">
              <a:solidFill>
                <a:srgbClr val="99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4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5257800" cy="9144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7D48B8"/>
                </a:solidFill>
              </a:rPr>
              <a:t>Цікаві  факти  </a:t>
            </a:r>
            <a:endParaRPr lang="uk-UA" sz="4800" b="1" dirty="0">
              <a:solidFill>
                <a:srgbClr val="7D48B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2"/>
            <a:ext cx="4947458" cy="40566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«Тарас Шевченко з </a:t>
            </a:r>
            <a:r>
              <a:rPr lang="ru-RU" sz="2400" b="1" dirty="0" err="1" smtClean="0"/>
              <a:t>п’ятнадцяти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опинився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російськомовному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середовищі</a:t>
            </a:r>
            <a:r>
              <a:rPr lang="ru-RU" sz="2400" b="1" dirty="0" smtClean="0"/>
              <a:t>: пан </a:t>
            </a:r>
            <a:r>
              <a:rPr lang="ru-RU" sz="2400" b="1" dirty="0" err="1" smtClean="0"/>
              <a:t>Енгельгардт</a:t>
            </a:r>
            <a:r>
              <a:rPr lang="ru-RU" sz="2400" b="1" dirty="0" smtClean="0"/>
              <a:t>, Петербург, солдатчина в </a:t>
            </a:r>
            <a:r>
              <a:rPr lang="ru-RU" sz="2400" b="1" dirty="0" err="1" smtClean="0"/>
              <a:t>Оренбурзьких</a:t>
            </a:r>
            <a:r>
              <a:rPr lang="ru-RU" sz="2400" b="1" dirty="0" smtClean="0"/>
              <a:t> степах, </a:t>
            </a:r>
            <a:r>
              <a:rPr lang="ru-RU" sz="2400" b="1" dirty="0" err="1" smtClean="0"/>
              <a:t>знову</a:t>
            </a:r>
            <a:r>
              <a:rPr lang="ru-RU" sz="2400" b="1" dirty="0" smtClean="0"/>
              <a:t> Петербург («в </a:t>
            </a:r>
            <a:r>
              <a:rPr lang="ru-RU" sz="2400" b="1" dirty="0" err="1" smtClean="0"/>
              <a:t>неволі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виріс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між</a:t>
            </a:r>
            <a:r>
              <a:rPr lang="ru-RU" sz="2400" b="1" dirty="0" smtClean="0"/>
              <a:t> чужими»). До </a:t>
            </a:r>
            <a:r>
              <a:rPr lang="ru-RU" sz="2400" b="1" dirty="0" err="1" smtClean="0"/>
              <a:t>речі</a:t>
            </a:r>
            <a:r>
              <a:rPr lang="ru-RU" sz="2400" b="1" dirty="0" smtClean="0"/>
              <a:t>, у </a:t>
            </a:r>
            <a:r>
              <a:rPr lang="ru-RU" sz="2400" b="1" dirty="0" err="1" smtClean="0"/>
              <a:t>дорослому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віці</a:t>
            </a:r>
            <a:r>
              <a:rPr lang="ru-RU" sz="2400" b="1" dirty="0" smtClean="0"/>
              <a:t> Тарас Шевченко прожив в </a:t>
            </a:r>
            <a:r>
              <a:rPr lang="ru-RU" sz="2400" b="1" dirty="0" err="1" smtClean="0"/>
              <a:t>Україні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всього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тільки</a:t>
            </a:r>
            <a:r>
              <a:rPr lang="ru-RU" sz="2400" b="1" dirty="0" smtClean="0"/>
              <a:t>  три роки. Але </a:t>
            </a:r>
            <a:r>
              <a:rPr lang="ru-RU" sz="2400" b="1" dirty="0" err="1" smtClean="0"/>
              <a:t>геніальним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він</a:t>
            </a:r>
            <a:r>
              <a:rPr lang="ru-RU" sz="2400" b="1" dirty="0" smtClean="0"/>
              <a:t> став </a:t>
            </a:r>
            <a:r>
              <a:rPr lang="ru-RU" sz="2400" b="1" dirty="0" err="1" smtClean="0"/>
              <a:t>саме</a:t>
            </a:r>
            <a:r>
              <a:rPr lang="ru-RU" sz="2400" b="1" dirty="0" smtClean="0"/>
              <a:t> тому,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творив </a:t>
            </a:r>
            <a:r>
              <a:rPr lang="ru-RU" sz="2400" b="1" dirty="0" err="1" smtClean="0"/>
              <a:t>рідною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мовою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свого</a:t>
            </a:r>
            <a:r>
              <a:rPr lang="ru-RU" sz="2400" b="1" dirty="0" smtClean="0"/>
              <a:t> народу» (І. П. </a:t>
            </a:r>
            <a:r>
              <a:rPr lang="ru-RU" sz="2400" b="1" dirty="0" err="1" smtClean="0"/>
              <a:t>Ющук</a:t>
            </a:r>
            <a:r>
              <a:rPr lang="ru-RU" sz="2400" b="1" dirty="0" smtClean="0"/>
              <a:t>).</a:t>
            </a:r>
          </a:p>
          <a:p>
            <a:pPr marL="0" indent="0" algn="ctr">
              <a:buNone/>
            </a:pPr>
            <a:r>
              <a:rPr lang="ru-RU" dirty="0" smtClean="0"/>
              <a:t>     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6" y="182880"/>
            <a:ext cx="5521730" cy="57524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8887" y="5935287"/>
            <a:ext cx="11272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  Тарас  Григорович  Шевченко  і </a:t>
            </a:r>
            <a:r>
              <a:rPr lang="uk-UA" sz="2800" dirty="0" err="1" smtClean="0">
                <a:solidFill>
                  <a:schemeClr val="accent2">
                    <a:lumMod val="75000"/>
                  </a:schemeClr>
                </a:solidFill>
              </a:rPr>
              <a:t>Енгельгардт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 Павло  Васильович</a:t>
            </a:r>
            <a:endParaRPr lang="uk-U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3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2995" y="1332273"/>
            <a:ext cx="569344" cy="1325563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63260"/>
            <a:ext cx="12192000" cy="2070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«Борис Грінченко виховувався в сім’ї, де розмовляли тільки російською мовою (мати – росіянка, батько – російський офіцер), але зміг розкрити своє обдарування й зробити неоціненний внесок в розвиток української культури саме тому, що повернувся до рідної мови свого народу (згадаймо його чотиритомний Словник української мови)» І. П. </a:t>
            </a:r>
            <a:r>
              <a:rPr lang="uk-UA" b="1" dirty="0" err="1" smtClean="0">
                <a:solidFill>
                  <a:schemeClr val="accent4">
                    <a:lumMod val="75000"/>
                  </a:schemeClr>
                </a:solidFill>
              </a:rPr>
              <a:t>Ющук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4" y="2133600"/>
            <a:ext cx="3588589" cy="3822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297" y="2133600"/>
            <a:ext cx="3763703" cy="3822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668" y="2133600"/>
            <a:ext cx="3977066" cy="38224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428297" y="6027003"/>
            <a:ext cx="3588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 smtClean="0"/>
              <a:t>Політксенія</a:t>
            </a:r>
            <a:r>
              <a:rPr lang="uk-UA" sz="2400" b="1" dirty="0" smtClean="0"/>
              <a:t>  Миколаївна </a:t>
            </a:r>
            <a:r>
              <a:rPr lang="uk-UA" sz="2400" b="1" dirty="0" err="1" smtClean="0"/>
              <a:t>Літарьова</a:t>
            </a:r>
            <a:r>
              <a:rPr lang="uk-UA" sz="2400" b="1" dirty="0" smtClean="0"/>
              <a:t> – мати</a:t>
            </a:r>
            <a:endParaRPr lang="uk-UA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027003"/>
            <a:ext cx="3588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Дмитро  Якович Грінченко  - батько</a:t>
            </a:r>
            <a:endParaRPr lang="uk-UA" sz="2400" b="1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071668" y="6280030"/>
            <a:ext cx="3977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Борис Дмитрович Грінченко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595132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2772505" y="3611115"/>
            <a:ext cx="45719" cy="165576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880" y="-24793"/>
            <a:ext cx="11388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«У </a:t>
            </a:r>
            <a:r>
              <a:rPr lang="ru-RU" sz="2400" b="1" dirty="0" err="1" smtClean="0">
                <a:solidFill>
                  <a:srgbClr val="C00000"/>
                </a:solidFill>
              </a:rPr>
              <a:t>російськомовному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середовищі</a:t>
            </a:r>
            <a:r>
              <a:rPr lang="ru-RU" sz="2400" b="1" dirty="0" smtClean="0">
                <a:solidFill>
                  <a:srgbClr val="C00000"/>
                </a:solidFill>
              </a:rPr>
              <a:t> починали </a:t>
            </a:r>
            <a:r>
              <a:rPr lang="ru-RU" sz="2400" b="1" dirty="0" err="1" smtClean="0">
                <a:solidFill>
                  <a:srgbClr val="C00000"/>
                </a:solidFill>
              </a:rPr>
              <a:t>своє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життя</a:t>
            </a:r>
            <a:r>
              <a:rPr lang="ru-RU" sz="2400" b="1" dirty="0" smtClean="0">
                <a:solidFill>
                  <a:srgbClr val="C00000"/>
                </a:solidFill>
              </a:rPr>
              <a:t> й  </a:t>
            </a:r>
            <a:r>
              <a:rPr lang="ru-RU" sz="2400" b="1" dirty="0" err="1" smtClean="0">
                <a:solidFill>
                  <a:srgbClr val="C00000"/>
                </a:solidFill>
              </a:rPr>
              <a:t>такі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відомі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українські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письменники</a:t>
            </a:r>
            <a:r>
              <a:rPr lang="ru-RU" sz="2400" b="1" dirty="0" smtClean="0">
                <a:solidFill>
                  <a:srgbClr val="C00000"/>
                </a:solidFill>
              </a:rPr>
              <a:t>, як </a:t>
            </a:r>
            <a:r>
              <a:rPr lang="ru-RU" sz="2400" b="1" dirty="0" err="1" smtClean="0">
                <a:solidFill>
                  <a:srgbClr val="C00000"/>
                </a:solidFill>
              </a:rPr>
              <a:t>Олександр</a:t>
            </a:r>
            <a:r>
              <a:rPr lang="ru-RU" sz="2400" b="1" dirty="0" smtClean="0">
                <a:solidFill>
                  <a:srgbClr val="C00000"/>
                </a:solidFill>
              </a:rPr>
              <a:t> Олесь, Борис Антоненко-Давидович, </a:t>
            </a:r>
            <a:r>
              <a:rPr lang="ru-RU" sz="2400" b="1" dirty="0" err="1" smtClean="0">
                <a:solidFill>
                  <a:srgbClr val="C00000"/>
                </a:solidFill>
              </a:rPr>
              <a:t>Володимир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Сосюра</a:t>
            </a:r>
            <a:r>
              <a:rPr lang="ru-RU" sz="2400" b="1" dirty="0" smtClean="0">
                <a:solidFill>
                  <a:srgbClr val="C00000"/>
                </a:solidFill>
              </a:rPr>
              <a:t>. </a:t>
            </a:r>
            <a:r>
              <a:rPr lang="ru-RU" sz="2400" b="1" dirty="0" err="1" smtClean="0">
                <a:solidFill>
                  <a:srgbClr val="C00000"/>
                </a:solidFill>
              </a:rPr>
              <a:t>Однак</a:t>
            </a:r>
            <a:r>
              <a:rPr lang="ru-RU" sz="2400" b="1" dirty="0" smtClean="0">
                <a:solidFill>
                  <a:srgbClr val="C00000"/>
                </a:solidFill>
              </a:rPr>
              <a:t>  стали     </a:t>
            </a:r>
            <a:r>
              <a:rPr lang="ru-RU" sz="2400" b="1" dirty="0" err="1" smtClean="0">
                <a:solidFill>
                  <a:srgbClr val="C00000"/>
                </a:solidFill>
              </a:rPr>
              <a:t>видатними</a:t>
            </a:r>
            <a:r>
              <a:rPr lang="ru-RU" sz="2400" b="1" dirty="0" smtClean="0">
                <a:solidFill>
                  <a:srgbClr val="C00000"/>
                </a:solidFill>
              </a:rPr>
              <a:t>          </a:t>
            </a:r>
            <a:r>
              <a:rPr lang="ru-RU" sz="2400" b="1" dirty="0" err="1" smtClean="0">
                <a:solidFill>
                  <a:srgbClr val="C00000"/>
                </a:solidFill>
              </a:rPr>
              <a:t>діячами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української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культури</a:t>
            </a:r>
            <a:r>
              <a:rPr lang="ru-RU" sz="2400" b="1" dirty="0" smtClean="0">
                <a:solidFill>
                  <a:srgbClr val="C00000"/>
                </a:solidFill>
              </a:rPr>
              <a:t>» (І. П. </a:t>
            </a:r>
            <a:r>
              <a:rPr lang="ru-RU" sz="2400" b="1" dirty="0" err="1" smtClean="0">
                <a:solidFill>
                  <a:srgbClr val="C00000"/>
                </a:solidFill>
              </a:rPr>
              <a:t>Ющук</a:t>
            </a:r>
            <a:r>
              <a:rPr lang="ru-RU" sz="2400" b="1" dirty="0" smtClean="0">
                <a:solidFill>
                  <a:srgbClr val="C00000"/>
                </a:solidFill>
              </a:rPr>
              <a:t>).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" y="1243012"/>
            <a:ext cx="4172990" cy="46091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2880" y="6068292"/>
            <a:ext cx="4172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Олександр  Олесь</a:t>
            </a:r>
            <a:endParaRPr lang="uk-UA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004" y="1243012"/>
            <a:ext cx="3507971" cy="44604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181300" y="6027003"/>
            <a:ext cx="4181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Борис  Антоненко-Давидович</a:t>
            </a:r>
            <a:endParaRPr lang="uk-UA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110" y="1243011"/>
            <a:ext cx="3341715" cy="434314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124875" y="6027975"/>
            <a:ext cx="2957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Володимир   Сосюра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9348633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525</Words>
  <Application>Microsoft Office PowerPoint</Application>
  <PresentationFormat>Широкоэкранный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Хай живе рідна мова!</vt:lpstr>
      <vt:lpstr>Презентация PowerPoint</vt:lpstr>
      <vt:lpstr> Точно сказати, коли зародилася українська мова складно, але відомо, що вона однозначно виникла раніше за російську, німецьку, турецьку тощо. За даними вченого Василя Кобилюха, українська сформувалася ще в Х-IV тисячоліттях до нашої ери й походить із санскриту. </vt:lpstr>
      <vt:lpstr>Презентация PowerPoint</vt:lpstr>
      <vt:lpstr>Презентация PowerPoint</vt:lpstr>
      <vt:lpstr>Цікаві  факти  </vt:lpstr>
      <vt:lpstr>Презентация PowerPoint</vt:lpstr>
      <vt:lpstr>Презентация PowerPoint</vt:lpstr>
      <vt:lpstr>Найбільше перекладений «Заповіт» Тараса Шевченка – 147 мовами.                                                                                                                                                               </vt:lpstr>
      <vt:lpstr>В українській мові безліч синонімів, найбільше має слово «бити» – 45 синонімів. </vt:lpstr>
      <vt:lpstr>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Люда</dc:creator>
  <cp:lastModifiedBy>Люда</cp:lastModifiedBy>
  <cp:revision>20</cp:revision>
  <dcterms:created xsi:type="dcterms:W3CDTF">2024-02-07T16:31:05Z</dcterms:created>
  <dcterms:modified xsi:type="dcterms:W3CDTF">2024-02-07T19:44:16Z</dcterms:modified>
</cp:coreProperties>
</file>