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441" r:id="rId3"/>
    <p:sldId id="418" r:id="rId4"/>
    <p:sldId id="381" r:id="rId5"/>
    <p:sldId id="443" r:id="rId6"/>
    <p:sldId id="444" r:id="rId7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5EAFA"/>
    <a:srgbClr val="5BD4FF"/>
    <a:srgbClr val="DDF0FE"/>
    <a:srgbClr val="3A393F"/>
    <a:srgbClr val="EEDD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Помірний стиль 2 –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49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D5CCEE-143D-60EB-6935-879ED86166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DFDAEDAE-99D1-F70D-DEA8-D935896C0E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BCCB5B1-0572-9C33-D4A0-AAC21B7FB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3B80A-18F8-41CF-B782-306013C2E149}" type="datetimeFigureOut">
              <a:rPr lang="uk-UA" smtClean="0"/>
              <a:t>17.02.2024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5296216-B219-6640-7E51-09326A4E2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5BC6197-DC99-D2EC-3AFC-9CCCDA5B6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D5B3B-2B20-4444-BBF1-6FFFB1CF118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667023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32F6D7-6844-78D9-3E27-B458504CA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F9089143-6FFB-AFFE-6F1F-CA6A51F189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4E4851A-1A0C-E230-119F-042637EF22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3B80A-18F8-41CF-B782-306013C2E149}" type="datetimeFigureOut">
              <a:rPr lang="uk-UA" smtClean="0"/>
              <a:t>17.02.2024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812ABC3-7344-E6F6-7BA1-FEE4F4C81B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42BEBE4-29CA-BD89-6365-73B6CD86F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D5B3B-2B20-4444-BBF1-6FFFB1CF118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993154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7A4F6040-0FF0-B42D-2647-38B0630743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CF344D33-D11B-BB54-9176-9E61BE9916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CDB0D7D-1859-58D9-8071-ECE1CAA126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3B80A-18F8-41CF-B782-306013C2E149}" type="datetimeFigureOut">
              <a:rPr lang="uk-UA" smtClean="0"/>
              <a:t>17.02.2024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9A832B8-AC26-8D4F-E349-18479C060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03D7E19-D7CF-51CB-F6A8-900F87A60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D5B3B-2B20-4444-BBF1-6FFFB1CF118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934826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A3B64D-D001-A58E-D287-2AAEF3C01D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14F2F6-51EE-EA7C-F82A-D389DA94AD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E70FA8D-06DF-A22C-67D6-A54E97614F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3B80A-18F8-41CF-B782-306013C2E149}" type="datetimeFigureOut">
              <a:rPr lang="uk-UA" smtClean="0"/>
              <a:t>17.02.2024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B33C760-8721-712E-9949-415531F76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CB1FBCD-4280-B1CD-0E12-900B6FB0A9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D5B3B-2B20-4444-BBF1-6FFFB1CF118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717237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8B2F87-FD2B-90C1-6BBF-83D5D81D75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7718925D-90A8-33F1-636E-B1751B0DF7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9EBB276-5B1C-103B-E35B-71B3D40776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3B80A-18F8-41CF-B782-306013C2E149}" type="datetimeFigureOut">
              <a:rPr lang="uk-UA" smtClean="0"/>
              <a:t>17.02.2024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7A7AA3A-9EDA-8351-1FF1-43FB32DE2F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D2A20A4-5DF2-4DD2-DE4B-2C80F85F5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D5B3B-2B20-4444-BBF1-6FFFB1CF118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449182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88BA49-7A5F-C9E0-C4DE-6CC17CB6DD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0DC26D3C-39AF-2B3D-96E9-B9D316FB44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C45E39BB-6B3A-CF5F-09E1-A28EDC8A71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F2E0BE47-B8B9-CA90-81F7-5D9CFCF802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3B80A-18F8-41CF-B782-306013C2E149}" type="datetimeFigureOut">
              <a:rPr lang="uk-UA" smtClean="0"/>
              <a:t>17.02.2024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2E9D3F53-635C-6EC6-4951-BABF4356FD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FE2BEE36-6F12-A25C-4A3B-819E7CA54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D5B3B-2B20-4444-BBF1-6FFFB1CF118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187209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6EFE09-ACAC-9CAA-2C27-88BF3609C0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9F61FFF8-9EAF-5D83-1817-D1A146833C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265D8A77-1679-6B16-9455-37938357E0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9416A592-64A3-58E6-4FA0-DAC8662B91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F893D938-842C-938E-7E43-3B5824C03A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50A134D2-73C7-4207-AA61-C89323C90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3B80A-18F8-41CF-B782-306013C2E149}" type="datetimeFigureOut">
              <a:rPr lang="uk-UA" smtClean="0"/>
              <a:t>17.02.2024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FAA12C4C-5AAE-BCDC-F3D3-FF1BEA8193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154653E3-5E8E-76B5-3211-66FB61CC2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D5B3B-2B20-4444-BBF1-6FFFB1CF118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415914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369942-7232-CDB9-7D9B-5C334312D5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29C4A3B6-363C-94FC-209C-B175FBD85D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3B80A-18F8-41CF-B782-306013C2E149}" type="datetimeFigureOut">
              <a:rPr lang="uk-UA" smtClean="0"/>
              <a:t>17.02.2024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43678554-D93D-FA53-117C-2577BA843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A5DAECEF-854B-6940-667D-AF5D9051D5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D5B3B-2B20-4444-BBF1-6FFFB1CF118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99537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5BEA5633-AD68-EE39-FDA1-F9BBD609F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3B80A-18F8-41CF-B782-306013C2E149}" type="datetimeFigureOut">
              <a:rPr lang="uk-UA" smtClean="0"/>
              <a:t>17.02.2024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D30F6B48-C5E5-3C18-504E-CF54AE51EA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73AF835F-FDBB-5E9C-0882-ACDFE5A9D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D5B3B-2B20-4444-BBF1-6FFFB1CF118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661806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5E31C8-4678-ED5B-67EA-D6AA5BFB0F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0FFE1AE2-67D5-3BC9-FC07-151B1DF0F6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D4235BBC-88D9-08D8-6873-9C6DAF84BF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B1475C2E-4E7F-8830-DACC-926386A702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3B80A-18F8-41CF-B782-306013C2E149}" type="datetimeFigureOut">
              <a:rPr lang="uk-UA" smtClean="0"/>
              <a:t>17.02.2024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1040E41A-C6CF-9561-9B76-6D6FDC078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B394003-7BA0-BC2E-ECD9-B037BF8AAB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D5B3B-2B20-4444-BBF1-6FFFB1CF118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385611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62E07E-8068-E47D-279D-0420F7CE5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F80DCE83-CC71-E9CC-BC1F-A8DD8FFA94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700C439D-2EDB-70B1-EDF1-06CA7D69BC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C649DBF3-B7BB-9068-91ED-03B9ED649B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3B80A-18F8-41CF-B782-306013C2E149}" type="datetimeFigureOut">
              <a:rPr lang="uk-UA" smtClean="0"/>
              <a:t>17.02.2024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49EEA5E8-7C1A-9DD1-EB56-4C8D8E4F0E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F398429C-2D05-4CCE-EE87-98B5F4289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D5B3B-2B20-4444-BBF1-6FFFB1CF118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77403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3B8AF1BF-188E-DFA2-D054-09F7DD7D3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C434913-EBEE-559D-3839-6776A02E31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044F351-8286-C883-4FBF-C49FDEB4CC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03B80A-18F8-41CF-B782-306013C2E149}" type="datetimeFigureOut">
              <a:rPr lang="uk-UA" smtClean="0"/>
              <a:t>17.02.2024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82E0F98-ABB5-DF22-FEDA-E4F5F395DB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38B266F-0335-16C1-9D38-29B50427EB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1D5B3B-2B20-4444-BBF1-6FFFB1CF118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70077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image" Target="../media/image3.jpeg"/><Relationship Id="rId7" Type="http://schemas.openxmlformats.org/officeDocument/2006/relationships/hyperlink" Target="https://www.youtube.com/channel/UCYtu9EnlIk3Nph-Yj_nHd6A" TargetMode="External"/><Relationship Id="rId12" Type="http://schemas.openxmlformats.org/officeDocument/2006/relationships/image" Target="../media/image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hyperlink" Target="https://youtu.be/wX18m7oGJtg" TargetMode="External"/><Relationship Id="rId5" Type="http://schemas.openxmlformats.org/officeDocument/2006/relationships/image" Target="../media/image5.png"/><Relationship Id="rId10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image" Target="../media/image5.png"/><Relationship Id="rId7" Type="http://schemas.openxmlformats.org/officeDocument/2006/relationships/hyperlink" Target="https://www.youtube.com/channel/UCYtu9EnlIk3Nph-Yj_nHd6A" TargetMode="External"/><Relationship Id="rId12" Type="http://schemas.openxmlformats.org/officeDocument/2006/relationships/image" Target="../media/image8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gif"/><Relationship Id="rId11" Type="http://schemas.openxmlformats.org/officeDocument/2006/relationships/hyperlink" Target="https://youtu.be/wX18m7oGJtg" TargetMode="External"/><Relationship Id="rId5" Type="http://schemas.openxmlformats.org/officeDocument/2006/relationships/image" Target="../media/image10.gif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microsoft.com/office/2007/relationships/hdphoto" Target="../media/hdphoto1.wdp"/><Relationship Id="rId7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g"/><Relationship Id="rId5" Type="http://schemas.openxmlformats.org/officeDocument/2006/relationships/hyperlink" Target="https://www.youtube.com/channel/UCYtu9EnlIk3Nph-Yj_nHd6A" TargetMode="External"/><Relationship Id="rId10" Type="http://schemas.openxmlformats.org/officeDocument/2006/relationships/image" Target="../media/image8.png"/><Relationship Id="rId4" Type="http://schemas.openxmlformats.org/officeDocument/2006/relationships/image" Target="../media/image11.gif"/><Relationship Id="rId9" Type="http://schemas.openxmlformats.org/officeDocument/2006/relationships/hyperlink" Target="https://youtu.be/wX18m7oGJtg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openxmlformats.org/officeDocument/2006/relationships/image" Target="../media/image18.png"/><Relationship Id="rId3" Type="http://schemas.microsoft.com/office/2007/relationships/hdphoto" Target="../media/hdphoto1.wdp"/><Relationship Id="rId7" Type="http://schemas.microsoft.com/office/2007/relationships/hdphoto" Target="../media/hdphoto6.wdp"/><Relationship Id="rId12" Type="http://schemas.openxmlformats.org/officeDocument/2006/relationships/image" Target="../media/image6.jpg"/><Relationship Id="rId2" Type="http://schemas.openxmlformats.org/officeDocument/2006/relationships/image" Target="../media/image5.png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openxmlformats.org/officeDocument/2006/relationships/hyperlink" Target="https://www.youtube.com/channel/UCYtu9EnlIk3Nph-Yj_nHd6A" TargetMode="External"/><Relationship Id="rId5" Type="http://schemas.microsoft.com/office/2007/relationships/hdphoto" Target="../media/hdphoto5.wdp"/><Relationship Id="rId15" Type="http://schemas.openxmlformats.org/officeDocument/2006/relationships/hyperlink" Target="https://youtu.be/wX18m7oGJtg" TargetMode="External"/><Relationship Id="rId10" Type="http://schemas.openxmlformats.org/officeDocument/2006/relationships/image" Target="../media/image11.gif"/><Relationship Id="rId4" Type="http://schemas.openxmlformats.org/officeDocument/2006/relationships/image" Target="../media/image14.png"/><Relationship Id="rId9" Type="http://schemas.openxmlformats.org/officeDocument/2006/relationships/image" Target="../media/image17.gif"/><Relationship Id="rId14" Type="http://schemas.microsoft.com/office/2007/relationships/hdphoto" Target="../media/hdphoto7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openxmlformats.org/officeDocument/2006/relationships/image" Target="../media/image6.jpg"/><Relationship Id="rId12" Type="http://schemas.openxmlformats.org/officeDocument/2006/relationships/hyperlink" Target="https://youtu.be/wX18m7oGJtg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youtube.com/channel/UCYtu9EnlIk3Nph-Yj_nHd6A" TargetMode="External"/><Relationship Id="rId11" Type="http://schemas.microsoft.com/office/2007/relationships/hdphoto" Target="../media/hdphoto7.wdp"/><Relationship Id="rId5" Type="http://schemas.openxmlformats.org/officeDocument/2006/relationships/image" Target="../media/image11.gif"/><Relationship Id="rId10" Type="http://schemas.openxmlformats.org/officeDocument/2006/relationships/image" Target="../media/image18.png"/><Relationship Id="rId4" Type="http://schemas.openxmlformats.org/officeDocument/2006/relationships/image" Target="../media/image19.gif"/><Relationship Id="rId9" Type="http://schemas.microsoft.com/office/2007/relationships/hdphoto" Target="../media/hdphoto8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youtu.be/wX18m7oGJtg" TargetMode="External"/><Relationship Id="rId3" Type="http://schemas.openxmlformats.org/officeDocument/2006/relationships/image" Target="../media/image4.png"/><Relationship Id="rId7" Type="http://schemas.openxmlformats.org/officeDocument/2006/relationships/image" Target="../media/image6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youtube.com/channel/UCYtu9EnlIk3Nph-Yj_nHd6A" TargetMode="External"/><Relationship Id="rId5" Type="http://schemas.microsoft.com/office/2007/relationships/hdphoto" Target="../media/hdphoto1.wdp"/><Relationship Id="rId10" Type="http://schemas.openxmlformats.org/officeDocument/2006/relationships/image" Target="../media/image21.png"/><Relationship Id="rId4" Type="http://schemas.openxmlformats.org/officeDocument/2006/relationships/image" Target="../media/image5.png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6" descr="Нова українська школа — все про НУШ у 2022 році">
            <a:extLst>
              <a:ext uri="{FF2B5EF4-FFF2-40B4-BE49-F238E27FC236}">
                <a16:creationId xmlns:a16="http://schemas.microsoft.com/office/drawing/2014/main" id="{61D02583-63B9-4127-F596-C10E6E5EA4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0" r="27361" b="50000"/>
          <a:stretch/>
        </p:blipFill>
        <p:spPr bwMode="auto">
          <a:xfrm>
            <a:off x="4966309" y="-6771"/>
            <a:ext cx="957173" cy="106025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Иконка шестерёнка - Png картинки и иконки без фона">
            <a:extLst>
              <a:ext uri="{FF2B5EF4-FFF2-40B4-BE49-F238E27FC236}">
                <a16:creationId xmlns:a16="http://schemas.microsoft.com/office/drawing/2014/main" id="{B873EC40-13CC-DD0C-7711-81EA0F5AA8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124" y="1910506"/>
            <a:ext cx="3036988" cy="3036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3">
            <a:extLst>
              <a:ext uri="{FF2B5EF4-FFF2-40B4-BE49-F238E27FC236}">
                <a16:creationId xmlns:a16="http://schemas.microsoft.com/office/drawing/2014/main" id="{65885A23-84B0-3B9F-249B-FB83FAE865C6}"/>
              </a:ext>
            </a:extLst>
          </p:cNvPr>
          <p:cNvSpPr/>
          <p:nvPr/>
        </p:nvSpPr>
        <p:spPr>
          <a:xfrm>
            <a:off x="1504144" y="2613392"/>
            <a:ext cx="528947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0000" b="1" cap="none" spc="50" dirty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Zeppelin" pitchFamily="2" charset="0"/>
              </a:rPr>
              <a:t>6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2320EBE8-0A68-D756-41E8-A22EFCBDDA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41923"/>
            <a:ext cx="1839881" cy="1839881"/>
          </a:xfrm>
          <a:prstGeom prst="rect">
            <a:avLst/>
          </a:prstGeom>
        </p:spPr>
      </p:pic>
      <p:sp>
        <p:nvSpPr>
          <p:cNvPr id="24" name="Прямоугольник 12">
            <a:extLst>
              <a:ext uri="{FF2B5EF4-FFF2-40B4-BE49-F238E27FC236}">
                <a16:creationId xmlns:a16="http://schemas.microsoft.com/office/drawing/2014/main" id="{C5F4BD2D-3D11-B47B-85BA-001EF9EBA860}"/>
              </a:ext>
            </a:extLst>
          </p:cNvPr>
          <p:cNvSpPr/>
          <p:nvPr/>
        </p:nvSpPr>
        <p:spPr>
          <a:xfrm>
            <a:off x="8643486" y="-3827"/>
            <a:ext cx="3399129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i="1" cap="none" spc="50" dirty="0">
                <a:ln w="28575" cmpd="sng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Урок </a:t>
            </a:r>
            <a:r>
              <a:rPr lang="ru-RU" sz="6600" b="1" i="1" cap="none" spc="50" dirty="0">
                <a:ln w="28575" cmpd="sng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26</a:t>
            </a:r>
          </a:p>
        </p:txBody>
      </p:sp>
      <p:grpSp>
        <p:nvGrpSpPr>
          <p:cNvPr id="28" name="Групувати 27">
            <a:extLst>
              <a:ext uri="{FF2B5EF4-FFF2-40B4-BE49-F238E27FC236}">
                <a16:creationId xmlns:a16="http://schemas.microsoft.com/office/drawing/2014/main" id="{A40CCA30-7D0D-3B1E-CE18-E0E81882AD5E}"/>
              </a:ext>
            </a:extLst>
          </p:cNvPr>
          <p:cNvGrpSpPr/>
          <p:nvPr/>
        </p:nvGrpSpPr>
        <p:grpSpPr>
          <a:xfrm>
            <a:off x="1413760" y="4370304"/>
            <a:ext cx="2249183" cy="2249183"/>
            <a:chOff x="2209664" y="3808717"/>
            <a:chExt cx="2249183" cy="2249183"/>
          </a:xfrm>
        </p:grpSpPr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65AAF99F-DF26-37E1-21A6-850855DC5E5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9664" y="3808717"/>
              <a:ext cx="2249183" cy="2249183"/>
            </a:xfrm>
            <a:prstGeom prst="rect">
              <a:avLst/>
            </a:prstGeom>
          </p:spPr>
        </p:pic>
        <p:pic>
          <p:nvPicPr>
            <p:cNvPr id="25" name="Рисунок 24">
              <a:hlinkClick r:id="rId7"/>
              <a:extLst>
                <a:ext uri="{FF2B5EF4-FFF2-40B4-BE49-F238E27FC236}">
                  <a16:creationId xmlns:a16="http://schemas.microsoft.com/office/drawing/2014/main" id="{1127D1D3-7E7D-F136-07AB-53A7FA9A04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563"/>
            <a:stretch/>
          </p:blipFill>
          <p:spPr>
            <a:xfrm>
              <a:off x="2869034" y="4505603"/>
              <a:ext cx="930442" cy="857013"/>
            </a:xfrm>
            <a:prstGeom prst="rect">
              <a:avLst/>
            </a:prstGeom>
          </p:spPr>
        </p:pic>
      </p:grpSp>
      <p:sp>
        <p:nvSpPr>
          <p:cNvPr id="29" name="Прямоугольник 5">
            <a:extLst>
              <a:ext uri="{FF2B5EF4-FFF2-40B4-BE49-F238E27FC236}">
                <a16:creationId xmlns:a16="http://schemas.microsoft.com/office/drawing/2014/main" id="{EF9BD8D0-9885-4773-26BA-641DDA687CB9}"/>
              </a:ext>
            </a:extLst>
          </p:cNvPr>
          <p:cNvSpPr/>
          <p:nvPr/>
        </p:nvSpPr>
        <p:spPr>
          <a:xfrm>
            <a:off x="4108233" y="2327173"/>
            <a:ext cx="8096160" cy="2123658"/>
          </a:xfrm>
          <a:prstGeom prst="rect">
            <a:avLst/>
          </a:prstGeom>
          <a:solidFill>
            <a:srgbClr val="EEDDEF">
              <a:alpha val="45000"/>
            </a:srgbClr>
          </a:solidFill>
          <a:effectLst>
            <a:softEdge rad="12700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dirty="0">
                <a:ln w="12700">
                  <a:solidFill>
                    <a:srgbClr val="FFFF00"/>
                  </a:solidFill>
                  <a:prstDash val="solid"/>
                </a:ln>
                <a:solidFill>
                  <a:srgbClr val="3333FF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Antique Olive" panose="020B0803020204030204" pitchFamily="34" charset="0"/>
              </a:rPr>
              <a:t>ВВЕДЕННЯ ЧИСЛОВИХ І ТЕКСТОВИХ ДАНИХ У КЛІТИНКИ ТАБЛИЦІ</a:t>
            </a:r>
            <a:endParaRPr lang="uk-UA" sz="4400" b="1" cap="none" spc="0" dirty="0">
              <a:ln w="12700">
                <a:solidFill>
                  <a:srgbClr val="FFFF00"/>
                </a:solidFill>
                <a:prstDash val="solid"/>
              </a:ln>
              <a:solidFill>
                <a:srgbClr val="3333FF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Antique Olive" panose="020B0803020204030204" pitchFamily="34" charset="0"/>
            </a:endParaRPr>
          </a:p>
        </p:txBody>
      </p:sp>
      <p:sp>
        <p:nvSpPr>
          <p:cNvPr id="30" name="Прямокутник 29">
            <a:extLst>
              <a:ext uri="{FF2B5EF4-FFF2-40B4-BE49-F238E27FC236}">
                <a16:creationId xmlns:a16="http://schemas.microsoft.com/office/drawing/2014/main" id="{7C21D8BF-097F-6515-DE23-6AAC8F0716D7}"/>
              </a:ext>
            </a:extLst>
          </p:cNvPr>
          <p:cNvSpPr/>
          <p:nvPr/>
        </p:nvSpPr>
        <p:spPr>
          <a:xfrm>
            <a:off x="683021" y="2298979"/>
            <a:ext cx="2171192" cy="163121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1183086"/>
              </a:avLst>
            </a:prstTxWarp>
            <a:spAutoFit/>
          </a:bodyPr>
          <a:lstStyle/>
          <a:p>
            <a:pPr algn="ctr"/>
            <a:r>
              <a:rPr lang="uk-UA" sz="60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30A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інформатика</a:t>
            </a:r>
          </a:p>
        </p:txBody>
      </p:sp>
      <p:grpSp>
        <p:nvGrpSpPr>
          <p:cNvPr id="34" name="Групувати 33">
            <a:extLst>
              <a:ext uri="{FF2B5EF4-FFF2-40B4-BE49-F238E27FC236}">
                <a16:creationId xmlns:a16="http://schemas.microsoft.com/office/drawing/2014/main" id="{EA3C94CF-7399-4059-A701-C22AA5C6E1AB}"/>
              </a:ext>
            </a:extLst>
          </p:cNvPr>
          <p:cNvGrpSpPr/>
          <p:nvPr/>
        </p:nvGrpSpPr>
        <p:grpSpPr>
          <a:xfrm>
            <a:off x="6179419" y="6024791"/>
            <a:ext cx="6012581" cy="857013"/>
            <a:chOff x="6179419" y="6024791"/>
            <a:chExt cx="6012581" cy="857013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D44E02A0-EE80-F47F-43B3-48B2150BDF9B}"/>
                </a:ext>
              </a:extLst>
            </p:cNvPr>
            <p:cNvSpPr txBox="1"/>
            <p:nvPr/>
          </p:nvSpPr>
          <p:spPr>
            <a:xfrm>
              <a:off x="7026442" y="6250155"/>
              <a:ext cx="5165558" cy="369332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txBody>
            <a:bodyPr wrap="square">
              <a:spAutoFit/>
            </a:bodyPr>
            <a:lstStyle/>
            <a:p>
              <a:r>
                <a:rPr lang="uk-UA" b="1" dirty="0">
                  <a:solidFill>
                    <a:srgbClr val="FF0000"/>
                  </a:solidFill>
                  <a:hlinkClick r:id="rId7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Перейти на </a:t>
              </a:r>
              <a:r>
                <a:rPr lang="uk-UA" b="1" dirty="0" err="1">
                  <a:solidFill>
                    <a:srgbClr val="FF0000"/>
                  </a:solidFill>
                  <a:hlinkClick r:id="rId7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Ютуб</a:t>
              </a:r>
              <a:r>
                <a:rPr lang="uk-UA" b="1" dirty="0">
                  <a:solidFill>
                    <a:srgbClr val="FF0000"/>
                  </a:solidFill>
                  <a:hlinkClick r:id="rId7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-канал «Дистанційне навчання»</a:t>
              </a:r>
              <a:endParaRPr lang="uk-UA" b="1" dirty="0">
                <a:solidFill>
                  <a:srgbClr val="FF0000"/>
                </a:solidFill>
              </a:endParaRPr>
            </a:p>
          </p:txBody>
        </p:sp>
        <p:pic>
          <p:nvPicPr>
            <p:cNvPr id="33" name="Рисунок 32">
              <a:hlinkClick r:id="rId7"/>
              <a:extLst>
                <a:ext uri="{FF2B5EF4-FFF2-40B4-BE49-F238E27FC236}">
                  <a16:creationId xmlns:a16="http://schemas.microsoft.com/office/drawing/2014/main" id="{40B129B1-12D7-BC2D-C591-69F0333B0D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563"/>
            <a:stretch/>
          </p:blipFill>
          <p:spPr>
            <a:xfrm>
              <a:off x="6179419" y="6024791"/>
              <a:ext cx="930442" cy="857013"/>
            </a:xfrm>
            <a:prstGeom prst="rect">
              <a:avLst/>
            </a:prstGeom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</p:pic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AF3303A-1A66-EFDC-F99F-86B7560756A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4636" t="18822" r="35714" b="65718"/>
          <a:stretch/>
        </p:blipFill>
        <p:spPr>
          <a:xfrm>
            <a:off x="0" y="-6771"/>
            <a:ext cx="4966309" cy="1060254"/>
          </a:xfrm>
          <a:prstGeom prst="rect">
            <a:avLst/>
          </a:prstGeom>
        </p:spPr>
      </p:pic>
      <p:pic>
        <p:nvPicPr>
          <p:cNvPr id="18" name="Рисунок 17">
            <a:hlinkClick r:id="rId11"/>
            <a:extLst>
              <a:ext uri="{FF2B5EF4-FFF2-40B4-BE49-F238E27FC236}">
                <a16:creationId xmlns:a16="http://schemas.microsoft.com/office/drawing/2014/main" id="{5254684B-BB77-1629-A72E-B44A526FD95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669" y="4730502"/>
            <a:ext cx="3828514" cy="1493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229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52000" fill="hold" nodeType="after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2" accel="60000" fill="hold" nodeType="after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12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13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1" presetID="8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22" dur="20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3" presetID="8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24" dur="5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0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2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10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  <p:bldP spid="24" grpId="0"/>
          <p:bldP spid="2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52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2" accel="6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1" presetID="8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22" dur="20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3" presetID="8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24" dur="5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0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2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10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  <p:bldP spid="24" grpId="0"/>
          <p:bldP spid="29" grpId="0" animBg="1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CAD8851-6720-6B8E-15D6-580687D200A7}"/>
              </a:ext>
            </a:extLst>
          </p:cNvPr>
          <p:cNvSpPr txBox="1"/>
          <p:nvPr/>
        </p:nvSpPr>
        <p:spPr>
          <a:xfrm>
            <a:off x="3502324" y="382508"/>
            <a:ext cx="3350863" cy="707886"/>
          </a:xfrm>
          <a:prstGeom prst="homePlat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uk-UA" sz="4000" b="1" i="1" dirty="0"/>
              <a:t>Поміркуйте</a:t>
            </a:r>
            <a:endParaRPr lang="ru-RU" sz="4000" b="1" i="1" dirty="0"/>
          </a:p>
        </p:txBody>
      </p:sp>
      <p:pic>
        <p:nvPicPr>
          <p:cNvPr id="9" name="Picture 2" descr="Школа Дети Поднимая Руки В Современный Классе — стоковые фотографии и  другие картинки Белый - iStock">
            <a:extLst>
              <a:ext uri="{FF2B5EF4-FFF2-40B4-BE49-F238E27FC236}">
                <a16:creationId xmlns:a16="http://schemas.microsoft.com/office/drawing/2014/main" id="{BE0928EC-A461-77D0-72BB-184D7D8F34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95"/>
          <a:stretch/>
        </p:blipFill>
        <p:spPr bwMode="auto">
          <a:xfrm>
            <a:off x="0" y="-44725"/>
            <a:ext cx="3502325" cy="1761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3D712B7-8D83-1F12-DA24-8C0360FD27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9235" y="-26184"/>
            <a:ext cx="930442" cy="930442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7BDC83D-B63E-2997-0EB0-D5495B33C0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6347" y="0"/>
            <a:ext cx="587141" cy="587141"/>
          </a:xfrm>
          <a:prstGeom prst="rect">
            <a:avLst/>
          </a:prstGeom>
        </p:spPr>
      </p:pic>
      <p:grpSp>
        <p:nvGrpSpPr>
          <p:cNvPr id="18" name="Группа 5">
            <a:extLst>
              <a:ext uri="{FF2B5EF4-FFF2-40B4-BE49-F238E27FC236}">
                <a16:creationId xmlns:a16="http://schemas.microsoft.com/office/drawing/2014/main" id="{333A6A0D-BD09-501A-E336-BCD457CD53BE}"/>
              </a:ext>
            </a:extLst>
          </p:cNvPr>
          <p:cNvGrpSpPr/>
          <p:nvPr/>
        </p:nvGrpSpPr>
        <p:grpSpPr>
          <a:xfrm>
            <a:off x="1153198" y="2023512"/>
            <a:ext cx="10108360" cy="707886"/>
            <a:chOff x="241538" y="1910285"/>
            <a:chExt cx="11671787" cy="752049"/>
          </a:xfr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grpSpPr>
        <p:sp>
          <p:nvSpPr>
            <p:cNvPr id="19" name="Прямоугольник 2">
              <a:extLst>
                <a:ext uri="{FF2B5EF4-FFF2-40B4-BE49-F238E27FC236}">
                  <a16:creationId xmlns:a16="http://schemas.microsoft.com/office/drawing/2014/main" id="{C9853E92-CC29-A26E-51CB-50FCA8ACBE54}"/>
                </a:ext>
              </a:extLst>
            </p:cNvPr>
            <p:cNvSpPr/>
            <p:nvPr/>
          </p:nvSpPr>
          <p:spPr>
            <a:xfrm>
              <a:off x="241538" y="1910285"/>
              <a:ext cx="11671787" cy="75204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Овал 19">
              <a:extLst>
                <a:ext uri="{FF2B5EF4-FFF2-40B4-BE49-F238E27FC236}">
                  <a16:creationId xmlns:a16="http://schemas.microsoft.com/office/drawing/2014/main" id="{12248345-ACEE-E33F-EAF8-A066BA56F628}"/>
                </a:ext>
              </a:extLst>
            </p:cNvPr>
            <p:cNvSpPr/>
            <p:nvPr/>
          </p:nvSpPr>
          <p:spPr>
            <a:xfrm>
              <a:off x="416896" y="2157812"/>
              <a:ext cx="241539" cy="187686"/>
            </a:xfrm>
            <a:prstGeom prst="ellipse">
              <a:avLst/>
            </a:prstGeom>
            <a:solidFill>
              <a:srgbClr val="E500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9F05DF1-0238-4F62-9D64-7A9844513BDE}"/>
                </a:ext>
              </a:extLst>
            </p:cNvPr>
            <p:cNvSpPr txBox="1"/>
            <p:nvPr/>
          </p:nvSpPr>
          <p:spPr>
            <a:xfrm>
              <a:off x="698740" y="1951600"/>
              <a:ext cx="11085043" cy="5558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800" dirty="0"/>
                <a:t>Як увести </a:t>
              </a:r>
              <a:r>
                <a:rPr lang="ru-RU" sz="2800" dirty="0" err="1"/>
                <a:t>дані</a:t>
              </a:r>
              <a:r>
                <a:rPr lang="ru-RU" sz="2800" dirty="0"/>
                <a:t> в </a:t>
              </a:r>
              <a:r>
                <a:rPr lang="ru-RU" sz="2800" dirty="0" err="1"/>
                <a:t>таблицю</a:t>
              </a:r>
              <a:r>
                <a:rPr lang="ru-RU" sz="2800" dirty="0"/>
                <a:t> в текстовому </a:t>
              </a:r>
              <a:r>
                <a:rPr lang="ru-RU" sz="2800" dirty="0" err="1"/>
                <a:t>документі</a:t>
              </a:r>
              <a:r>
                <a:rPr lang="ru-RU" sz="2800" dirty="0"/>
                <a:t>?</a:t>
              </a:r>
              <a:endParaRPr lang="uk-UA" sz="2800" dirty="0"/>
            </a:p>
          </p:txBody>
        </p:sp>
      </p:grp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0145C30A-4AFF-EA45-3AC5-C5A1FC41DF08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6FCFF"/>
              </a:clrFrom>
              <a:clrTo>
                <a:srgbClr val="F6FC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43" y="1897629"/>
            <a:ext cx="959652" cy="959652"/>
          </a:xfrm>
          <a:prstGeom prst="rect">
            <a:avLst/>
          </a:prstGeom>
        </p:spPr>
      </p:pic>
      <p:grpSp>
        <p:nvGrpSpPr>
          <p:cNvPr id="3" name="Групувати 2">
            <a:extLst>
              <a:ext uri="{FF2B5EF4-FFF2-40B4-BE49-F238E27FC236}">
                <a16:creationId xmlns:a16="http://schemas.microsoft.com/office/drawing/2014/main" id="{3CB9540E-5903-DAC8-670F-EF74F8416256}"/>
              </a:ext>
            </a:extLst>
          </p:cNvPr>
          <p:cNvGrpSpPr/>
          <p:nvPr/>
        </p:nvGrpSpPr>
        <p:grpSpPr>
          <a:xfrm>
            <a:off x="10990432" y="5937515"/>
            <a:ext cx="1559929" cy="1169947"/>
            <a:chOff x="10990432" y="5937515"/>
            <a:chExt cx="1559929" cy="1169947"/>
          </a:xfrm>
        </p:grpSpPr>
        <p:pic>
          <p:nvPicPr>
            <p:cNvPr id="1026" name="Picture 2" descr="LunaPic Edit | Emo gif, Aesthetic gif, Chinese new year background">
              <a:extLst>
                <a:ext uri="{FF2B5EF4-FFF2-40B4-BE49-F238E27FC236}">
                  <a16:creationId xmlns:a16="http://schemas.microsoft.com/office/drawing/2014/main" id="{103595A8-AF35-E11B-68F6-543B745F3F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90432" y="5937515"/>
              <a:ext cx="1559929" cy="11699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Рисунок 16">
              <a:hlinkClick r:id="rId7"/>
              <a:extLst>
                <a:ext uri="{FF2B5EF4-FFF2-40B4-BE49-F238E27FC236}">
                  <a16:creationId xmlns:a16="http://schemas.microsoft.com/office/drawing/2014/main" id="{781C44AD-8A49-D889-8055-665151DE1D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563"/>
            <a:stretch/>
          </p:blipFill>
          <p:spPr>
            <a:xfrm>
              <a:off x="11469961" y="6139448"/>
              <a:ext cx="600873" cy="553453"/>
            </a:xfrm>
            <a:prstGeom prst="rect">
              <a:avLst/>
            </a:prstGeom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</p:pic>
      </p:grp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FF024E9-0E00-15BD-8603-B4CB3421FA4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b="5578"/>
          <a:stretch/>
        </p:blipFill>
        <p:spPr>
          <a:xfrm>
            <a:off x="1549158" y="2821279"/>
            <a:ext cx="7298778" cy="387657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2" name="Рисунок 21">
            <a:hlinkClick r:id="rId11"/>
            <a:extLst>
              <a:ext uri="{FF2B5EF4-FFF2-40B4-BE49-F238E27FC236}">
                <a16:creationId xmlns:a16="http://schemas.microsoft.com/office/drawing/2014/main" id="{0699427E-E5E6-8161-D01C-97E8E8486E7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8052" y="5914082"/>
            <a:ext cx="2574480" cy="1004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398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DE3B7D9-6204-5027-A5C9-4C3C1BE9E0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9235" y="-26184"/>
            <a:ext cx="930442" cy="930442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E24C65C5-0245-610C-ACC5-0ECBAD9A46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6347" y="0"/>
            <a:ext cx="587141" cy="58714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4FF15EA-E50A-D90F-BF87-4E6836257A9E}"/>
              </a:ext>
            </a:extLst>
          </p:cNvPr>
          <p:cNvSpPr txBox="1"/>
          <p:nvPr/>
        </p:nvSpPr>
        <p:spPr>
          <a:xfrm>
            <a:off x="201816" y="171642"/>
            <a:ext cx="10674531" cy="156966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ru-RU" sz="2400" b="1" dirty="0" err="1"/>
              <a:t>Щоб</a:t>
            </a:r>
            <a:r>
              <a:rPr lang="ru-RU" sz="2400" b="1" dirty="0"/>
              <a:t> увести </a:t>
            </a:r>
            <a:r>
              <a:rPr lang="ru-RU" sz="2400" b="1" dirty="0" err="1"/>
              <a:t>потрібні</a:t>
            </a:r>
            <a:r>
              <a:rPr lang="ru-RU" sz="2400" b="1" dirty="0"/>
              <a:t> </a:t>
            </a:r>
            <a:r>
              <a:rPr lang="ru-RU" sz="2400" b="1" dirty="0" err="1"/>
              <a:t>дані</a:t>
            </a:r>
            <a:r>
              <a:rPr lang="ru-RU" sz="2400" b="1" dirty="0"/>
              <a:t> у </a:t>
            </a:r>
            <a:r>
              <a:rPr lang="ru-RU" sz="2400" b="1" dirty="0" err="1"/>
              <a:t>клітинку</a:t>
            </a:r>
            <a:r>
              <a:rPr lang="ru-RU" sz="2400" b="1" dirty="0"/>
              <a:t>, </a:t>
            </a:r>
            <a:r>
              <a:rPr lang="ru-RU" sz="2400" b="1" dirty="0" err="1"/>
              <a:t>її</a:t>
            </a:r>
            <a:r>
              <a:rPr lang="ru-RU" sz="2400" b="1" dirty="0"/>
              <a:t> треба </a:t>
            </a:r>
            <a:r>
              <a:rPr lang="ru-RU" sz="2400" b="1" dirty="0" err="1">
                <a:solidFill>
                  <a:srgbClr val="FF0000"/>
                </a:solidFill>
              </a:rPr>
              <a:t>зробити</a:t>
            </a:r>
            <a:r>
              <a:rPr lang="ru-RU" sz="2400" b="1" dirty="0">
                <a:solidFill>
                  <a:srgbClr val="FF0000"/>
                </a:solidFill>
              </a:rPr>
              <a:t> поточною </a:t>
            </a:r>
            <a:r>
              <a:rPr lang="ru-RU" sz="2400" b="1" dirty="0"/>
              <a:t>(</a:t>
            </a:r>
            <a:r>
              <a:rPr lang="ru-RU" sz="2400" b="1" dirty="0" err="1"/>
              <a:t>розмістити</a:t>
            </a:r>
            <a:r>
              <a:rPr lang="ru-RU" sz="2400" b="1" dirty="0"/>
              <a:t> в </a:t>
            </a:r>
            <a:r>
              <a:rPr lang="ru-RU" sz="2400" b="1" dirty="0" err="1"/>
              <a:t>ній</a:t>
            </a:r>
            <a:r>
              <a:rPr lang="ru-RU" sz="2400" b="1" dirty="0"/>
              <a:t> </a:t>
            </a:r>
            <a:r>
              <a:rPr lang="ru-RU" sz="2400" b="1" dirty="0" err="1"/>
              <a:t>табличний</a:t>
            </a:r>
            <a:r>
              <a:rPr lang="ru-RU" sz="2400" b="1" dirty="0"/>
              <a:t> курсор), </a:t>
            </a:r>
            <a:r>
              <a:rPr lang="ru-RU" sz="2400" b="1" dirty="0">
                <a:solidFill>
                  <a:srgbClr val="FF0000"/>
                </a:solidFill>
              </a:rPr>
              <a:t>увести </a:t>
            </a:r>
            <a:r>
              <a:rPr lang="ru-RU" sz="2400" b="1" dirty="0" err="1">
                <a:solidFill>
                  <a:srgbClr val="FF0000"/>
                </a:solidFill>
              </a:rPr>
              <a:t>від­повідні</a:t>
            </a:r>
            <a:r>
              <a:rPr lang="ru-RU" sz="2400" b="1" dirty="0">
                <a:solidFill>
                  <a:srgbClr val="FF0000"/>
                </a:solidFill>
              </a:rPr>
              <a:t> </a:t>
            </a:r>
            <a:r>
              <a:rPr lang="ru-RU" sz="2400" b="1" dirty="0" err="1">
                <a:solidFill>
                  <a:srgbClr val="FF0000"/>
                </a:solidFill>
              </a:rPr>
              <a:t>дані</a:t>
            </a:r>
            <a:r>
              <a:rPr lang="ru-RU" sz="2400" b="1" dirty="0">
                <a:solidFill>
                  <a:srgbClr val="FF0000"/>
                </a:solidFill>
              </a:rPr>
              <a:t> </a:t>
            </a:r>
            <a:r>
              <a:rPr lang="ru-RU" sz="2400" b="1" dirty="0"/>
              <a:t>та </a:t>
            </a:r>
            <a:r>
              <a:rPr lang="ru-RU" sz="2400" b="1" dirty="0" err="1"/>
              <a:t>натиснути</a:t>
            </a:r>
            <a:r>
              <a:rPr lang="ru-RU" sz="2400" b="1" dirty="0"/>
              <a:t> </a:t>
            </a:r>
            <a:r>
              <a:rPr lang="ru-RU" sz="2400" b="1" dirty="0" err="1"/>
              <a:t>клавішу</a:t>
            </a:r>
            <a:r>
              <a:rPr lang="ru-RU" sz="2400" b="1" dirty="0"/>
              <a:t> </a:t>
            </a:r>
            <a:r>
              <a:rPr lang="en-US" sz="2400" b="1" dirty="0">
                <a:solidFill>
                  <a:srgbClr val="FF0000"/>
                </a:solidFill>
              </a:rPr>
              <a:t>Enter</a:t>
            </a:r>
            <a:r>
              <a:rPr lang="en-US" sz="2400" b="1" dirty="0"/>
              <a:t>. </a:t>
            </a:r>
            <a:r>
              <a:rPr lang="ru-RU" sz="2400" b="1" dirty="0" err="1"/>
              <a:t>Зауважимо</a:t>
            </a:r>
            <a:r>
              <a:rPr lang="ru-RU" sz="2400" b="1" dirty="0"/>
              <a:t>, </a:t>
            </a:r>
            <a:r>
              <a:rPr lang="ru-RU" sz="2400" b="1" dirty="0" err="1"/>
              <a:t>що</a:t>
            </a:r>
            <a:r>
              <a:rPr lang="ru-RU" sz="2400" b="1" dirty="0"/>
              <a:t> перед початком </a:t>
            </a:r>
            <a:r>
              <a:rPr lang="ru-RU" sz="2400" b="1" dirty="0" err="1"/>
              <a:t>уведення</a:t>
            </a:r>
            <a:r>
              <a:rPr lang="ru-RU" sz="2400" b="1" dirty="0"/>
              <a:t> </a:t>
            </a:r>
            <a:r>
              <a:rPr lang="ru-RU" sz="2400" b="1" dirty="0" err="1"/>
              <a:t>текстовий</a:t>
            </a:r>
            <a:r>
              <a:rPr lang="ru-RU" sz="2400" b="1" dirty="0"/>
              <a:t> курсор у </a:t>
            </a:r>
            <a:r>
              <a:rPr lang="ru-RU" sz="2400" b="1" dirty="0" err="1"/>
              <a:t>клітинці</a:t>
            </a:r>
            <a:r>
              <a:rPr lang="ru-RU" sz="2400" b="1" dirty="0"/>
              <a:t> </a:t>
            </a:r>
            <a:r>
              <a:rPr lang="ru-RU" sz="2400" b="1" dirty="0" err="1"/>
              <a:t>від­сутній</a:t>
            </a:r>
            <a:r>
              <a:rPr lang="ru-RU" sz="2400" b="1" dirty="0"/>
              <a:t>, </a:t>
            </a:r>
            <a:r>
              <a:rPr lang="ru-RU" sz="2400" b="1" dirty="0" err="1"/>
              <a:t>він</a:t>
            </a:r>
            <a:r>
              <a:rPr lang="ru-RU" sz="2400" b="1" dirty="0"/>
              <a:t> </a:t>
            </a:r>
            <a:r>
              <a:rPr lang="ru-RU" sz="2400" b="1" dirty="0" err="1"/>
              <a:t>з’являється</a:t>
            </a:r>
            <a:r>
              <a:rPr lang="ru-RU" sz="2400" b="1" dirty="0"/>
              <a:t> </a:t>
            </a:r>
            <a:r>
              <a:rPr lang="ru-RU" sz="2400" b="1" dirty="0" err="1"/>
              <a:t>після</a:t>
            </a:r>
            <a:r>
              <a:rPr lang="ru-RU" sz="2400" b="1" dirty="0"/>
              <a:t> </a:t>
            </a:r>
            <a:r>
              <a:rPr lang="ru-RU" sz="2400" b="1" dirty="0" err="1"/>
              <a:t>введення</a:t>
            </a:r>
            <a:r>
              <a:rPr lang="ru-RU" sz="2400" b="1" dirty="0"/>
              <a:t> </a:t>
            </a:r>
            <a:r>
              <a:rPr lang="ru-RU" sz="2400" b="1" dirty="0" err="1"/>
              <a:t>першого</a:t>
            </a:r>
            <a:r>
              <a:rPr lang="ru-RU" sz="2400" b="1" dirty="0"/>
              <a:t> символа.</a:t>
            </a:r>
            <a:endParaRPr lang="uk-UA" sz="2400" b="1" dirty="0">
              <a:solidFill>
                <a:srgbClr val="FF0000"/>
              </a:solidFill>
            </a:endParaRPr>
          </a:p>
        </p:txBody>
      </p:sp>
      <p:grpSp>
        <p:nvGrpSpPr>
          <p:cNvPr id="6" name="Групувати 5">
            <a:extLst>
              <a:ext uri="{FF2B5EF4-FFF2-40B4-BE49-F238E27FC236}">
                <a16:creationId xmlns:a16="http://schemas.microsoft.com/office/drawing/2014/main" id="{3F6C9574-C9D9-9BC6-48C0-9A3C7D0CDAD4}"/>
              </a:ext>
            </a:extLst>
          </p:cNvPr>
          <p:cNvGrpSpPr/>
          <p:nvPr/>
        </p:nvGrpSpPr>
        <p:grpSpPr>
          <a:xfrm>
            <a:off x="10990432" y="5937515"/>
            <a:ext cx="1559929" cy="1169947"/>
            <a:chOff x="10990432" y="5937515"/>
            <a:chExt cx="1559929" cy="1169947"/>
          </a:xfrm>
        </p:grpSpPr>
        <p:pic>
          <p:nvPicPr>
            <p:cNvPr id="7" name="Picture 2" descr="LunaPic Edit | Emo gif, Aesthetic gif, Chinese new year background">
              <a:extLst>
                <a:ext uri="{FF2B5EF4-FFF2-40B4-BE49-F238E27FC236}">
                  <a16:creationId xmlns:a16="http://schemas.microsoft.com/office/drawing/2014/main" id="{52180D8C-1364-D8C8-1036-09DBA80BB3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90432" y="5937515"/>
              <a:ext cx="1559929" cy="11699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Рисунок 7">
              <a:hlinkClick r:id="rId5"/>
              <a:extLst>
                <a:ext uri="{FF2B5EF4-FFF2-40B4-BE49-F238E27FC236}">
                  <a16:creationId xmlns:a16="http://schemas.microsoft.com/office/drawing/2014/main" id="{5EDF5098-5EB6-A038-DC0C-CDFDCF6CB2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563"/>
            <a:stretch/>
          </p:blipFill>
          <p:spPr>
            <a:xfrm>
              <a:off x="11469961" y="6139448"/>
              <a:ext cx="600873" cy="553453"/>
            </a:xfrm>
            <a:prstGeom prst="rect">
              <a:avLst/>
            </a:prstGeom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</p:pic>
      </p:grp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424A990-3AF3-0272-3475-97BC97D35B1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8571" t="38857" r="24286" b="11492"/>
          <a:stretch/>
        </p:blipFill>
        <p:spPr>
          <a:xfrm>
            <a:off x="2124892" y="1912944"/>
            <a:ext cx="7959634" cy="47154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2" name="Рисунок 11">
            <a:hlinkClick r:id="rId9"/>
            <a:extLst>
              <a:ext uri="{FF2B5EF4-FFF2-40B4-BE49-F238E27FC236}">
                <a16:creationId xmlns:a16="http://schemas.microsoft.com/office/drawing/2014/main" id="{F2332C9F-EE02-C388-2143-2773DBCFB8D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8052" y="5914082"/>
            <a:ext cx="2574480" cy="1004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191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DE3B7D9-6204-5027-A5C9-4C3C1BE9E0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9235" y="-26184"/>
            <a:ext cx="930442" cy="930442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E24C65C5-0245-610C-ACC5-0ECBAD9A46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6347" y="0"/>
            <a:ext cx="587141" cy="58714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4FF15EA-E50A-D90F-BF87-4E6836257A9E}"/>
              </a:ext>
            </a:extLst>
          </p:cNvPr>
          <p:cNvSpPr txBox="1"/>
          <p:nvPr/>
        </p:nvSpPr>
        <p:spPr>
          <a:xfrm>
            <a:off x="201816" y="171642"/>
            <a:ext cx="10674531" cy="120032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ru-RU" sz="2400" b="1" dirty="0" err="1"/>
              <a:t>Текстові</a:t>
            </a:r>
            <a:r>
              <a:rPr lang="ru-RU" sz="2400" b="1" dirty="0"/>
              <a:t> </a:t>
            </a:r>
            <a:r>
              <a:rPr lang="ru-RU" sz="2400" b="1" dirty="0" err="1"/>
              <a:t>дані</a:t>
            </a:r>
            <a:r>
              <a:rPr lang="ru-RU" sz="2400" b="1" dirty="0"/>
              <a:t> </a:t>
            </a:r>
            <a:r>
              <a:rPr lang="ru-RU" sz="2400" b="1" dirty="0" err="1"/>
              <a:t>вводяться</a:t>
            </a:r>
            <a:r>
              <a:rPr lang="ru-RU" sz="2400" b="1" dirty="0"/>
              <a:t> за </a:t>
            </a:r>
            <a:r>
              <a:rPr lang="ru-RU" sz="2400" b="1" dirty="0" err="1"/>
              <a:t>тими</a:t>
            </a:r>
            <a:r>
              <a:rPr lang="ru-RU" sz="2400" b="1" dirty="0"/>
              <a:t> самими правилами, </a:t>
            </a:r>
            <a:r>
              <a:rPr lang="ru-RU" sz="2400" b="1" dirty="0" err="1"/>
              <a:t>що</a:t>
            </a:r>
            <a:r>
              <a:rPr lang="ru-RU" sz="2400" b="1" dirty="0"/>
              <a:t> й у текстовому </a:t>
            </a:r>
            <a:r>
              <a:rPr lang="ru-RU" sz="2400" b="1" dirty="0" err="1"/>
              <a:t>проце-сорі</a:t>
            </a:r>
            <a:r>
              <a:rPr lang="ru-RU" sz="2400" b="1" dirty="0"/>
              <a:t> Word. </a:t>
            </a:r>
            <a:r>
              <a:rPr lang="ru-RU" sz="2400" b="1" dirty="0" err="1"/>
              <a:t>Наступною</a:t>
            </a:r>
            <a:r>
              <a:rPr lang="ru-RU" sz="2400" b="1" dirty="0"/>
              <a:t> поточною </a:t>
            </a:r>
            <a:r>
              <a:rPr lang="ru-RU" sz="2400" b="1" dirty="0" err="1"/>
              <a:t>клітинкою</a:t>
            </a:r>
            <a:r>
              <a:rPr lang="ru-RU" sz="2400" b="1" dirty="0"/>
              <a:t> </a:t>
            </a:r>
            <a:r>
              <a:rPr lang="ru-RU" sz="2400" b="1" dirty="0" err="1"/>
              <a:t>після</a:t>
            </a:r>
            <a:r>
              <a:rPr lang="ru-RU" sz="2400" b="1" dirty="0"/>
              <a:t> </a:t>
            </a:r>
            <a:r>
              <a:rPr lang="ru-RU" sz="2400" b="1" dirty="0" err="1"/>
              <a:t>натиснення</a:t>
            </a:r>
            <a:r>
              <a:rPr lang="ru-RU" sz="2400" b="1" dirty="0"/>
              <a:t> </a:t>
            </a:r>
            <a:r>
              <a:rPr lang="ru-RU" sz="2400" b="1" dirty="0">
                <a:solidFill>
                  <a:srgbClr val="FF0000"/>
                </a:solidFill>
              </a:rPr>
              <a:t>Enter</a:t>
            </a:r>
            <a:r>
              <a:rPr lang="ru-RU" sz="2400" b="1" dirty="0"/>
              <a:t> за замов-</a:t>
            </a:r>
            <a:r>
              <a:rPr lang="ru-RU" sz="2400" b="1" dirty="0" err="1"/>
              <a:t>чуванням</a:t>
            </a:r>
            <a:r>
              <a:rPr lang="ru-RU" sz="2400" b="1" dirty="0"/>
              <a:t> стане </a:t>
            </a:r>
            <a:r>
              <a:rPr lang="ru-RU" sz="2400" b="1" dirty="0" err="1"/>
              <a:t>клітинка</a:t>
            </a:r>
            <a:r>
              <a:rPr lang="ru-RU" sz="2400" b="1" dirty="0"/>
              <a:t> </a:t>
            </a:r>
            <a:r>
              <a:rPr lang="ru-RU" sz="2400" b="1" dirty="0" err="1"/>
              <a:t>знизу</a:t>
            </a:r>
            <a:r>
              <a:rPr lang="ru-RU" sz="2400" b="1" dirty="0"/>
              <a:t>.</a:t>
            </a:r>
            <a:endParaRPr lang="uk-UA" sz="2400" b="1" dirty="0">
              <a:solidFill>
                <a:srgbClr val="FF000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6C0C8CC-6739-92DD-FE67-917BBD1BE55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r="42003" b="36582"/>
          <a:stretch/>
        </p:blipFill>
        <p:spPr>
          <a:xfrm>
            <a:off x="255962" y="1579526"/>
            <a:ext cx="4751994" cy="292280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F54F666-43CE-5E23-C955-CB31031B402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r="41710" b="37243"/>
          <a:stretch/>
        </p:blipFill>
        <p:spPr>
          <a:xfrm>
            <a:off x="5990761" y="1579526"/>
            <a:ext cx="4885586" cy="295871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26" name="Picture 2" descr="Клавиша Enter чёрного цвета на картинке для авы — Картинки на аву">
            <a:extLst>
              <a:ext uri="{FF2B5EF4-FFF2-40B4-BE49-F238E27FC236}">
                <a16:creationId xmlns:a16="http://schemas.microsoft.com/office/drawing/2014/main" id="{0E967061-4E4C-006C-D323-1E1E2966A7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61" b="4874"/>
          <a:stretch/>
        </p:blipFill>
        <p:spPr bwMode="auto">
          <a:xfrm>
            <a:off x="3601615" y="4051672"/>
            <a:ext cx="2906828" cy="2501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кутник: округлені кути 13">
            <a:extLst>
              <a:ext uri="{FF2B5EF4-FFF2-40B4-BE49-F238E27FC236}">
                <a16:creationId xmlns:a16="http://schemas.microsoft.com/office/drawing/2014/main" id="{880DD313-EAFA-2A03-39D8-5DB09F53BB5A}"/>
              </a:ext>
            </a:extLst>
          </p:cNvPr>
          <p:cNvSpPr/>
          <p:nvPr/>
        </p:nvSpPr>
        <p:spPr>
          <a:xfrm>
            <a:off x="948737" y="3594353"/>
            <a:ext cx="688474" cy="333213"/>
          </a:xfrm>
          <a:prstGeom prst="roundRect">
            <a:avLst>
              <a:gd name="adj" fmla="val 1662"/>
            </a:avLst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7" name="Прямокутник: округлені кути 16">
            <a:extLst>
              <a:ext uri="{FF2B5EF4-FFF2-40B4-BE49-F238E27FC236}">
                <a16:creationId xmlns:a16="http://schemas.microsoft.com/office/drawing/2014/main" id="{CA0F5A93-5D8F-678D-2B47-18E16DEE6C51}"/>
              </a:ext>
            </a:extLst>
          </p:cNvPr>
          <p:cNvSpPr/>
          <p:nvPr/>
        </p:nvSpPr>
        <p:spPr>
          <a:xfrm>
            <a:off x="6705103" y="3835323"/>
            <a:ext cx="688474" cy="333213"/>
          </a:xfrm>
          <a:prstGeom prst="roundRect">
            <a:avLst>
              <a:gd name="adj" fmla="val 1662"/>
            </a:avLst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9" name="Бульбашка прямої мови: прямокутна з округленими кутами 18">
            <a:extLst>
              <a:ext uri="{FF2B5EF4-FFF2-40B4-BE49-F238E27FC236}">
                <a16:creationId xmlns:a16="http://schemas.microsoft.com/office/drawing/2014/main" id="{446640D1-0B27-E3EC-A5EB-276084E730D4}"/>
              </a:ext>
            </a:extLst>
          </p:cNvPr>
          <p:cNvSpPr/>
          <p:nvPr/>
        </p:nvSpPr>
        <p:spPr>
          <a:xfrm>
            <a:off x="2377173" y="3727104"/>
            <a:ext cx="771296" cy="492382"/>
          </a:xfrm>
          <a:prstGeom prst="wedgeRoundRectCallout">
            <a:avLst>
              <a:gd name="adj1" fmla="val -166710"/>
              <a:gd name="adj2" fmla="val -42956"/>
              <a:gd name="adj3" fmla="val 16667"/>
            </a:avLst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В2</a:t>
            </a:r>
          </a:p>
        </p:txBody>
      </p:sp>
      <p:sp>
        <p:nvSpPr>
          <p:cNvPr id="20" name="Бульбашка прямої мови: прямокутна з округленими кутами 19">
            <a:extLst>
              <a:ext uri="{FF2B5EF4-FFF2-40B4-BE49-F238E27FC236}">
                <a16:creationId xmlns:a16="http://schemas.microsoft.com/office/drawing/2014/main" id="{A72B5796-76C5-08B1-D87D-3AC01166E162}"/>
              </a:ext>
            </a:extLst>
          </p:cNvPr>
          <p:cNvSpPr/>
          <p:nvPr/>
        </p:nvSpPr>
        <p:spPr>
          <a:xfrm>
            <a:off x="8082051" y="3805481"/>
            <a:ext cx="771296" cy="492382"/>
          </a:xfrm>
          <a:prstGeom prst="wedgeRoundRectCallout">
            <a:avLst>
              <a:gd name="adj1" fmla="val -150903"/>
              <a:gd name="adj2" fmla="val -12889"/>
              <a:gd name="adj3" fmla="val 16667"/>
            </a:avLst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В3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7481312-6B58-2B92-8945-707A31E716F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82" t="6808" r="26421" b="7608"/>
          <a:stretch/>
        </p:blipFill>
        <p:spPr>
          <a:xfrm>
            <a:off x="9430074" y="3199084"/>
            <a:ext cx="1963554" cy="3523261"/>
          </a:xfrm>
          <a:prstGeom prst="rect">
            <a:avLst/>
          </a:prstGeom>
        </p:spPr>
      </p:pic>
      <p:grpSp>
        <p:nvGrpSpPr>
          <p:cNvPr id="6" name="Групувати 5">
            <a:extLst>
              <a:ext uri="{FF2B5EF4-FFF2-40B4-BE49-F238E27FC236}">
                <a16:creationId xmlns:a16="http://schemas.microsoft.com/office/drawing/2014/main" id="{3F6C9574-C9D9-9BC6-48C0-9A3C7D0CDAD4}"/>
              </a:ext>
            </a:extLst>
          </p:cNvPr>
          <p:cNvGrpSpPr/>
          <p:nvPr/>
        </p:nvGrpSpPr>
        <p:grpSpPr>
          <a:xfrm>
            <a:off x="10990432" y="5937515"/>
            <a:ext cx="1559929" cy="1169947"/>
            <a:chOff x="10990432" y="5937515"/>
            <a:chExt cx="1559929" cy="1169947"/>
          </a:xfrm>
        </p:grpSpPr>
        <p:pic>
          <p:nvPicPr>
            <p:cNvPr id="7" name="Picture 2" descr="LunaPic Edit | Emo gif, Aesthetic gif, Chinese new year background">
              <a:extLst>
                <a:ext uri="{FF2B5EF4-FFF2-40B4-BE49-F238E27FC236}">
                  <a16:creationId xmlns:a16="http://schemas.microsoft.com/office/drawing/2014/main" id="{52180D8C-1364-D8C8-1036-09DBA80BB3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90432" y="5937515"/>
              <a:ext cx="1559929" cy="11699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Рисунок 7">
              <a:hlinkClick r:id="rId11"/>
              <a:extLst>
                <a:ext uri="{FF2B5EF4-FFF2-40B4-BE49-F238E27FC236}">
                  <a16:creationId xmlns:a16="http://schemas.microsoft.com/office/drawing/2014/main" id="{5EDF5098-5EB6-A038-DC0C-CDFDCF6CB2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563"/>
            <a:stretch/>
          </p:blipFill>
          <p:spPr>
            <a:xfrm>
              <a:off x="11469961" y="6139448"/>
              <a:ext cx="600873" cy="553453"/>
            </a:xfrm>
            <a:prstGeom prst="rect">
              <a:avLst/>
            </a:prstGeom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</p:pic>
      </p:grpSp>
      <p:pic>
        <p:nvPicPr>
          <p:cNvPr id="21" name="Picture 2" descr="Курсор мыши Изображения – скачать бесплатно на Freepik">
            <a:extLst>
              <a:ext uri="{FF2B5EF4-FFF2-40B4-BE49-F238E27FC236}">
                <a16:creationId xmlns:a16="http://schemas.microsoft.com/office/drawing/2014/main" id="{4313E14E-995D-FAE3-2CC7-10FA15C43E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7578" b="63309" l="16613" r="41534">
                        <a14:foregroundMark x1="16933" y1="29736" x2="19649" y2="52278"/>
                        <a14:foregroundMark x1="17572" y1="30216" x2="28115" y2="39808"/>
                        <a14:foregroundMark x1="28115" y1="39808" x2="33387" y2="55875"/>
                        <a14:foregroundMark x1="21725" y1="37650" x2="18051" y2="41727"/>
                        <a14:foregroundMark x1="23642" y1="44125" x2="20128" y2="43645"/>
                        <a14:foregroundMark x1="33067" y1="63549" x2="31949" y2="61631"/>
                        <a14:foregroundMark x1="16613" y1="27578" x2="16933" y2="32134"/>
                        <a14:foregroundMark x1="29872" y1="42446" x2="36581" y2="43885"/>
                        <a14:foregroundMark x1="23802" y1="44604" x2="20607" y2="56115"/>
                        <a14:foregroundMark x1="20607" y1="56115" x2="20927" y2="57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55" t="25499" r="55259" b="33501"/>
          <a:stretch/>
        </p:blipFill>
        <p:spPr bwMode="auto">
          <a:xfrm>
            <a:off x="1335710" y="3881153"/>
            <a:ext cx="684292" cy="621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Курсор мыши Изображения – скачать бесплатно на Freepik">
            <a:extLst>
              <a:ext uri="{FF2B5EF4-FFF2-40B4-BE49-F238E27FC236}">
                <a16:creationId xmlns:a16="http://schemas.microsoft.com/office/drawing/2014/main" id="{E037A65F-A81B-49BB-8428-8550FCEBA2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7578" b="63309" l="16613" r="41534">
                        <a14:foregroundMark x1="16933" y1="29736" x2="19649" y2="52278"/>
                        <a14:foregroundMark x1="17572" y1="30216" x2="28115" y2="39808"/>
                        <a14:foregroundMark x1="28115" y1="39808" x2="33387" y2="55875"/>
                        <a14:foregroundMark x1="21725" y1="37650" x2="18051" y2="41727"/>
                        <a14:foregroundMark x1="23642" y1="44125" x2="20128" y2="43645"/>
                        <a14:foregroundMark x1="33067" y1="63549" x2="31949" y2="61631"/>
                        <a14:foregroundMark x1="16613" y1="27578" x2="16933" y2="32134"/>
                        <a14:foregroundMark x1="29872" y1="42446" x2="36581" y2="43885"/>
                        <a14:foregroundMark x1="23802" y1="44604" x2="20607" y2="56115"/>
                        <a14:foregroundMark x1="20607" y1="56115" x2="20927" y2="57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55" t="25499" r="55259" b="33501"/>
          <a:stretch/>
        </p:blipFill>
        <p:spPr bwMode="auto">
          <a:xfrm>
            <a:off x="7109396" y="4101920"/>
            <a:ext cx="684292" cy="621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Рисунок 17">
            <a:hlinkClick r:id="rId15"/>
            <a:extLst>
              <a:ext uri="{FF2B5EF4-FFF2-40B4-BE49-F238E27FC236}">
                <a16:creationId xmlns:a16="http://schemas.microsoft.com/office/drawing/2014/main" id="{9BF22A89-C1BA-C5A7-D7E4-47DBA5350E9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8052" y="5914082"/>
            <a:ext cx="2574480" cy="1004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209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53" presetClass="entr" presetSubtype="16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00"/>
                            </p:stCondLst>
                            <p:childTnLst>
                              <p:par>
                                <p:cTn id="59" presetID="53" presetClass="entr" presetSubtype="16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0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  <p:bldP spid="17" grpId="0" animBg="1"/>
      <p:bldP spid="19" grpId="0" animBg="1"/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DE3B7D9-6204-5027-A5C9-4C3C1BE9E0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9235" y="-26184"/>
            <a:ext cx="930442" cy="930442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E24C65C5-0245-610C-ACC5-0ECBAD9A46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6347" y="0"/>
            <a:ext cx="587141" cy="58714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4FF15EA-E50A-D90F-BF87-4E6836257A9E}"/>
              </a:ext>
            </a:extLst>
          </p:cNvPr>
          <p:cNvSpPr txBox="1"/>
          <p:nvPr/>
        </p:nvSpPr>
        <p:spPr>
          <a:xfrm>
            <a:off x="201816" y="171642"/>
            <a:ext cx="10674531" cy="120032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ru-RU" sz="2400" b="1" dirty="0" err="1"/>
              <a:t>Обчислення</a:t>
            </a:r>
            <a:r>
              <a:rPr lang="ru-RU" sz="2400" b="1" dirty="0"/>
              <a:t> в табличному </a:t>
            </a:r>
            <a:r>
              <a:rPr lang="ru-RU" sz="2400" b="1" dirty="0" err="1"/>
              <a:t>процесорі</a:t>
            </a:r>
            <a:r>
              <a:rPr lang="ru-RU" sz="2400" b="1" dirty="0"/>
              <a:t> </a:t>
            </a:r>
            <a:r>
              <a:rPr lang="ru-RU" sz="2400" b="1" dirty="0" err="1"/>
              <a:t>здійснюються</a:t>
            </a:r>
            <a:r>
              <a:rPr lang="ru-RU" sz="2400" b="1" dirty="0"/>
              <a:t> з </a:t>
            </a:r>
            <a:r>
              <a:rPr lang="ru-RU" sz="2400" b="1" dirty="0" err="1"/>
              <a:t>ви­користанням</a:t>
            </a:r>
            <a:r>
              <a:rPr lang="ru-RU" sz="2400" b="1" dirty="0"/>
              <a:t> формул. </a:t>
            </a:r>
            <a:r>
              <a:rPr lang="ru-RU" sz="2400" b="1" dirty="0">
                <a:solidFill>
                  <a:srgbClr val="FF0000"/>
                </a:solidFill>
              </a:rPr>
              <a:t>Формула </a:t>
            </a:r>
            <a:r>
              <a:rPr lang="ru-RU" sz="2400" b="1" dirty="0"/>
              <a:t>в </a:t>
            </a:r>
            <a:r>
              <a:rPr lang="ru-RU" sz="2400" b="1" dirty="0" err="1"/>
              <a:t>електронній</a:t>
            </a:r>
            <a:r>
              <a:rPr lang="ru-RU" sz="2400" b="1" dirty="0"/>
              <a:t> </a:t>
            </a:r>
            <a:r>
              <a:rPr lang="ru-RU" sz="2400" b="1" dirty="0" err="1"/>
              <a:t>таблиці</a:t>
            </a:r>
            <a:r>
              <a:rPr lang="ru-RU" sz="2400" b="1" dirty="0"/>
              <a:t> – </a:t>
            </a:r>
            <a:r>
              <a:rPr lang="ru-RU" sz="2400" b="1" dirty="0" err="1"/>
              <a:t>це</a:t>
            </a:r>
            <a:r>
              <a:rPr lang="ru-RU" sz="2400" b="1" dirty="0"/>
              <a:t> </a:t>
            </a:r>
            <a:r>
              <a:rPr lang="ru-RU" sz="2400" b="1" dirty="0" err="1"/>
              <a:t>вираз</a:t>
            </a:r>
            <a:r>
              <a:rPr lang="ru-RU" sz="2400" b="1" dirty="0"/>
              <a:t>, </a:t>
            </a:r>
            <a:r>
              <a:rPr lang="ru-RU" sz="2400" b="1" dirty="0" err="1"/>
              <a:t>який</a:t>
            </a:r>
            <a:r>
              <a:rPr lang="ru-RU" sz="2400" b="1" dirty="0"/>
              <a:t> </a:t>
            </a:r>
            <a:r>
              <a:rPr lang="ru-RU" sz="2400" b="1" dirty="0" err="1"/>
              <a:t>задає</a:t>
            </a:r>
            <a:r>
              <a:rPr lang="ru-RU" sz="2400" b="1" dirty="0"/>
              <a:t> </a:t>
            </a:r>
            <a:r>
              <a:rPr lang="ru-RU" sz="2400" b="1" dirty="0" err="1"/>
              <a:t>операції</a:t>
            </a:r>
            <a:r>
              <a:rPr lang="ru-RU" sz="2400" b="1" dirty="0"/>
              <a:t> над </a:t>
            </a:r>
            <a:r>
              <a:rPr lang="ru-RU" sz="2400" b="1" dirty="0" err="1"/>
              <a:t>даними</a:t>
            </a:r>
            <a:r>
              <a:rPr lang="ru-RU" sz="2400" b="1" dirty="0"/>
              <a:t>, </a:t>
            </a:r>
            <a:r>
              <a:rPr lang="ru-RU" sz="2400" b="1" dirty="0" err="1"/>
              <a:t>що</a:t>
            </a:r>
            <a:r>
              <a:rPr lang="ru-RU" sz="2400" b="1" dirty="0"/>
              <a:t> </a:t>
            </a:r>
            <a:r>
              <a:rPr lang="ru-RU" sz="2400" b="1" dirty="0" err="1"/>
              <a:t>містяться</a:t>
            </a:r>
            <a:r>
              <a:rPr lang="ru-RU" sz="2400" b="1" dirty="0"/>
              <a:t> у </a:t>
            </a:r>
            <a:r>
              <a:rPr lang="ru-RU" sz="2400" b="1" dirty="0" err="1"/>
              <a:t>клі­тинках</a:t>
            </a:r>
            <a:r>
              <a:rPr lang="ru-RU" sz="2400" b="1" dirty="0"/>
              <a:t> </a:t>
            </a:r>
            <a:r>
              <a:rPr lang="ru-RU" sz="2400" b="1" dirty="0" err="1"/>
              <a:t>електронної</a:t>
            </a:r>
            <a:r>
              <a:rPr lang="ru-RU" sz="2400" b="1" dirty="0"/>
              <a:t> </a:t>
            </a:r>
            <a:r>
              <a:rPr lang="ru-RU" sz="2400" b="1" dirty="0" err="1"/>
              <a:t>таблиці</a:t>
            </a:r>
            <a:r>
              <a:rPr lang="ru-RU" sz="2400" b="1" dirty="0"/>
              <a:t>, та порядок </a:t>
            </a:r>
            <a:r>
              <a:rPr lang="ru-RU" sz="2400" b="1" dirty="0" err="1"/>
              <a:t>їх</a:t>
            </a:r>
            <a:r>
              <a:rPr lang="ru-RU" sz="2400" b="1" dirty="0"/>
              <a:t> </a:t>
            </a:r>
            <a:r>
              <a:rPr lang="ru-RU" sz="2400" b="1" dirty="0" err="1"/>
              <a:t>виконання</a:t>
            </a:r>
            <a:r>
              <a:rPr lang="ru-RU" sz="2400" b="1" dirty="0"/>
              <a:t>.</a:t>
            </a:r>
            <a:endParaRPr lang="uk-UA" sz="2400" b="1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B57DD7A-7BA8-7D3F-09F9-8843996AA11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26" r="16597"/>
          <a:stretch/>
        </p:blipFill>
        <p:spPr>
          <a:xfrm flipH="1">
            <a:off x="9653378" y="3574138"/>
            <a:ext cx="2163430" cy="3402812"/>
          </a:xfrm>
          <a:prstGeom prst="rect">
            <a:avLst/>
          </a:prstGeom>
        </p:spPr>
      </p:pic>
      <p:grpSp>
        <p:nvGrpSpPr>
          <p:cNvPr id="6" name="Групувати 5">
            <a:extLst>
              <a:ext uri="{FF2B5EF4-FFF2-40B4-BE49-F238E27FC236}">
                <a16:creationId xmlns:a16="http://schemas.microsoft.com/office/drawing/2014/main" id="{3F6C9574-C9D9-9BC6-48C0-9A3C7D0CDAD4}"/>
              </a:ext>
            </a:extLst>
          </p:cNvPr>
          <p:cNvGrpSpPr/>
          <p:nvPr/>
        </p:nvGrpSpPr>
        <p:grpSpPr>
          <a:xfrm>
            <a:off x="10990432" y="5937515"/>
            <a:ext cx="1559929" cy="1169947"/>
            <a:chOff x="10990432" y="5937515"/>
            <a:chExt cx="1559929" cy="1169947"/>
          </a:xfrm>
        </p:grpSpPr>
        <p:pic>
          <p:nvPicPr>
            <p:cNvPr id="7" name="Picture 2" descr="LunaPic Edit | Emo gif, Aesthetic gif, Chinese new year background">
              <a:extLst>
                <a:ext uri="{FF2B5EF4-FFF2-40B4-BE49-F238E27FC236}">
                  <a16:creationId xmlns:a16="http://schemas.microsoft.com/office/drawing/2014/main" id="{52180D8C-1364-D8C8-1036-09DBA80BB3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90432" y="5937515"/>
              <a:ext cx="1559929" cy="11699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Рисунок 7">
              <a:hlinkClick r:id="rId6"/>
              <a:extLst>
                <a:ext uri="{FF2B5EF4-FFF2-40B4-BE49-F238E27FC236}">
                  <a16:creationId xmlns:a16="http://schemas.microsoft.com/office/drawing/2014/main" id="{5EDF5098-5EB6-A038-DC0C-CDFDCF6CB2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563"/>
            <a:stretch/>
          </p:blipFill>
          <p:spPr>
            <a:xfrm>
              <a:off x="11469961" y="6139448"/>
              <a:ext cx="600873" cy="553453"/>
            </a:xfrm>
            <a:prstGeom prst="rect">
              <a:avLst/>
            </a:prstGeom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</p:pic>
      </p:grpSp>
      <p:pic>
        <p:nvPicPr>
          <p:cNvPr id="3076" name="Picture 4" descr="Инструменты аудита в Excel - voxt">
            <a:extLst>
              <a:ext uri="{FF2B5EF4-FFF2-40B4-BE49-F238E27FC236}">
                <a16:creationId xmlns:a16="http://schemas.microsoft.com/office/drawing/2014/main" id="{EC6F56E9-D77B-95D9-69FE-C5AD7896C5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738" y="1607445"/>
            <a:ext cx="8788039" cy="318604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кутник: округлені кути 13">
            <a:extLst>
              <a:ext uri="{FF2B5EF4-FFF2-40B4-BE49-F238E27FC236}">
                <a16:creationId xmlns:a16="http://schemas.microsoft.com/office/drawing/2014/main" id="{A0508E2B-EA1E-0F23-98BE-1CF36E3FF178}"/>
              </a:ext>
            </a:extLst>
          </p:cNvPr>
          <p:cNvSpPr/>
          <p:nvPr/>
        </p:nvSpPr>
        <p:spPr>
          <a:xfrm>
            <a:off x="3980329" y="1541287"/>
            <a:ext cx="2612060" cy="621178"/>
          </a:xfrm>
          <a:prstGeom prst="roundRect">
            <a:avLst>
              <a:gd name="adj" fmla="val 1662"/>
            </a:avLst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6" name="Picture 2" descr="Курсор мыши Изображения – скачать бесплатно на Freepik">
            <a:extLst>
              <a:ext uri="{FF2B5EF4-FFF2-40B4-BE49-F238E27FC236}">
                <a16:creationId xmlns:a16="http://schemas.microsoft.com/office/drawing/2014/main" id="{9DADDE96-D12F-D148-3B78-06025FB69B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7578" b="63309" l="16613" r="41534">
                        <a14:foregroundMark x1="16933" y1="29736" x2="19649" y2="52278"/>
                        <a14:foregroundMark x1="17572" y1="30216" x2="28115" y2="39808"/>
                        <a14:foregroundMark x1="28115" y1="39808" x2="33387" y2="55875"/>
                        <a14:foregroundMark x1="21725" y1="37650" x2="18051" y2="41727"/>
                        <a14:foregroundMark x1="23642" y1="44125" x2="20128" y2="43645"/>
                        <a14:foregroundMark x1="33067" y1="63549" x2="31949" y2="61631"/>
                        <a14:foregroundMark x1="16613" y1="27578" x2="16933" y2="32134"/>
                        <a14:foregroundMark x1="29872" y1="42446" x2="36581" y2="43885"/>
                        <a14:foregroundMark x1="23802" y1="44604" x2="20607" y2="56115"/>
                        <a14:foregroundMark x1="20607" y1="56115" x2="20927" y2="57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55" t="25499" r="55259" b="33501"/>
          <a:stretch/>
        </p:blipFill>
        <p:spPr bwMode="auto">
          <a:xfrm>
            <a:off x="4761077" y="2066304"/>
            <a:ext cx="684292" cy="621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18C653D-0FFE-3D45-AEF0-C5C82FD6606C}"/>
              </a:ext>
            </a:extLst>
          </p:cNvPr>
          <p:cNvSpPr txBox="1"/>
          <p:nvPr/>
        </p:nvSpPr>
        <p:spPr>
          <a:xfrm>
            <a:off x="201817" y="5076614"/>
            <a:ext cx="9638870" cy="120032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ru-RU" sz="2400" b="1" dirty="0" err="1"/>
              <a:t>По­чинається</a:t>
            </a:r>
            <a:r>
              <a:rPr lang="ru-RU" sz="2400" b="1" dirty="0"/>
              <a:t> формула </a:t>
            </a:r>
            <a:r>
              <a:rPr lang="ru-RU" sz="2400" b="1" dirty="0" err="1"/>
              <a:t>зі</a:t>
            </a:r>
            <a:r>
              <a:rPr lang="ru-RU" sz="2400" b="1" dirty="0"/>
              <a:t> знака </a:t>
            </a:r>
            <a:r>
              <a:rPr lang="ru-RU" sz="2400" b="1" dirty="0">
                <a:solidFill>
                  <a:srgbClr val="FF0000"/>
                </a:solidFill>
              </a:rPr>
              <a:t>=</a:t>
            </a:r>
            <a:r>
              <a:rPr lang="ru-RU" sz="2400" b="1" dirty="0"/>
              <a:t> і </a:t>
            </a:r>
            <a:r>
              <a:rPr lang="ru-RU" sz="2400" b="1" dirty="0" err="1"/>
              <a:t>може</a:t>
            </a:r>
            <a:r>
              <a:rPr lang="ru-RU" sz="2400" b="1" dirty="0"/>
              <a:t> </a:t>
            </a:r>
            <a:r>
              <a:rPr lang="ru-RU" sz="2400" b="1" dirty="0" err="1"/>
              <a:t>містити</a:t>
            </a:r>
            <a:r>
              <a:rPr lang="ru-RU" sz="2400" b="1" dirty="0"/>
              <a:t> числа, </a:t>
            </a:r>
            <a:r>
              <a:rPr lang="ru-RU" sz="2400" b="1" dirty="0" err="1"/>
              <a:t>адреси</a:t>
            </a:r>
            <a:r>
              <a:rPr lang="ru-RU" sz="2400" b="1" dirty="0"/>
              <a:t> </a:t>
            </a:r>
            <a:r>
              <a:rPr lang="ru-RU" sz="2400" b="1" dirty="0" err="1"/>
              <a:t>клітинок</a:t>
            </a:r>
            <a:r>
              <a:rPr lang="ru-RU" sz="2400" b="1" dirty="0"/>
              <a:t> і </a:t>
            </a:r>
            <a:r>
              <a:rPr lang="ru-RU" sz="2400" b="1" dirty="0" err="1"/>
              <a:t>діапазонів</a:t>
            </a:r>
            <a:r>
              <a:rPr lang="ru-RU" sz="2400" b="1" dirty="0"/>
              <a:t> </a:t>
            </a:r>
            <a:r>
              <a:rPr lang="ru-RU" sz="2400" b="1" dirty="0" err="1"/>
              <a:t>клітинок</a:t>
            </a:r>
            <a:r>
              <a:rPr lang="ru-RU" sz="2400" b="1" dirty="0"/>
              <a:t>, знаки </a:t>
            </a:r>
            <a:r>
              <a:rPr lang="ru-RU" sz="2400" b="1" dirty="0" err="1"/>
              <a:t>операцій</a:t>
            </a:r>
            <a:r>
              <a:rPr lang="ru-RU" sz="2400" b="1" dirty="0"/>
              <a:t> (</a:t>
            </a:r>
            <a:r>
              <a:rPr lang="ru-RU" sz="2400" b="1" dirty="0" err="1"/>
              <a:t>оператори</a:t>
            </a:r>
            <a:r>
              <a:rPr lang="ru-RU" sz="2400" b="1" dirty="0"/>
              <a:t>), дужки та </a:t>
            </a:r>
            <a:r>
              <a:rPr lang="ru-RU" sz="2400" b="1" dirty="0" err="1"/>
              <a:t>імена</a:t>
            </a:r>
            <a:r>
              <a:rPr lang="ru-RU" sz="2400" b="1" dirty="0"/>
              <a:t> </a:t>
            </a:r>
            <a:r>
              <a:rPr lang="ru-RU" sz="2400" b="1" dirty="0" err="1"/>
              <a:t>функцій</a:t>
            </a:r>
            <a:r>
              <a:rPr lang="ru-RU" sz="2400" b="1" dirty="0"/>
              <a:t>.</a:t>
            </a:r>
            <a:endParaRPr lang="uk-UA" sz="2400" b="1" dirty="0"/>
          </a:p>
        </p:txBody>
      </p:sp>
      <p:pic>
        <p:nvPicPr>
          <p:cNvPr id="18" name="Рисунок 17">
            <a:hlinkClick r:id="rId12"/>
            <a:extLst>
              <a:ext uri="{FF2B5EF4-FFF2-40B4-BE49-F238E27FC236}">
                <a16:creationId xmlns:a16="http://schemas.microsoft.com/office/drawing/2014/main" id="{5176C109-200C-4F80-0BB0-0E5164C68FC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8052" y="5914082"/>
            <a:ext cx="2574480" cy="1004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338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53" presetClass="entr" presetSubtype="16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6" descr="Нова українська школа — все про НУШ у 2022 році">
            <a:extLst>
              <a:ext uri="{FF2B5EF4-FFF2-40B4-BE49-F238E27FC236}">
                <a16:creationId xmlns:a16="http://schemas.microsoft.com/office/drawing/2014/main" id="{61D02583-63B9-4127-F596-C10E6E5EA4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0" r="27361" b="50000"/>
          <a:stretch/>
        </p:blipFill>
        <p:spPr bwMode="auto">
          <a:xfrm>
            <a:off x="0" y="-3828"/>
            <a:ext cx="1728216" cy="1914333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Иконка шестерёнка - Png картинки и иконки без фона">
            <a:extLst>
              <a:ext uri="{FF2B5EF4-FFF2-40B4-BE49-F238E27FC236}">
                <a16:creationId xmlns:a16="http://schemas.microsoft.com/office/drawing/2014/main" id="{B873EC40-13CC-DD0C-7711-81EA0F5AA8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124" y="1910506"/>
            <a:ext cx="3036988" cy="3036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3">
            <a:extLst>
              <a:ext uri="{FF2B5EF4-FFF2-40B4-BE49-F238E27FC236}">
                <a16:creationId xmlns:a16="http://schemas.microsoft.com/office/drawing/2014/main" id="{65885A23-84B0-3B9F-249B-FB83FAE865C6}"/>
              </a:ext>
            </a:extLst>
          </p:cNvPr>
          <p:cNvSpPr/>
          <p:nvPr/>
        </p:nvSpPr>
        <p:spPr>
          <a:xfrm>
            <a:off x="1504144" y="2613392"/>
            <a:ext cx="528947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0000" b="1" cap="none" spc="50" dirty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Zeppelin" pitchFamily="2" charset="0"/>
              </a:rPr>
              <a:t>6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2320EBE8-0A68-D756-41E8-A22EFCBDDA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41923"/>
            <a:ext cx="1839881" cy="1839881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65AAF99F-DF26-37E1-21A6-850855DC5E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760" y="4370304"/>
            <a:ext cx="2249183" cy="2249183"/>
          </a:xfrm>
          <a:prstGeom prst="rect">
            <a:avLst/>
          </a:prstGeom>
        </p:spPr>
      </p:pic>
      <p:sp>
        <p:nvSpPr>
          <p:cNvPr id="30" name="Прямокутник 29">
            <a:extLst>
              <a:ext uri="{FF2B5EF4-FFF2-40B4-BE49-F238E27FC236}">
                <a16:creationId xmlns:a16="http://schemas.microsoft.com/office/drawing/2014/main" id="{7C21D8BF-097F-6515-DE23-6AAC8F0716D7}"/>
              </a:ext>
            </a:extLst>
          </p:cNvPr>
          <p:cNvSpPr/>
          <p:nvPr/>
        </p:nvSpPr>
        <p:spPr>
          <a:xfrm>
            <a:off x="683021" y="2298979"/>
            <a:ext cx="2171192" cy="163121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1183086"/>
              </a:avLst>
            </a:prstTxWarp>
            <a:spAutoFit/>
          </a:bodyPr>
          <a:lstStyle/>
          <a:p>
            <a:pPr algn="ctr"/>
            <a:r>
              <a:rPr lang="uk-UA" sz="6000" b="1" cap="none" spc="50" dirty="0">
                <a:ln w="9525" cmpd="sng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інформатика</a:t>
            </a:r>
          </a:p>
        </p:txBody>
      </p:sp>
      <p:grpSp>
        <p:nvGrpSpPr>
          <p:cNvPr id="34" name="Групувати 33">
            <a:extLst>
              <a:ext uri="{FF2B5EF4-FFF2-40B4-BE49-F238E27FC236}">
                <a16:creationId xmlns:a16="http://schemas.microsoft.com/office/drawing/2014/main" id="{EA3C94CF-7399-4059-A701-C22AA5C6E1AB}"/>
              </a:ext>
            </a:extLst>
          </p:cNvPr>
          <p:cNvGrpSpPr/>
          <p:nvPr/>
        </p:nvGrpSpPr>
        <p:grpSpPr>
          <a:xfrm>
            <a:off x="3896192" y="5924203"/>
            <a:ext cx="6012581" cy="857013"/>
            <a:chOff x="6179419" y="6024791"/>
            <a:chExt cx="6012581" cy="857013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D44E02A0-EE80-F47F-43B3-48B2150BDF9B}"/>
                </a:ext>
              </a:extLst>
            </p:cNvPr>
            <p:cNvSpPr txBox="1"/>
            <p:nvPr/>
          </p:nvSpPr>
          <p:spPr>
            <a:xfrm>
              <a:off x="7026442" y="6250155"/>
              <a:ext cx="5165558" cy="369332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txBody>
            <a:bodyPr wrap="square">
              <a:spAutoFit/>
            </a:bodyPr>
            <a:lstStyle/>
            <a:p>
              <a:r>
                <a:rPr lang="uk-UA" b="1" dirty="0">
                  <a:solidFill>
                    <a:srgbClr val="FF0000"/>
                  </a:solidFill>
                  <a:hlinkClick r:id="rId6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Перейти на </a:t>
              </a:r>
              <a:r>
                <a:rPr lang="uk-UA" b="1" dirty="0" err="1">
                  <a:solidFill>
                    <a:srgbClr val="FF0000"/>
                  </a:solidFill>
                  <a:hlinkClick r:id="rId6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Ютуб</a:t>
              </a:r>
              <a:r>
                <a:rPr lang="uk-UA" b="1" dirty="0">
                  <a:solidFill>
                    <a:srgbClr val="FF0000"/>
                  </a:solidFill>
                  <a:hlinkClick r:id="rId6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-канал «Дистанційне навчання»</a:t>
              </a:r>
              <a:endParaRPr lang="uk-UA" b="1" dirty="0">
                <a:solidFill>
                  <a:srgbClr val="FF0000"/>
                </a:solidFill>
              </a:endParaRPr>
            </a:p>
          </p:txBody>
        </p:sp>
        <p:pic>
          <p:nvPicPr>
            <p:cNvPr id="33" name="Рисунок 32">
              <a:hlinkClick r:id="rId6"/>
              <a:extLst>
                <a:ext uri="{FF2B5EF4-FFF2-40B4-BE49-F238E27FC236}">
                  <a16:creationId xmlns:a16="http://schemas.microsoft.com/office/drawing/2014/main" id="{40B129B1-12D7-BC2D-C591-69F0333B0D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563"/>
            <a:stretch/>
          </p:blipFill>
          <p:spPr>
            <a:xfrm>
              <a:off x="6179419" y="6024791"/>
              <a:ext cx="930442" cy="857013"/>
            </a:xfrm>
            <a:prstGeom prst="rect">
              <a:avLst/>
            </a:prstGeom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</p:pic>
      </p:grpSp>
      <p:sp>
        <p:nvSpPr>
          <p:cNvPr id="18" name="Прямоугольник: скругленные углы 2">
            <a:extLst>
              <a:ext uri="{FF2B5EF4-FFF2-40B4-BE49-F238E27FC236}">
                <a16:creationId xmlns:a16="http://schemas.microsoft.com/office/drawing/2014/main" id="{DFDCAAAB-A490-6171-D019-9698F7F80A10}"/>
              </a:ext>
            </a:extLst>
          </p:cNvPr>
          <p:cNvSpPr/>
          <p:nvPr/>
        </p:nvSpPr>
        <p:spPr>
          <a:xfrm>
            <a:off x="1839881" y="116670"/>
            <a:ext cx="10151822" cy="1296198"/>
          </a:xfrm>
          <a:prstGeom prst="roundRect">
            <a:avLst/>
          </a:prstGeom>
          <a:solidFill>
            <a:srgbClr val="3333FF"/>
          </a:solidFill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</a:rPr>
              <a:t>Повну презентацію дивіться у </a:t>
            </a:r>
            <a:r>
              <a:rPr lang="uk-UA" sz="4000" b="1" dirty="0" err="1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</a:rPr>
              <a:t>відеоуроці</a:t>
            </a:r>
            <a:endParaRPr lang="ru-RU" sz="4000" b="1" dirty="0">
              <a:ln>
                <a:solidFill>
                  <a:srgbClr val="FFFF00"/>
                </a:solidFill>
              </a:ln>
              <a:solidFill>
                <a:srgbClr val="FFFF00"/>
              </a:solidFill>
            </a:endParaRPr>
          </a:p>
        </p:txBody>
      </p:sp>
      <p:pic>
        <p:nvPicPr>
          <p:cNvPr id="19" name="Рисунок 18">
            <a:hlinkClick r:id="rId8"/>
            <a:extLst>
              <a:ext uri="{FF2B5EF4-FFF2-40B4-BE49-F238E27FC236}">
                <a16:creationId xmlns:a16="http://schemas.microsoft.com/office/drawing/2014/main" id="{297D2CBB-AEDF-6426-18E6-8B23CC992B3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2943" y="2276244"/>
            <a:ext cx="4783482" cy="1865811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EEFE872F-0342-D115-C3C5-4997D7D8A2B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01196" y="1267572"/>
            <a:ext cx="4790804" cy="5748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100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accel="60000" fill="hold" nodeType="after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8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6" dur="5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23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28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  <p:bldP spid="1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accel="6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8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6" dur="5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23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28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  <p:bldP spid="18" grpId="0" animBg="1"/>
        </p:bldLst>
      </p:timing>
    </mc:Fallback>
  </mc:AlternateContent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2893</TotalTime>
  <Words>188</Words>
  <Application>Microsoft Office PowerPoint</Application>
  <PresentationFormat>Широкий екран</PresentationFormat>
  <Paragraphs>17</Paragraphs>
  <Slides>6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6</vt:i4>
      </vt:variant>
    </vt:vector>
  </HeadingPairs>
  <TitlesOfParts>
    <vt:vector size="13" baseType="lpstr">
      <vt:lpstr>AGZeppelin</vt:lpstr>
      <vt:lpstr>Antique Olive</vt:lpstr>
      <vt:lpstr>Arial</vt:lpstr>
      <vt:lpstr>Arial Black</vt:lpstr>
      <vt:lpstr>Calibri</vt:lpstr>
      <vt:lpstr>Calibri Light</vt:lpstr>
      <vt:lpstr>Тема Office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User</dc:creator>
  <cp:lastModifiedBy>User</cp:lastModifiedBy>
  <cp:revision>342</cp:revision>
  <dcterms:created xsi:type="dcterms:W3CDTF">2023-03-17T21:15:50Z</dcterms:created>
  <dcterms:modified xsi:type="dcterms:W3CDTF">2024-02-17T17:49:27Z</dcterms:modified>
</cp:coreProperties>
</file>