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80" r:id="rId4"/>
    <p:sldId id="285" r:id="rId5"/>
    <p:sldId id="282" r:id="rId6"/>
    <p:sldId id="289" r:id="rId7"/>
    <p:sldId id="290" r:id="rId8"/>
    <p:sldId id="295" r:id="rId9"/>
    <p:sldId id="291" r:id="rId10"/>
    <p:sldId id="292" r:id="rId11"/>
    <p:sldId id="293" r:id="rId12"/>
    <p:sldId id="294" r:id="rId13"/>
    <p:sldId id="264" r:id="rId14"/>
    <p:sldId id="281" r:id="rId15"/>
    <p:sldId id="288" r:id="rId16"/>
    <p:sldId id="268" r:id="rId17"/>
    <p:sldId id="269" r:id="rId18"/>
    <p:sldId id="270" r:id="rId19"/>
    <p:sldId id="272" r:id="rId2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C29C57-1143-439E-A6A9-910F62249B2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42B264-38B8-49E2-B655-76382996CAB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лезная информация png 6 » PNG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r="10666"/>
          <a:stretch/>
        </p:blipFill>
        <p:spPr bwMode="auto">
          <a:xfrm>
            <a:off x="7286625" y="188640"/>
            <a:ext cx="1683543" cy="207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692696"/>
            <a:ext cx="8856984" cy="17526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компетентної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/>
              <a:t> шляхом </a:t>
            </a:r>
            <a:r>
              <a:rPr lang="ru-RU" b="1" dirty="0" err="1"/>
              <a:t>використання</a:t>
            </a:r>
            <a:r>
              <a:rPr lang="ru-RU" b="1" dirty="0"/>
              <a:t> проблемно-</a:t>
            </a:r>
            <a:r>
              <a:rPr lang="ru-RU" b="1" dirty="0" err="1"/>
              <a:t>діалогічного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endParaRPr lang="ru-RU" dirty="0"/>
          </a:p>
        </p:txBody>
      </p:sp>
      <p:pic>
        <p:nvPicPr>
          <p:cNvPr id="1028" name="Picture 4" descr="Студенти з Тернопільщини розповіли про ставлення до дистанційного навч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03" y="2711549"/>
            <a:ext cx="5505450" cy="364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61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99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18889" b="7570"/>
          <a:stretch/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3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928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Застосування проблемно-діалогічного методу передбачає створення: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572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000" b="1" dirty="0" smtClean="0"/>
              <a:t>Проблемної  </a:t>
            </a:r>
            <a:r>
              <a:rPr lang="uk-UA" sz="3000" b="1" dirty="0"/>
              <a:t>ситуації,  </a:t>
            </a:r>
            <a:r>
              <a:rPr lang="uk-UA" sz="3000" dirty="0"/>
              <a:t>яка збуджує  цілеспрямовану  увагу  і  самостійність мислення.  Вона  протиставляє  знання  і  незнання  і  тим  самим  загострює проблему.</a:t>
            </a:r>
            <a:endParaRPr lang="ru-RU" sz="3000" dirty="0"/>
          </a:p>
          <a:p>
            <a:pPr algn="just"/>
            <a:r>
              <a:rPr lang="uk-UA" sz="3000" b="1" dirty="0"/>
              <a:t>Проблеми або пошукової задачі </a:t>
            </a:r>
            <a:r>
              <a:rPr lang="uk-UA" sz="3000" dirty="0"/>
              <a:t>(повинна бути хвилюючою, гострою, мати декілька варіантів аргументації відповіді).</a:t>
            </a:r>
            <a:endParaRPr lang="ru-RU" sz="3000" dirty="0"/>
          </a:p>
          <a:p>
            <a:pPr algn="just"/>
            <a:r>
              <a:rPr lang="uk-UA" sz="3000" b="1" dirty="0"/>
              <a:t>Проблемного питання </a:t>
            </a:r>
            <a:r>
              <a:rPr lang="uk-UA" sz="3000" dirty="0"/>
              <a:t>(без якого неможливий діалог). Відрізняється тим, що в ньому є приховане протиріччя, що воно відкриває можливість нестандартних відповідей, неординарних рішень і що в минулому досвіді того, кому воно задається нема готової схеми рішення.</a:t>
            </a:r>
            <a:endParaRPr lang="ru-RU" sz="3000" dirty="0"/>
          </a:p>
          <a:p>
            <a:endParaRPr lang="ru-RU" dirty="0"/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8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/>
              <a:t>проблемних</a:t>
            </a:r>
            <a:r>
              <a:rPr lang="ru-RU" b="1" dirty="0"/>
              <a:t> </a:t>
            </a:r>
            <a:r>
              <a:rPr lang="ru-RU" b="1" dirty="0" err="1"/>
              <a:t>ситуацій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знають</a:t>
            </a:r>
            <a:r>
              <a:rPr lang="ru-RU" dirty="0"/>
              <a:t> способу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,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 на </a:t>
            </a:r>
            <a:r>
              <a:rPr lang="ru-RU" dirty="0" err="1"/>
              <a:t>поставлене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факт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lvl="0" algn="just" fontAlgn="base"/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засвоєних</a:t>
            </a:r>
            <a:r>
              <a:rPr lang="ru-RU" dirty="0"/>
              <a:t>  </a:t>
            </a:r>
            <a:r>
              <a:rPr lang="ru-RU" dirty="0" err="1"/>
              <a:t>теоретичних</a:t>
            </a:r>
            <a:r>
              <a:rPr lang="ru-RU" dirty="0"/>
              <a:t>  </a:t>
            </a:r>
            <a:r>
              <a:rPr lang="ru-RU" dirty="0" err="1"/>
              <a:t>знань</a:t>
            </a:r>
            <a:r>
              <a:rPr lang="ru-RU" dirty="0"/>
              <a:t>  на </a:t>
            </a:r>
            <a:r>
              <a:rPr lang="ru-RU" dirty="0" err="1"/>
              <a:t>практиці</a:t>
            </a:r>
            <a:r>
              <a:rPr lang="ru-RU" dirty="0"/>
              <a:t>;</a:t>
            </a:r>
          </a:p>
          <a:p>
            <a:pPr lvl="0" algn="just" fontAlgn="base"/>
            <a:r>
              <a:rPr lang="ru-RU" dirty="0" err="1"/>
              <a:t>протиріччя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теоретичною </a:t>
            </a:r>
            <a:r>
              <a:rPr lang="ru-RU" dirty="0" err="1"/>
              <a:t>можливістю</a:t>
            </a:r>
            <a:r>
              <a:rPr lang="ru-RU" dirty="0"/>
              <a:t>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та практичною </a:t>
            </a:r>
            <a:r>
              <a:rPr lang="ru-RU" dirty="0" err="1"/>
              <a:t>неможливістю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способу;</a:t>
            </a:r>
          </a:p>
          <a:p>
            <a:pPr lvl="0" algn="just" fontAlgn="base"/>
            <a:r>
              <a:rPr lang="ru-RU" dirty="0" err="1"/>
              <a:t>протиріччя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практично </a:t>
            </a:r>
            <a:r>
              <a:rPr lang="ru-RU" dirty="0" err="1"/>
              <a:t>досягнутим</a:t>
            </a:r>
            <a:r>
              <a:rPr lang="ru-RU" dirty="0"/>
              <a:t> результатом і </a:t>
            </a:r>
            <a:r>
              <a:rPr lang="ru-RU" dirty="0" err="1"/>
              <a:t>відсутністю</a:t>
            </a:r>
            <a:r>
              <a:rPr lang="ru-RU" dirty="0"/>
              <a:t> в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для теоретичного </a:t>
            </a:r>
            <a:r>
              <a:rPr lang="ru-RU" dirty="0" err="1"/>
              <a:t>обґрунтування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рганізація проблемного навчання на заняттях української мови Яворська Т.  Я. Жити – значить мати проблеми, вирішувати їх – значить рости  інтелектуально. Конфуцій Соціальні перетворення в українському суспільстві  докорінно змінил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1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47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9809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Типи </a:t>
            </a:r>
            <a:r>
              <a:rPr lang="uk-UA" b="1" dirty="0"/>
              <a:t>проблемних уроків: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уроки </a:t>
            </a:r>
            <a:r>
              <a:rPr lang="uk-UA" dirty="0"/>
              <a:t>з окремими проблемними питаннями;</a:t>
            </a:r>
            <a:endParaRPr lang="ru-RU" dirty="0"/>
          </a:p>
          <a:p>
            <a:pPr algn="just"/>
            <a:r>
              <a:rPr lang="uk-UA" dirty="0"/>
              <a:t>уроки, весь хід яких присвячений розв'язанню великої загальної проблеми;</a:t>
            </a:r>
            <a:endParaRPr lang="ru-RU" dirty="0"/>
          </a:p>
          <a:p>
            <a:pPr algn="just"/>
            <a:r>
              <a:rPr lang="uk-UA" dirty="0"/>
              <a:t>урок - проблемна лекція;</a:t>
            </a:r>
            <a:endParaRPr lang="ru-RU" dirty="0"/>
          </a:p>
          <a:p>
            <a:pPr algn="just"/>
            <a:r>
              <a:rPr lang="uk-UA" dirty="0"/>
              <a:t>уроки-диспути;</a:t>
            </a:r>
            <a:endParaRPr lang="ru-RU" dirty="0"/>
          </a:p>
          <a:p>
            <a:pPr algn="just"/>
            <a:r>
              <a:rPr lang="uk-UA" dirty="0"/>
              <a:t>уроки-семінари та ін</a:t>
            </a:r>
            <a:r>
              <a:rPr lang="uk-UA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480325" cy="28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4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9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Переваги</a:t>
            </a:r>
            <a:r>
              <a:rPr lang="ru-RU" b="1" dirty="0"/>
              <a:t> проблемно-</a:t>
            </a:r>
            <a:r>
              <a:rPr lang="ru-RU" b="1" dirty="0" err="1"/>
              <a:t>діалогічного</a:t>
            </a:r>
            <a:r>
              <a:rPr lang="ru-RU" b="1" dirty="0"/>
              <a:t>  </a:t>
            </a:r>
            <a:r>
              <a:rPr lang="ru-RU" b="1" dirty="0" err="1"/>
              <a:t>навчання</a:t>
            </a:r>
            <a:r>
              <a:rPr lang="ru-RU" b="1" dirty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19" y="1628800"/>
            <a:ext cx="8640961" cy="4572000"/>
          </a:xfrm>
        </p:spPr>
        <p:txBody>
          <a:bodyPr>
            <a:noAutofit/>
          </a:bodyPr>
          <a:lstStyle/>
          <a:p>
            <a:pPr lvl="0" algn="just" fontAlgn="base"/>
            <a:r>
              <a:rPr lang="ru-RU" sz="2000" dirty="0" err="1" smtClean="0"/>
              <a:t>вчить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мислити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логічно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науково</a:t>
            </a:r>
            <a:r>
              <a:rPr lang="ru-RU" sz="2000" dirty="0" smtClean="0"/>
              <a:t>, </a:t>
            </a:r>
            <a:r>
              <a:rPr lang="ru-RU" sz="2000" dirty="0" err="1"/>
              <a:t>творчо</a:t>
            </a:r>
            <a:r>
              <a:rPr lang="ru-RU" sz="2000" dirty="0"/>
              <a:t>;</a:t>
            </a:r>
          </a:p>
          <a:p>
            <a:pPr lvl="0" algn="just" fontAlgn="base"/>
            <a:r>
              <a:rPr lang="ru-RU" sz="2000" dirty="0" err="1"/>
              <a:t>робить</a:t>
            </a:r>
            <a:r>
              <a:rPr lang="ru-RU" sz="2000" dirty="0"/>
              <a:t> </a:t>
            </a:r>
            <a:r>
              <a:rPr lang="ru-RU" sz="2000" dirty="0" err="1"/>
              <a:t>навчальний</a:t>
            </a:r>
            <a:r>
              <a:rPr lang="ru-RU" sz="2000" dirty="0"/>
              <a:t> </a:t>
            </a:r>
            <a:r>
              <a:rPr lang="ru-RU" sz="2000" dirty="0" err="1"/>
              <a:t>матеріал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доказовим</a:t>
            </a:r>
            <a:r>
              <a:rPr lang="ru-RU" sz="2000" dirty="0"/>
              <a:t> та </a:t>
            </a:r>
            <a:r>
              <a:rPr lang="ru-RU" sz="2000" dirty="0" err="1"/>
              <a:t>переконливим</a:t>
            </a:r>
            <a:r>
              <a:rPr lang="ru-RU" sz="2000" dirty="0"/>
              <a:t> для </a:t>
            </a:r>
            <a:r>
              <a:rPr lang="ru-RU" sz="2000" dirty="0" err="1"/>
              <a:t>учнів</a:t>
            </a:r>
            <a:r>
              <a:rPr lang="ru-RU" sz="2000" dirty="0"/>
              <a:t>, </a:t>
            </a:r>
            <a:r>
              <a:rPr lang="ru-RU" sz="2000" dirty="0" err="1"/>
              <a:t>формує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, а </a:t>
            </a:r>
            <a:r>
              <a:rPr lang="ru-RU" sz="2000" dirty="0" err="1"/>
              <a:t>знання-переконання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слугує</a:t>
            </a:r>
            <a:r>
              <a:rPr lang="ru-RU" sz="2000" dirty="0"/>
              <a:t> основою для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наукового</a:t>
            </a:r>
            <a:r>
              <a:rPr lang="ru-RU" sz="2000" dirty="0"/>
              <a:t> </a:t>
            </a:r>
            <a:r>
              <a:rPr lang="ru-RU" sz="2000" dirty="0" err="1"/>
              <a:t>світогляду</a:t>
            </a:r>
            <a:r>
              <a:rPr lang="ru-RU" sz="2000" dirty="0"/>
              <a:t>.</a:t>
            </a:r>
          </a:p>
          <a:p>
            <a:pPr lvl="0" algn="just" fontAlgn="base"/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формуванню</a:t>
            </a:r>
            <a:r>
              <a:rPr lang="ru-RU" sz="2000" dirty="0"/>
              <a:t> </a:t>
            </a:r>
            <a:r>
              <a:rPr lang="ru-RU" sz="2000" dirty="0" err="1"/>
              <a:t>стійких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, так як </a:t>
            </a:r>
            <a:r>
              <a:rPr lang="ru-RU" sz="2000" dirty="0" err="1"/>
              <a:t>матеріал</a:t>
            </a:r>
            <a:r>
              <a:rPr lang="ru-RU" sz="2000" dirty="0"/>
              <a:t>, </a:t>
            </a:r>
            <a:r>
              <a:rPr lang="ru-RU" sz="2000" dirty="0" err="1"/>
              <a:t>самостійно</a:t>
            </a:r>
            <a:r>
              <a:rPr lang="ru-RU" sz="2000" dirty="0"/>
              <a:t> </a:t>
            </a:r>
            <a:r>
              <a:rPr lang="ru-RU" sz="2000" dirty="0" err="1"/>
              <a:t>здобутий</a:t>
            </a:r>
            <a:r>
              <a:rPr lang="ru-RU" sz="2000" dirty="0"/>
              <a:t> </a:t>
            </a:r>
            <a:r>
              <a:rPr lang="ru-RU" sz="2000" dirty="0" err="1"/>
              <a:t>учнем</a:t>
            </a:r>
            <a:r>
              <a:rPr lang="ru-RU" sz="2000" dirty="0"/>
              <a:t>, </a:t>
            </a:r>
            <a:r>
              <a:rPr lang="ru-RU" sz="2000" dirty="0" err="1"/>
              <a:t>міцно</a:t>
            </a:r>
            <a:r>
              <a:rPr lang="ru-RU" sz="2000" dirty="0"/>
              <a:t> </a:t>
            </a:r>
            <a:r>
              <a:rPr lang="ru-RU" sz="2000" dirty="0" err="1"/>
              <a:t>зберігається</a:t>
            </a:r>
            <a:r>
              <a:rPr lang="ru-RU" sz="2000" dirty="0"/>
              <a:t> в </a:t>
            </a:r>
            <a:r>
              <a:rPr lang="ru-RU" sz="2000" dirty="0" err="1"/>
              <a:t>пам’яті</a:t>
            </a:r>
            <a:r>
              <a:rPr lang="ru-RU" sz="2000" dirty="0"/>
              <a:t>;</a:t>
            </a:r>
          </a:p>
          <a:p>
            <a:pPr lvl="0" algn="just" fontAlgn="base"/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 smtClean="0"/>
              <a:t>емоційну</a:t>
            </a:r>
            <a:r>
              <a:rPr lang="ru-RU" sz="2000" dirty="0" smtClean="0"/>
              <a:t> </a:t>
            </a:r>
            <a:r>
              <a:rPr lang="ru-RU" sz="2000" dirty="0"/>
              <a:t>сферу </a:t>
            </a:r>
            <a:r>
              <a:rPr lang="ru-RU" sz="2000" dirty="0" err="1"/>
              <a:t>учнів</a:t>
            </a:r>
            <a:r>
              <a:rPr lang="ru-RU" sz="2000" dirty="0"/>
              <a:t>, </a:t>
            </a:r>
            <a:r>
              <a:rPr lang="ru-RU" sz="2000" dirty="0" err="1"/>
              <a:t>формує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цінні</a:t>
            </a:r>
            <a:r>
              <a:rPr lang="ru-RU" sz="2000" dirty="0"/>
              <a:t> </a:t>
            </a:r>
            <a:r>
              <a:rPr lang="ru-RU" sz="2000" dirty="0" err="1"/>
              <a:t>почуття</a:t>
            </a:r>
            <a:r>
              <a:rPr lang="ru-RU" sz="2000" dirty="0"/>
              <a:t>, як </a:t>
            </a: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впевненості</a:t>
            </a:r>
            <a:r>
              <a:rPr lang="ru-RU" sz="2000" dirty="0"/>
              <a:t> у </a:t>
            </a:r>
            <a:r>
              <a:rPr lang="ru-RU" sz="2000" dirty="0" err="1"/>
              <a:t>своїх</a:t>
            </a:r>
            <a:r>
              <a:rPr lang="ru-RU" sz="2000" dirty="0"/>
              <a:t> силах, </a:t>
            </a:r>
            <a:r>
              <a:rPr lang="ru-RU" sz="2000" dirty="0" err="1"/>
              <a:t>радість</a:t>
            </a:r>
            <a:r>
              <a:rPr lang="ru-RU" sz="2000" dirty="0"/>
              <a:t> та </a:t>
            </a:r>
            <a:r>
              <a:rPr lang="ru-RU" sz="2000" dirty="0" err="1"/>
              <a:t>задоволення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напруження</a:t>
            </a:r>
            <a:r>
              <a:rPr lang="ru-RU" sz="2000" dirty="0"/>
              <a:t> </a:t>
            </a:r>
            <a:r>
              <a:rPr lang="ru-RU" sz="2000" dirty="0" err="1"/>
              <a:t>розумової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;</a:t>
            </a:r>
          </a:p>
          <a:p>
            <a:pPr lvl="0" algn="just" fontAlgn="base"/>
            <a:r>
              <a:rPr lang="ru-RU" sz="2000" dirty="0" err="1"/>
              <a:t>формує</a:t>
            </a:r>
            <a:r>
              <a:rPr lang="ru-RU" sz="2000" dirty="0"/>
              <a:t> в 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навички</a:t>
            </a:r>
            <a:r>
              <a:rPr lang="ru-RU" sz="2000" dirty="0"/>
              <a:t> </a:t>
            </a:r>
            <a:r>
              <a:rPr lang="ru-RU" sz="2000" dirty="0" err="1"/>
              <a:t>пошукової</a:t>
            </a:r>
            <a:r>
              <a:rPr lang="ru-RU" sz="2000" dirty="0"/>
              <a:t>, </a:t>
            </a:r>
            <a:r>
              <a:rPr lang="ru-RU" sz="2000" dirty="0" err="1"/>
              <a:t>дослідницької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;</a:t>
            </a:r>
          </a:p>
          <a:p>
            <a:pPr lvl="0" algn="just" fontAlgn="base"/>
            <a:r>
              <a:rPr lang="ru-RU" sz="2000" dirty="0"/>
              <a:t>активно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позитивного </a:t>
            </a:r>
            <a:r>
              <a:rPr lang="ru-RU" sz="2000" dirty="0" err="1"/>
              <a:t>ставлення</a:t>
            </a:r>
            <a:r>
              <a:rPr lang="ru-RU" sz="2000" dirty="0"/>
              <a:t> та </a:t>
            </a:r>
            <a:r>
              <a:rPr lang="ru-RU" sz="2000" dirty="0" err="1"/>
              <a:t>інтересу</a:t>
            </a:r>
            <a:r>
              <a:rPr lang="ru-RU" sz="2000" dirty="0"/>
              <a:t> до </a:t>
            </a:r>
            <a:r>
              <a:rPr lang="ru-RU" sz="2000" dirty="0" err="1"/>
              <a:t>даного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предмета і до </a:t>
            </a:r>
            <a:r>
              <a:rPr lang="ru-RU" sz="2000" dirty="0" err="1"/>
              <a:t>навчання</a:t>
            </a:r>
            <a:r>
              <a:rPr lang="ru-RU" sz="2000" dirty="0"/>
              <a:t> </a:t>
            </a:r>
            <a:r>
              <a:rPr lang="ru-RU" sz="2000" dirty="0" err="1"/>
              <a:t>взагалі</a:t>
            </a:r>
            <a:r>
              <a:rPr lang="ru-RU" sz="2000" dirty="0"/>
              <a:t>. </a:t>
            </a:r>
          </a:p>
          <a:p>
            <a:pPr algn="just"/>
            <a:endParaRPr lang="ru-RU" sz="2000" dirty="0"/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6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Учні</a:t>
            </a:r>
            <a:r>
              <a:rPr lang="ru-RU" b="1" dirty="0" smtClean="0"/>
              <a:t>  </a:t>
            </a:r>
            <a:r>
              <a:rPr lang="ru-RU" b="1" dirty="0" err="1"/>
              <a:t>набувають</a:t>
            </a:r>
            <a:r>
              <a:rPr lang="ru-RU" b="1" dirty="0"/>
              <a:t> таких </a:t>
            </a:r>
            <a:r>
              <a:rPr lang="ru-RU" b="1" dirty="0" err="1"/>
              <a:t>умінь</a:t>
            </a:r>
            <a:r>
              <a:rPr lang="ru-RU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презентувати</a:t>
            </a:r>
            <a:r>
              <a:rPr lang="ru-RU" dirty="0" smtClean="0"/>
              <a:t> </a:t>
            </a:r>
            <a:r>
              <a:rPr lang="ru-RU" dirty="0" err="1"/>
              <a:t>власну</a:t>
            </a:r>
            <a:r>
              <a:rPr lang="ru-RU" dirty="0"/>
              <a:t> думку й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людей;</a:t>
            </a:r>
          </a:p>
          <a:p>
            <a:pPr algn="just"/>
            <a:r>
              <a:rPr lang="ru-RU" dirty="0" err="1" smtClean="0"/>
              <a:t>досконало</a:t>
            </a:r>
            <a:r>
              <a:rPr lang="ru-RU" dirty="0" smtClean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рідною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уміти</a:t>
            </a:r>
            <a:r>
              <a:rPr lang="ru-RU" dirty="0" smtClean="0"/>
              <a:t> </a:t>
            </a:r>
            <a:r>
              <a:rPr lang="ru-RU" dirty="0" err="1"/>
              <a:t>виступати</a:t>
            </a:r>
            <a:r>
              <a:rPr lang="ru-RU" dirty="0"/>
              <a:t> </a:t>
            </a:r>
            <a:r>
              <a:rPr lang="ru-RU" dirty="0" err="1"/>
              <a:t>публічно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розв’язувати</a:t>
            </a:r>
            <a:r>
              <a:rPr lang="ru-RU" dirty="0" smtClean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творчо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уміти</a:t>
            </a:r>
            <a:r>
              <a:rPr lang="ru-RU" dirty="0" smtClean="0"/>
              <a:t>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й </a:t>
            </a:r>
            <a:r>
              <a:rPr lang="ru-RU" dirty="0" err="1"/>
              <a:t>шукати</a:t>
            </a:r>
            <a:r>
              <a:rPr lang="ru-RU" dirty="0"/>
              <a:t> шляхи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адаптуватись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віднаходити</a:t>
            </a:r>
            <a:r>
              <a:rPr lang="ru-RU" dirty="0" smtClean="0"/>
              <a:t> </a:t>
            </a:r>
            <a:r>
              <a:rPr lang="ru-RU" dirty="0" err="1"/>
              <a:t>інформацію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;</a:t>
            </a:r>
          </a:p>
          <a:p>
            <a:pPr algn="just"/>
            <a:r>
              <a:rPr lang="ru-RU" dirty="0" err="1" smtClean="0"/>
              <a:t>мислити</a:t>
            </a:r>
            <a:r>
              <a:rPr lang="ru-RU" dirty="0" smtClean="0"/>
              <a:t> </a:t>
            </a:r>
            <a:r>
              <a:rPr lang="ru-RU" dirty="0"/>
              <a:t>критично і </a:t>
            </a:r>
            <a:r>
              <a:rPr lang="ru-RU" dirty="0" err="1"/>
              <a:t>творчо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бути </a:t>
            </a:r>
            <a:r>
              <a:rPr lang="ru-RU" dirty="0" err="1"/>
              <a:t>комунікабельним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1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lh5.googleusercontent.com/16ekIITbFFYFXEEZcefNEvXlPW8jAbHWJZi0Lyfxe6ySdsK-Zw_P8-x7S51Md5iJ_ruIPoVspKESuaKspsXzC3Rhtq7SFrXJq1XgUXXF4U1Sw-c6m0tSvY6m2CqITeJ1WLtFWxB1Qwyr2Lw67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89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00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3089"/>
            <a:ext cx="8534400" cy="758952"/>
          </a:xfrm>
        </p:spPr>
        <p:txBody>
          <a:bodyPr/>
          <a:lstStyle/>
          <a:p>
            <a:r>
              <a:rPr lang="ru-RU" sz="3600" b="1" dirty="0"/>
              <a:t>Проблемно-</a:t>
            </a:r>
            <a:r>
              <a:rPr lang="ru-RU" sz="3600" b="1" dirty="0" err="1"/>
              <a:t>діалогічне</a:t>
            </a:r>
            <a:r>
              <a:rPr lang="ru-RU" sz="3600" b="1" dirty="0"/>
              <a:t> </a:t>
            </a:r>
            <a:r>
              <a:rPr lang="ru-RU" sz="3600" b="1" dirty="0" err="1"/>
              <a:t>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sz="2800" dirty="0" err="1"/>
              <a:t>проблемне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розглядається</a:t>
            </a:r>
            <a:r>
              <a:rPr lang="ru-RU" sz="2800" dirty="0"/>
              <a:t> як </a:t>
            </a:r>
            <a:r>
              <a:rPr lang="ru-RU" sz="2800" dirty="0" err="1"/>
              <a:t>технологія</a:t>
            </a:r>
            <a:r>
              <a:rPr lang="ru-RU" sz="2800" dirty="0"/>
              <a:t> </a:t>
            </a:r>
            <a:r>
              <a:rPr lang="ru-RU" sz="2800" dirty="0" err="1"/>
              <a:t>розвивальної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, </a:t>
            </a:r>
            <a:r>
              <a:rPr lang="ru-RU" sz="2800" dirty="0" err="1"/>
              <a:t>спрямована</a:t>
            </a:r>
            <a:r>
              <a:rPr lang="ru-RU" sz="2800" dirty="0"/>
              <a:t> на </a:t>
            </a:r>
            <a:r>
              <a:rPr lang="ru-RU" sz="2800" dirty="0" err="1"/>
              <a:t>активне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, </a:t>
            </a:r>
            <a:r>
              <a:rPr lang="ru-RU" sz="2800" dirty="0" err="1"/>
              <a:t>розумових</a:t>
            </a:r>
            <a:r>
              <a:rPr lang="ru-RU" sz="2800" dirty="0"/>
              <a:t> </a:t>
            </a:r>
            <a:r>
              <a:rPr lang="ru-RU" sz="2800" dirty="0" err="1"/>
              <a:t>здібностей</a:t>
            </a:r>
            <a:r>
              <a:rPr lang="ru-RU" sz="2800" dirty="0"/>
              <a:t> та </a:t>
            </a:r>
            <a:r>
              <a:rPr lang="ru-RU" sz="2800" dirty="0" err="1"/>
              <a:t>прийомів</a:t>
            </a:r>
            <a:r>
              <a:rPr lang="ru-RU" sz="2800" dirty="0"/>
              <a:t> </a:t>
            </a:r>
            <a:r>
              <a:rPr lang="ru-RU" sz="2800" dirty="0" err="1"/>
              <a:t>дослідницької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</a:t>
            </a:r>
            <a:r>
              <a:rPr lang="ru-RU" sz="2800" dirty="0" err="1"/>
              <a:t>залучення</a:t>
            </a:r>
            <a:r>
              <a:rPr lang="ru-RU" sz="2800" dirty="0"/>
              <a:t> до </a:t>
            </a:r>
            <a:r>
              <a:rPr lang="ru-RU" sz="2800" dirty="0" err="1"/>
              <a:t>наукового</a:t>
            </a:r>
            <a:r>
              <a:rPr lang="ru-RU" sz="2800" dirty="0"/>
              <a:t> </a:t>
            </a:r>
            <a:r>
              <a:rPr lang="ru-RU" sz="2800" dirty="0" err="1"/>
              <a:t>пошуку</a:t>
            </a:r>
            <a:r>
              <a:rPr lang="ru-RU" sz="2800" dirty="0"/>
              <a:t>,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творчості</a:t>
            </a:r>
            <a:r>
              <a:rPr lang="ru-RU" sz="2800" dirty="0"/>
              <a:t>. </a:t>
            </a:r>
            <a:r>
              <a:rPr lang="ru-RU" sz="2800" dirty="0" err="1"/>
              <a:t>Використання</a:t>
            </a:r>
            <a:r>
              <a:rPr lang="ru-RU" sz="2800" dirty="0"/>
              <a:t> проблемного </a:t>
            </a:r>
            <a:r>
              <a:rPr lang="ru-RU" sz="2800" dirty="0" err="1" smtClean="0"/>
              <a:t>навчання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</a:t>
            </a:r>
            <a:r>
              <a:rPr lang="ru-RU" sz="2800" dirty="0" err="1"/>
              <a:t>досягти</a:t>
            </a:r>
            <a:r>
              <a:rPr lang="ru-RU" sz="2800" dirty="0"/>
              <a:t> </a:t>
            </a:r>
            <a:r>
              <a:rPr lang="ru-RU" sz="2800" dirty="0" err="1"/>
              <a:t>більш</a:t>
            </a:r>
            <a:r>
              <a:rPr lang="ru-RU" sz="2800" dirty="0"/>
              <a:t> </a:t>
            </a:r>
            <a:r>
              <a:rPr lang="ru-RU" sz="2800" dirty="0" err="1"/>
              <a:t>глибокого</a:t>
            </a:r>
            <a:r>
              <a:rPr lang="ru-RU" sz="2800" dirty="0"/>
              <a:t> </a:t>
            </a:r>
            <a:r>
              <a:rPr lang="ru-RU" sz="2800" dirty="0" err="1"/>
              <a:t>розуміння</a:t>
            </a:r>
            <a:r>
              <a:rPr lang="ru-RU" sz="2800" dirty="0"/>
              <a:t> </a:t>
            </a:r>
            <a:r>
              <a:rPr lang="ru-RU" sz="2800" dirty="0" err="1"/>
              <a:t>матеріалу</a:t>
            </a:r>
            <a:r>
              <a:rPr lang="ru-RU" sz="2800" dirty="0"/>
              <a:t>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свідомого</a:t>
            </a:r>
            <a:r>
              <a:rPr lang="ru-RU" sz="2800" dirty="0"/>
              <a:t> </a:t>
            </a:r>
            <a:r>
              <a:rPr lang="ru-RU" sz="2800" dirty="0" err="1"/>
              <a:t>засвоєння</a:t>
            </a:r>
            <a:r>
              <a:rPr lang="ru-RU" sz="2800" dirty="0"/>
              <a:t>, </a:t>
            </a:r>
            <a:r>
              <a:rPr lang="ru-RU" sz="2800" dirty="0" err="1"/>
              <a:t>забезпечує</a:t>
            </a:r>
            <a:r>
              <a:rPr lang="ru-RU" sz="2800" dirty="0"/>
              <a:t> </a:t>
            </a:r>
            <a:r>
              <a:rPr lang="ru-RU" sz="2800" dirty="0" err="1"/>
              <a:t>наукову</a:t>
            </a:r>
            <a:r>
              <a:rPr lang="ru-RU" sz="2800" dirty="0"/>
              <a:t> </a:t>
            </a:r>
            <a:r>
              <a:rPr lang="ru-RU" sz="2800" dirty="0" err="1"/>
              <a:t>доказовість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, </a:t>
            </a:r>
            <a:r>
              <a:rPr lang="ru-RU" sz="2800" dirty="0" err="1"/>
              <a:t>привчає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мислити</a:t>
            </a:r>
            <a:r>
              <a:rPr lang="ru-RU" sz="2800" dirty="0"/>
              <a:t> </a:t>
            </a:r>
            <a:r>
              <a:rPr lang="ru-RU" sz="2800" dirty="0" err="1"/>
              <a:t>творчо</a:t>
            </a:r>
            <a:r>
              <a:rPr lang="ru-RU" sz="2800" dirty="0"/>
              <a:t>,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</a:t>
            </a:r>
            <a:r>
              <a:rPr lang="ru-RU" sz="2800" dirty="0" err="1"/>
              <a:t>особистих</a:t>
            </a:r>
            <a:r>
              <a:rPr lang="ru-RU" sz="2800" dirty="0"/>
              <a:t> </a:t>
            </a:r>
            <a:r>
              <a:rPr lang="ru-RU" sz="2800" dirty="0" err="1"/>
              <a:t>якостей</a:t>
            </a:r>
            <a:r>
              <a:rPr lang="ru-RU" sz="2800" dirty="0"/>
              <a:t>.</a:t>
            </a:r>
          </a:p>
          <a:p>
            <a:pPr algn="just"/>
            <a:r>
              <a:rPr lang="en-US" sz="2800" dirty="0" smtClean="0"/>
              <a:t>      </a:t>
            </a:r>
            <a:r>
              <a:rPr lang="ru-RU" sz="2800" dirty="0"/>
              <a:t>При  </a:t>
            </a:r>
            <a:r>
              <a:rPr lang="ru-RU" sz="2800" dirty="0" err="1"/>
              <a:t>використанні</a:t>
            </a:r>
            <a:r>
              <a:rPr lang="ru-RU" sz="2800" dirty="0"/>
              <a:t> проблемно-</a:t>
            </a:r>
            <a:r>
              <a:rPr lang="ru-RU" sz="2800" dirty="0" err="1"/>
              <a:t>діалогічного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</a:t>
            </a:r>
            <a:r>
              <a:rPr lang="ru-RU" sz="2800" dirty="0" err="1"/>
              <a:t>потрібно</a:t>
            </a:r>
            <a:r>
              <a:rPr lang="ru-RU" sz="2800" dirty="0"/>
              <a:t> </a:t>
            </a:r>
            <a:r>
              <a:rPr lang="ru-RU" sz="2800" dirty="0" err="1"/>
              <a:t>ставити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 перед </a:t>
            </a:r>
            <a:r>
              <a:rPr lang="ru-RU" sz="2800" dirty="0" err="1"/>
              <a:t>необхідністю</a:t>
            </a:r>
            <a:r>
              <a:rPr lang="ru-RU" sz="2800" dirty="0"/>
              <a:t> </a:t>
            </a:r>
            <a:r>
              <a:rPr lang="ru-RU" sz="2800" dirty="0" err="1"/>
              <a:t>вирішувати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, </a:t>
            </a:r>
            <a:r>
              <a:rPr lang="ru-RU" sz="2800" dirty="0" err="1"/>
              <a:t>нестандартні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поставлені</a:t>
            </a:r>
            <a:r>
              <a:rPr lang="ru-RU" sz="2800" dirty="0"/>
              <a:t> перед ними </a:t>
            </a:r>
            <a:r>
              <a:rPr lang="ru-RU" sz="2800" dirty="0" err="1"/>
              <a:t>проблеми</a:t>
            </a:r>
            <a:r>
              <a:rPr lang="ru-RU" sz="2800" dirty="0"/>
              <a:t>, </a:t>
            </a:r>
            <a:r>
              <a:rPr lang="ru-RU" sz="2800" dirty="0" err="1"/>
              <a:t>життєву</a:t>
            </a:r>
            <a:r>
              <a:rPr lang="ru-RU" sz="2800" dirty="0"/>
              <a:t> </a:t>
            </a:r>
            <a:r>
              <a:rPr lang="ru-RU" sz="2800" dirty="0" err="1"/>
              <a:t>важливість</a:t>
            </a:r>
            <a:r>
              <a:rPr lang="ru-RU" sz="2800" dirty="0"/>
              <a:t> і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вони </a:t>
            </a:r>
            <a:r>
              <a:rPr lang="ru-RU" sz="2800" dirty="0" err="1"/>
              <a:t>усвідомлюють</a:t>
            </a:r>
            <a:r>
              <a:rPr lang="ru-RU" sz="2800" dirty="0"/>
              <a:t>.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застосуванню</a:t>
            </a:r>
            <a:r>
              <a:rPr lang="ru-RU" sz="2800" dirty="0"/>
              <a:t> </a:t>
            </a:r>
            <a:r>
              <a:rPr lang="ru-RU" sz="2800" dirty="0" err="1"/>
              <a:t>цього</a:t>
            </a:r>
            <a:r>
              <a:rPr lang="ru-RU" sz="2800" dirty="0"/>
              <a:t> методу </a:t>
            </a:r>
            <a:r>
              <a:rPr lang="ru-RU" sz="2800" dirty="0" err="1"/>
              <a:t>навчання</a:t>
            </a:r>
            <a:r>
              <a:rPr lang="ru-RU" sz="2800" dirty="0"/>
              <a:t>, в </a:t>
            </a:r>
            <a:r>
              <a:rPr lang="ru-RU" sz="2800" dirty="0" err="1"/>
              <a:t>учнів</a:t>
            </a:r>
            <a:r>
              <a:rPr lang="ru-RU" sz="2800" dirty="0"/>
              <a:t> </a:t>
            </a:r>
            <a:r>
              <a:rPr lang="ru-RU" sz="2800" dirty="0" err="1"/>
              <a:t>розвивається</a:t>
            </a:r>
            <a:r>
              <a:rPr lang="ru-RU" sz="2800" dirty="0"/>
              <a:t> </a:t>
            </a:r>
            <a:r>
              <a:rPr lang="ru-RU" sz="2800" dirty="0" err="1"/>
              <a:t>уміння</a:t>
            </a:r>
            <a:r>
              <a:rPr lang="ru-RU" sz="2800" dirty="0"/>
              <a:t> </a:t>
            </a:r>
            <a:r>
              <a:rPr lang="ru-RU" sz="2800" b="1" dirty="0" err="1"/>
              <a:t>орієнтуватися</a:t>
            </a:r>
            <a:r>
              <a:rPr lang="ru-RU" sz="2800" dirty="0"/>
              <a:t> в </a:t>
            </a:r>
            <a:r>
              <a:rPr lang="ru-RU" sz="2800" dirty="0" err="1"/>
              <a:t>нових</a:t>
            </a:r>
            <a:r>
              <a:rPr lang="ru-RU" sz="2800" dirty="0"/>
              <a:t> </a:t>
            </a:r>
            <a:r>
              <a:rPr lang="ru-RU" sz="2800" dirty="0" err="1"/>
              <a:t>умовах</a:t>
            </a:r>
            <a:r>
              <a:rPr lang="ru-RU" sz="2800" dirty="0"/>
              <a:t>, </a:t>
            </a:r>
            <a:r>
              <a:rPr lang="ru-RU" sz="2800" b="1" dirty="0" err="1"/>
              <a:t>комбінувати</a:t>
            </a:r>
            <a:r>
              <a:rPr lang="ru-RU" sz="2800" dirty="0"/>
              <a:t> запас </a:t>
            </a:r>
            <a:r>
              <a:rPr lang="ru-RU" sz="2800" dirty="0" err="1"/>
              <a:t>наявних</a:t>
            </a:r>
            <a:r>
              <a:rPr lang="ru-RU" sz="2800" dirty="0"/>
              <a:t> </a:t>
            </a:r>
            <a:r>
              <a:rPr lang="ru-RU" sz="2800" dirty="0" err="1"/>
              <a:t>знань</a:t>
            </a:r>
            <a:r>
              <a:rPr lang="ru-RU" sz="2800" dirty="0"/>
              <a:t> і </a:t>
            </a:r>
            <a:r>
              <a:rPr lang="ru-RU" sz="2800" dirty="0" err="1"/>
              <a:t>умінь</a:t>
            </a:r>
            <a:r>
              <a:rPr lang="ru-RU" sz="2800" dirty="0"/>
              <a:t> для </a:t>
            </a:r>
            <a:r>
              <a:rPr lang="ru-RU" sz="2800" dirty="0" err="1"/>
              <a:t>пошуку</a:t>
            </a:r>
            <a:r>
              <a:rPr lang="ru-RU" sz="2800" dirty="0"/>
              <a:t> </a:t>
            </a:r>
            <a:r>
              <a:rPr lang="ru-RU" sz="2800" dirty="0" err="1"/>
              <a:t>нових</a:t>
            </a:r>
            <a:r>
              <a:rPr lang="ru-RU" sz="2800" dirty="0"/>
              <a:t>. </a:t>
            </a:r>
            <a:endParaRPr lang="ru-RU" sz="2400" dirty="0"/>
          </a:p>
        </p:txBody>
      </p:sp>
      <p:pic>
        <p:nvPicPr>
          <p:cNvPr id="5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9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Діалогічне навчання - це тип </a:t>
            </a:r>
            <a:r>
              <a:rPr lang="uk-UA" sz="2400" dirty="0"/>
              <a:t>навчання, що забезпечує творче засвоєння знань учнем через діалог, спеціально організований </a:t>
            </a:r>
            <a:r>
              <a:rPr lang="uk-UA" sz="2400" dirty="0" smtClean="0"/>
              <a:t>вчителем. Основна </a:t>
            </a:r>
            <a:r>
              <a:rPr lang="uk-UA" sz="2400" dirty="0"/>
              <a:t>відмінність діалогічного стилю навчання від традиційної передачі знань полягає в тому, що учень не отримує «істину» в готовому вигляді, а відкриває нове знання у співпраці та за підтримки дорослого. Таким чином дитина вчиться самостійно вирішувати проблеми, вчиться шукати рішення. </a:t>
            </a:r>
            <a:endParaRPr lang="ru-RU" sz="2400" dirty="0"/>
          </a:p>
        </p:txBody>
      </p:sp>
      <p:pic>
        <p:nvPicPr>
          <p:cNvPr id="6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Проблемно-</a:t>
            </a:r>
            <a:r>
              <a:rPr lang="ru-RU" sz="3600" b="1" dirty="0" err="1"/>
              <a:t>діалогічне</a:t>
            </a:r>
            <a:r>
              <a:rPr lang="ru-RU" sz="3600" b="1" dirty="0"/>
              <a:t> </a:t>
            </a:r>
            <a:r>
              <a:rPr lang="ru-RU" sz="3600" b="1" dirty="0" err="1"/>
              <a:t>навчання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9032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Проблемно-</a:t>
            </a:r>
            <a:r>
              <a:rPr lang="ru-RU" sz="2400" b="1" dirty="0" err="1"/>
              <a:t>діалогічне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dirty="0"/>
              <a:t>- тип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творче</a:t>
            </a:r>
            <a:r>
              <a:rPr lang="ru-RU" sz="2400" dirty="0"/>
              <a:t> </a:t>
            </a:r>
            <a:r>
              <a:rPr lang="ru-RU" sz="2400" dirty="0" err="1"/>
              <a:t>засвоєння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</a:t>
            </a:r>
            <a:r>
              <a:rPr lang="ru-RU" sz="2400" dirty="0" err="1"/>
              <a:t>учнями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спеціально</a:t>
            </a:r>
            <a:r>
              <a:rPr lang="ru-RU" sz="2400" dirty="0"/>
              <a:t> </a:t>
            </a:r>
            <a:r>
              <a:rPr lang="ru-RU" sz="2400" dirty="0" err="1"/>
              <a:t>організованого</a:t>
            </a:r>
            <a:r>
              <a:rPr lang="ru-RU" sz="2400" dirty="0"/>
              <a:t> учителем </a:t>
            </a:r>
            <a:r>
              <a:rPr lang="ru-RU" sz="2400" dirty="0" err="1"/>
              <a:t>діалогу</a:t>
            </a:r>
            <a:r>
              <a:rPr lang="ru-RU" sz="2400" dirty="0"/>
              <a:t>. </a:t>
            </a:r>
            <a:r>
              <a:rPr lang="ru-RU" sz="2400" dirty="0" smtClean="0"/>
              <a:t>В </a:t>
            </a:r>
            <a:r>
              <a:rPr lang="ru-RU" sz="2400" dirty="0" err="1" smtClean="0"/>
              <a:t>понятті</a:t>
            </a:r>
            <a:r>
              <a:rPr lang="ru-RU" sz="2400" dirty="0" smtClean="0"/>
              <a:t> «проблемно </a:t>
            </a:r>
            <a:r>
              <a:rPr lang="ru-RU" sz="2400" dirty="0"/>
              <a:t>-</a:t>
            </a:r>
            <a:r>
              <a:rPr lang="ru-RU" sz="2400" dirty="0" err="1" smtClean="0"/>
              <a:t>діалогічне</a:t>
            </a:r>
            <a:r>
              <a:rPr lang="ru-RU" sz="2400" dirty="0" smtClean="0"/>
              <a:t>» </a:t>
            </a:r>
            <a:r>
              <a:rPr lang="ru-RU" sz="2400" dirty="0"/>
              <a:t>перша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.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уроці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нового </a:t>
            </a:r>
            <a:r>
              <a:rPr lang="ru-RU" sz="2400" dirty="0" err="1"/>
              <a:t>матеріалу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бути </a:t>
            </a:r>
            <a:r>
              <a:rPr lang="ru-RU" sz="2400" dirty="0" err="1"/>
              <a:t>опрацьовані</a:t>
            </a:r>
            <a:r>
              <a:rPr lang="ru-RU" sz="2400" dirty="0"/>
              <a:t> </a:t>
            </a:r>
            <a:r>
              <a:rPr lang="ru-RU" sz="2400" dirty="0" err="1"/>
              <a:t>дві</a:t>
            </a:r>
            <a:r>
              <a:rPr lang="ru-RU" sz="2400" dirty="0"/>
              <a:t> ланки: постановка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і </a:t>
            </a:r>
            <a:r>
              <a:rPr lang="ru-RU" sz="2400" dirty="0" err="1"/>
              <a:t>пошук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. Постановка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етап</a:t>
            </a:r>
            <a:r>
              <a:rPr lang="ru-RU" sz="2400" dirty="0"/>
              <a:t> </a:t>
            </a:r>
            <a:r>
              <a:rPr lang="ru-RU" sz="2400" dirty="0" err="1"/>
              <a:t>формулювання</a:t>
            </a:r>
            <a:r>
              <a:rPr lang="ru-RU" sz="2400" dirty="0"/>
              <a:t> теми уроку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для </a:t>
            </a:r>
            <a:r>
              <a:rPr lang="ru-RU" sz="2400" dirty="0" err="1"/>
              <a:t>дослідження</a:t>
            </a:r>
            <a:r>
              <a:rPr lang="ru-RU" sz="2400" dirty="0"/>
              <a:t>. </a:t>
            </a:r>
            <a:r>
              <a:rPr lang="ru-RU" sz="2400" dirty="0" err="1"/>
              <a:t>Пошук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етап</a:t>
            </a:r>
            <a:r>
              <a:rPr lang="ru-RU" sz="2400" dirty="0"/>
              <a:t> </a:t>
            </a:r>
            <a:r>
              <a:rPr lang="ru-RU" sz="2400" dirty="0" err="1"/>
              <a:t>формулювання</a:t>
            </a:r>
            <a:r>
              <a:rPr lang="ru-RU" sz="2400" dirty="0"/>
              <a:t> нового </a:t>
            </a:r>
            <a:r>
              <a:rPr lang="ru-RU" sz="2400" dirty="0" err="1"/>
              <a:t>знання</a:t>
            </a:r>
            <a:r>
              <a:rPr lang="ru-RU" sz="2400" dirty="0"/>
              <a:t>. Слово «</a:t>
            </a:r>
            <a:r>
              <a:rPr lang="ru-RU" sz="2400" dirty="0" err="1"/>
              <a:t>діалогічне</a:t>
            </a:r>
            <a:r>
              <a:rPr lang="ru-RU" sz="2400" dirty="0"/>
              <a:t>»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постановку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і </a:t>
            </a:r>
            <a:r>
              <a:rPr lang="ru-RU" sz="2400" dirty="0" err="1"/>
              <a:t>пошук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рішення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учні</a:t>
            </a:r>
            <a:r>
              <a:rPr lang="ru-RU" sz="2400" dirty="0"/>
              <a:t> в </a:t>
            </a:r>
            <a:r>
              <a:rPr lang="ru-RU" sz="2400" dirty="0" err="1"/>
              <a:t>ході</a:t>
            </a:r>
            <a:r>
              <a:rPr lang="ru-RU" sz="2400" dirty="0"/>
              <a:t> </a:t>
            </a:r>
            <a:r>
              <a:rPr lang="ru-RU" sz="2400" dirty="0" err="1"/>
              <a:t>спеціально</a:t>
            </a:r>
            <a:r>
              <a:rPr lang="ru-RU" sz="2400" dirty="0"/>
              <a:t> </a:t>
            </a:r>
            <a:r>
              <a:rPr lang="ru-RU" sz="2400" dirty="0" err="1"/>
              <a:t>організованого</a:t>
            </a:r>
            <a:r>
              <a:rPr lang="ru-RU" sz="2400" dirty="0"/>
              <a:t> учителем </a:t>
            </a:r>
            <a:r>
              <a:rPr lang="ru-RU" sz="2400" dirty="0" err="1"/>
              <a:t>діалогу</a:t>
            </a:r>
            <a:r>
              <a:rPr lang="ru-RU" sz="2400" dirty="0"/>
              <a:t>. </a:t>
            </a:r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73089"/>
            <a:ext cx="8534400" cy="758952"/>
          </a:xfrm>
        </p:spPr>
        <p:txBody>
          <a:bodyPr/>
          <a:lstStyle/>
          <a:p>
            <a:r>
              <a:rPr lang="ru-RU" sz="3600" b="1" dirty="0"/>
              <a:t>Проблемно-</a:t>
            </a:r>
            <a:r>
              <a:rPr lang="ru-RU" sz="3600" b="1" dirty="0" err="1"/>
              <a:t>діалогічне</a:t>
            </a:r>
            <a:r>
              <a:rPr lang="ru-RU" sz="3600" b="1" dirty="0"/>
              <a:t> </a:t>
            </a:r>
            <a:r>
              <a:rPr lang="ru-RU" sz="3600" b="1" dirty="0" err="1"/>
              <a:t>навчання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565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956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Вчитель</a:t>
            </a:r>
            <a:r>
              <a:rPr lang="ru-RU" sz="2400" b="1" dirty="0" smtClean="0"/>
              <a:t> </a:t>
            </a:r>
            <a:r>
              <a:rPr lang="ru-RU" sz="2400" b="1" dirty="0"/>
              <a:t>при  </a:t>
            </a:r>
            <a:r>
              <a:rPr lang="ru-RU" sz="2400" b="1" dirty="0" err="1"/>
              <a:t>застосуванні</a:t>
            </a:r>
            <a:r>
              <a:rPr lang="ru-RU" sz="2400" b="1" dirty="0"/>
              <a:t> проблемно-</a:t>
            </a:r>
            <a:r>
              <a:rPr lang="ru-RU" sz="2400" b="1" dirty="0" err="1"/>
              <a:t>діалогічного</a:t>
            </a:r>
            <a:r>
              <a:rPr lang="ru-RU" sz="2400" b="1" dirty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</a:t>
            </a:r>
            <a:r>
              <a:rPr lang="ru-RU" sz="2400" b="1" dirty="0" err="1" smtClean="0"/>
              <a:t>вирішує</a:t>
            </a:r>
            <a:r>
              <a:rPr lang="ru-RU" sz="2400" b="1" dirty="0" smtClean="0"/>
              <a:t> </a:t>
            </a:r>
            <a:r>
              <a:rPr lang="ru-RU" sz="2400" b="1" dirty="0" err="1"/>
              <a:t>такі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 algn="just" fontAlgn="base"/>
            <a:r>
              <a:rPr lang="ru-RU" sz="2800" dirty="0" err="1" smtClean="0"/>
              <a:t>знаходження</a:t>
            </a:r>
            <a:r>
              <a:rPr lang="ru-RU" sz="2800" dirty="0" smtClean="0"/>
              <a:t> </a:t>
            </a:r>
            <a:r>
              <a:rPr lang="ru-RU" sz="2800" dirty="0" err="1"/>
              <a:t>проблеми</a:t>
            </a:r>
            <a:r>
              <a:rPr lang="ru-RU" sz="2800" dirty="0"/>
              <a:t> і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проблемної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;</a:t>
            </a:r>
          </a:p>
          <a:p>
            <a:pPr lvl="0" algn="just" fontAlgn="base"/>
            <a:r>
              <a:rPr lang="ru-RU" sz="2800" dirty="0" err="1"/>
              <a:t>визначення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ефективного</a:t>
            </a:r>
            <a:r>
              <a:rPr lang="ru-RU" sz="2800" dirty="0"/>
              <a:t> способу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вирішення</a:t>
            </a:r>
            <a:r>
              <a:rPr lang="ru-RU" sz="2800" dirty="0"/>
              <a:t>;</a:t>
            </a:r>
          </a:p>
          <a:p>
            <a:pPr lvl="0" algn="just" fontAlgn="base"/>
            <a:r>
              <a:rPr lang="ru-RU" sz="2800" dirty="0" err="1"/>
              <a:t>вміння</a:t>
            </a:r>
            <a:r>
              <a:rPr lang="ru-RU" sz="2800" dirty="0"/>
              <a:t> вести </a:t>
            </a:r>
            <a:r>
              <a:rPr lang="ru-RU" sz="2800" dirty="0" err="1"/>
              <a:t>діалог</a:t>
            </a:r>
            <a:r>
              <a:rPr lang="ru-RU" sz="2800" dirty="0"/>
              <a:t> з </a:t>
            </a:r>
            <a:r>
              <a:rPr lang="ru-RU" sz="2800" dirty="0" err="1"/>
              <a:t>учнями</a:t>
            </a:r>
            <a:r>
              <a:rPr lang="ru-RU" sz="2800" dirty="0"/>
              <a:t>, </a:t>
            </a:r>
            <a:r>
              <a:rPr lang="ru-RU" sz="2800" dirty="0" err="1"/>
              <a:t>спровокувати</a:t>
            </a:r>
            <a:r>
              <a:rPr lang="ru-RU" sz="2800" dirty="0"/>
              <a:t> </a:t>
            </a:r>
            <a:r>
              <a:rPr lang="ru-RU" sz="2800" dirty="0" err="1"/>
              <a:t>дискусію</a:t>
            </a:r>
            <a:r>
              <a:rPr lang="ru-RU" sz="2800" dirty="0"/>
              <a:t>;</a:t>
            </a:r>
          </a:p>
          <a:p>
            <a:pPr lvl="0" algn="just" fontAlgn="base"/>
            <a:r>
              <a:rPr lang="ru-RU" sz="2800" dirty="0" err="1"/>
              <a:t>корекція</a:t>
            </a:r>
            <a:r>
              <a:rPr lang="ru-RU" sz="2800" dirty="0"/>
              <a:t> (</a:t>
            </a:r>
            <a:r>
              <a:rPr lang="ru-RU" sz="2800" dirty="0" err="1"/>
              <a:t>уточнення</a:t>
            </a:r>
            <a:r>
              <a:rPr lang="ru-RU" sz="2800" dirty="0"/>
              <a:t>) </a:t>
            </a:r>
            <a:r>
              <a:rPr lang="ru-RU" sz="2800" dirty="0" err="1"/>
              <a:t>проблеми</a:t>
            </a:r>
            <a:r>
              <a:rPr lang="ru-RU" sz="2800" dirty="0"/>
              <a:t>;</a:t>
            </a:r>
          </a:p>
          <a:p>
            <a:pPr lvl="0" algn="just" fontAlgn="base"/>
            <a:r>
              <a:rPr lang="ru-RU" sz="2800" dirty="0" err="1"/>
              <a:t>надання</a:t>
            </a:r>
            <a:r>
              <a:rPr lang="ru-RU" sz="2800" dirty="0"/>
              <a:t>  </a:t>
            </a:r>
            <a:r>
              <a:rPr lang="ru-RU" sz="2800" dirty="0" err="1"/>
              <a:t>допомоги</a:t>
            </a:r>
            <a:r>
              <a:rPr lang="ru-RU" sz="2800" dirty="0"/>
              <a:t>  </a:t>
            </a:r>
            <a:r>
              <a:rPr lang="ru-RU" sz="2800" dirty="0" err="1"/>
              <a:t>учням</a:t>
            </a:r>
            <a:r>
              <a:rPr lang="ru-RU" sz="2800" dirty="0"/>
              <a:t>   в  </a:t>
            </a:r>
            <a:r>
              <a:rPr lang="ru-RU" sz="2800" dirty="0" err="1"/>
              <a:t>аналізі</a:t>
            </a:r>
            <a:r>
              <a:rPr lang="ru-RU" sz="2800" dirty="0"/>
              <a:t>  умов  </a:t>
            </a:r>
            <a:r>
              <a:rPr lang="ru-RU" sz="2800" dirty="0" err="1" smtClean="0"/>
              <a:t>проблемних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ситуацій</a:t>
            </a:r>
            <a:r>
              <a:rPr lang="ru-RU" sz="2800" dirty="0"/>
              <a:t>,   </a:t>
            </a:r>
            <a:r>
              <a:rPr lang="ru-RU" sz="2800" dirty="0" err="1"/>
              <a:t>вибору</a:t>
            </a:r>
            <a:r>
              <a:rPr lang="ru-RU" sz="2800" dirty="0"/>
              <a:t> </a:t>
            </a:r>
            <a:r>
              <a:rPr lang="ru-RU" sz="2800" dirty="0" err="1"/>
              <a:t>правильних</a:t>
            </a:r>
            <a:r>
              <a:rPr lang="ru-RU" sz="2800" dirty="0"/>
              <a:t> </a:t>
            </a:r>
            <a:r>
              <a:rPr lang="ru-RU" sz="2800" dirty="0" err="1"/>
              <a:t>рішень</a:t>
            </a:r>
            <a:r>
              <a:rPr lang="ru-RU" sz="2800" dirty="0"/>
              <a:t>, </a:t>
            </a:r>
            <a:r>
              <a:rPr lang="ru-RU" sz="2800" dirty="0" err="1"/>
              <a:t>консультацій</a:t>
            </a:r>
            <a:r>
              <a:rPr lang="ru-RU" sz="2800" dirty="0"/>
              <a:t> в </a:t>
            </a:r>
            <a:r>
              <a:rPr lang="ru-RU" sz="2800" dirty="0" err="1"/>
              <a:t>процесі</a:t>
            </a:r>
            <a:r>
              <a:rPr lang="ru-RU" sz="2800" dirty="0"/>
              <a:t> </a:t>
            </a:r>
            <a:r>
              <a:rPr lang="ru-RU" sz="2800" dirty="0" err="1"/>
              <a:t>рішення</a:t>
            </a:r>
            <a:r>
              <a:rPr lang="ru-RU" sz="2800" dirty="0"/>
              <a:t>;</a:t>
            </a:r>
          </a:p>
          <a:p>
            <a:pPr lvl="0" algn="just" fontAlgn="base"/>
            <a:r>
              <a:rPr lang="ru-RU" sz="2800" dirty="0" err="1"/>
              <a:t>аналіз</a:t>
            </a:r>
            <a:r>
              <a:rPr lang="ru-RU" sz="2800" dirty="0"/>
              <a:t> </a:t>
            </a:r>
            <a:r>
              <a:rPr lang="ru-RU" sz="2800" dirty="0" err="1"/>
              <a:t>помилок</a:t>
            </a:r>
            <a:r>
              <a:rPr lang="ru-RU" sz="2800" dirty="0"/>
              <a:t>;</a:t>
            </a:r>
          </a:p>
          <a:p>
            <a:pPr lvl="0" algn="just" fontAlgn="base"/>
            <a:r>
              <a:rPr lang="ru-RU" sz="2800" dirty="0" err="1"/>
              <a:t>підбиття</a:t>
            </a:r>
            <a:r>
              <a:rPr lang="ru-RU" sz="2800" dirty="0"/>
              <a:t> </a:t>
            </a:r>
            <a:r>
              <a:rPr lang="ru-RU" sz="2800" dirty="0" err="1"/>
              <a:t>підсумків</a:t>
            </a:r>
            <a:r>
              <a:rPr lang="ru-RU" sz="2800" dirty="0"/>
              <a:t> </a:t>
            </a:r>
            <a:r>
              <a:rPr lang="ru-RU" sz="2800" dirty="0" err="1"/>
              <a:t>діалогу</a:t>
            </a:r>
            <a:r>
              <a:rPr lang="ru-RU" sz="2800" dirty="0"/>
              <a:t>, </a:t>
            </a:r>
            <a:r>
              <a:rPr lang="ru-RU" sz="2800" dirty="0" err="1"/>
              <a:t>дискусій</a:t>
            </a:r>
            <a:r>
              <a:rPr lang="ru-RU" sz="2800" dirty="0"/>
              <a:t> (</a:t>
            </a:r>
            <a:r>
              <a:rPr lang="ru-RU" sz="2800" dirty="0" err="1"/>
              <a:t>вирішення</a:t>
            </a:r>
            <a:r>
              <a:rPr lang="ru-RU" sz="2800" dirty="0"/>
              <a:t> </a:t>
            </a:r>
            <a:r>
              <a:rPr lang="ru-RU" sz="2800" dirty="0" err="1"/>
              <a:t>проблемної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).</a:t>
            </a:r>
          </a:p>
          <a:p>
            <a:pPr lvl="0" algn="just" fontAlgn="base"/>
            <a:r>
              <a:rPr lang="ru-RU" sz="2800" dirty="0" err="1"/>
              <a:t>рефлексія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9285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/>
              <a:t>Впровадження </a:t>
            </a:r>
            <a:r>
              <a:rPr lang="uk-UA" sz="3100" b="1" dirty="0"/>
              <a:t>проблемно-діалогічного </a:t>
            </a:r>
            <a:r>
              <a:rPr lang="uk-UA" sz="3100" b="1" dirty="0" smtClean="0"/>
              <a:t>методу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3" y="1484784"/>
            <a:ext cx="8820472" cy="4572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400" b="1" dirty="0" smtClean="0"/>
              <a:t>1</a:t>
            </a:r>
            <a:r>
              <a:rPr lang="uk-UA" sz="1400" b="1" dirty="0"/>
              <a:t>. Знаходження проблеми і створення проблемної ситуації:</a:t>
            </a:r>
            <a:endParaRPr lang="ru-RU" sz="1400" dirty="0"/>
          </a:p>
          <a:p>
            <a:pPr marL="0" indent="0" algn="just">
              <a:buNone/>
            </a:pPr>
            <a:r>
              <a:rPr lang="uk-UA" sz="1400" b="1" dirty="0" smtClean="0"/>
              <a:t>2</a:t>
            </a:r>
            <a:r>
              <a:rPr lang="uk-UA" sz="1400" b="1" dirty="0"/>
              <a:t>. Визначення найбільш ефективного способу вирішення </a:t>
            </a:r>
            <a:r>
              <a:rPr lang="uk-UA" sz="1400" b="1" dirty="0" smtClean="0"/>
              <a:t>проблеми.</a:t>
            </a:r>
            <a:endParaRPr lang="ru-RU" sz="1400" dirty="0" smtClean="0"/>
          </a:p>
          <a:p>
            <a:pPr marL="0" indent="0" algn="just">
              <a:buNone/>
            </a:pPr>
            <a:r>
              <a:rPr lang="uk-UA" sz="1400" dirty="0" smtClean="0"/>
              <a:t>Всі можливі варіанти вирішення проблеми  розглядаються й визначаються оптимально.</a:t>
            </a:r>
            <a:endParaRPr lang="ru-RU" sz="1400" dirty="0" smtClean="0"/>
          </a:p>
          <a:p>
            <a:pPr marL="0" indent="0" algn="just">
              <a:buNone/>
            </a:pPr>
            <a:r>
              <a:rPr lang="uk-UA" sz="1400" b="1" dirty="0" smtClean="0"/>
              <a:t>3</a:t>
            </a:r>
            <a:r>
              <a:rPr lang="uk-UA" sz="1400" b="1" dirty="0"/>
              <a:t>. Вміння учнями вести діалог, спровокувати дискусію.</a:t>
            </a:r>
            <a:endParaRPr lang="ru-RU" sz="1400" dirty="0"/>
          </a:p>
          <a:p>
            <a:pPr marL="0" indent="0" algn="just">
              <a:buNone/>
            </a:pPr>
            <a:r>
              <a:rPr lang="uk-UA" sz="1400" dirty="0" smtClean="0"/>
              <a:t>Дискусія </a:t>
            </a:r>
            <a:r>
              <a:rPr lang="uk-UA" sz="1400" dirty="0"/>
              <a:t>– як шлях до істини. </a:t>
            </a:r>
            <a:r>
              <a:rPr lang="uk-UA" sz="1400" dirty="0" smtClean="0"/>
              <a:t>При </a:t>
            </a:r>
            <a:r>
              <a:rPr lang="uk-UA" sz="1400" dirty="0"/>
              <a:t>створенні дискусії </a:t>
            </a:r>
            <a:r>
              <a:rPr lang="uk-UA" sz="1400" dirty="0" smtClean="0"/>
              <a:t>потрібно врахувати головні </a:t>
            </a:r>
            <a:r>
              <a:rPr lang="uk-UA" sz="1400" dirty="0"/>
              <a:t>моменти її ведення: </a:t>
            </a:r>
            <a:endParaRPr lang="ru-RU" sz="1400" dirty="0"/>
          </a:p>
          <a:p>
            <a:pPr algn="just"/>
            <a:r>
              <a:rPr lang="uk-UA" sz="1400" dirty="0"/>
              <a:t>вміння вислухати інших;</a:t>
            </a:r>
            <a:endParaRPr lang="ru-RU" sz="1400" dirty="0"/>
          </a:p>
          <a:p>
            <a:pPr algn="just"/>
            <a:r>
              <a:rPr lang="uk-UA" sz="1400" dirty="0"/>
              <a:t>чіткість і логічність викладу думки;</a:t>
            </a:r>
            <a:endParaRPr lang="ru-RU" sz="1400" dirty="0"/>
          </a:p>
          <a:p>
            <a:pPr algn="just"/>
            <a:r>
              <a:rPr lang="uk-UA" sz="1400" dirty="0"/>
              <a:t>аргументованість;</a:t>
            </a:r>
            <a:endParaRPr lang="ru-RU" sz="1400" dirty="0"/>
          </a:p>
          <a:p>
            <a:pPr algn="just"/>
            <a:r>
              <a:rPr lang="uk-UA" sz="1400" dirty="0"/>
              <a:t>вміння робити висновки.</a:t>
            </a:r>
            <a:endParaRPr lang="ru-RU" sz="1400" dirty="0"/>
          </a:p>
          <a:p>
            <a:pPr marL="0" indent="0" algn="just">
              <a:buNone/>
            </a:pPr>
            <a:r>
              <a:rPr lang="uk-UA" sz="1400" b="1" dirty="0"/>
              <a:t>4. Корекція (уточнення) </a:t>
            </a:r>
            <a:r>
              <a:rPr lang="uk-UA" sz="1400" b="1" dirty="0" smtClean="0"/>
              <a:t>проблеми.</a:t>
            </a:r>
            <a:endParaRPr lang="ru-RU" sz="1400" dirty="0" smtClean="0"/>
          </a:p>
          <a:p>
            <a:pPr marL="0" indent="0" algn="just">
              <a:buNone/>
            </a:pPr>
            <a:r>
              <a:rPr lang="uk-UA" sz="1400" dirty="0" smtClean="0"/>
              <a:t>Корекція проблеми – одне з важливих питань, при застосуванні </a:t>
            </a:r>
            <a:r>
              <a:rPr lang="uk-UA" sz="1400" dirty="0" err="1" smtClean="0"/>
              <a:t>проблемно</a:t>
            </a:r>
            <a:r>
              <a:rPr lang="uk-UA" sz="1400" dirty="0" smtClean="0"/>
              <a:t> - діалогічного методу.</a:t>
            </a:r>
            <a:endParaRPr lang="ru-RU" sz="1400" dirty="0" smtClean="0"/>
          </a:p>
          <a:p>
            <a:pPr marL="0" indent="0" algn="just">
              <a:buNone/>
            </a:pPr>
            <a:r>
              <a:rPr lang="uk-UA" sz="1400" b="1" dirty="0" smtClean="0"/>
              <a:t>5</a:t>
            </a:r>
            <a:r>
              <a:rPr lang="uk-UA" sz="1400" b="1" dirty="0"/>
              <a:t>. </a:t>
            </a:r>
            <a:r>
              <a:rPr lang="uk-UA" sz="1400" dirty="0"/>
              <a:t>В процесі вирішення проблемних ситуацій завдань </a:t>
            </a:r>
            <a:r>
              <a:rPr lang="uk-UA" sz="1400" b="1" dirty="0"/>
              <a:t>вчитель виступає в ролі координатора.</a:t>
            </a:r>
            <a:r>
              <a:rPr lang="uk-UA" sz="1400" dirty="0"/>
              <a:t> </a:t>
            </a:r>
            <a:endParaRPr lang="uk-UA" sz="1400" dirty="0" smtClean="0"/>
          </a:p>
          <a:p>
            <a:pPr marL="0" indent="0" algn="just">
              <a:buNone/>
            </a:pPr>
            <a:r>
              <a:rPr lang="uk-UA" sz="1400" dirty="0" smtClean="0"/>
              <a:t>Допомога </a:t>
            </a:r>
            <a:r>
              <a:rPr lang="uk-UA" sz="1400" dirty="0"/>
              <a:t>вчителя  спрямована не на аналіз фактичного матеріалу, а на уточнення, спрямування алгоритму дії.</a:t>
            </a:r>
            <a:endParaRPr lang="ru-RU" sz="1400" dirty="0"/>
          </a:p>
          <a:p>
            <a:pPr marL="0" indent="0" algn="just">
              <a:buNone/>
            </a:pPr>
            <a:r>
              <a:rPr lang="uk-UA" sz="1400" b="1" dirty="0"/>
              <a:t>6. Аналіз помилок</a:t>
            </a:r>
            <a:r>
              <a:rPr lang="uk-UA" sz="1400" dirty="0"/>
              <a:t> – один із найважливіших етапів уроку в роботі, який дозволяє уникнути закріплення хибних висновків, зроблених учнями, та закріпити вивчений матеріал.</a:t>
            </a:r>
            <a:endParaRPr lang="ru-RU" sz="1400" dirty="0"/>
          </a:p>
          <a:p>
            <a:pPr marL="0" indent="0" algn="just">
              <a:buNone/>
            </a:pPr>
            <a:r>
              <a:rPr lang="uk-UA" sz="1400" b="1" dirty="0"/>
              <a:t>7. </a:t>
            </a:r>
            <a:r>
              <a:rPr lang="uk-UA" sz="1400" dirty="0"/>
              <a:t>В процесі підбиття </a:t>
            </a:r>
            <a:r>
              <a:rPr lang="uk-UA" sz="1400" b="1" dirty="0"/>
              <a:t>підсумків діалогу (дискусії)</a:t>
            </a:r>
            <a:r>
              <a:rPr lang="uk-UA" sz="1400" dirty="0"/>
              <a:t> </a:t>
            </a:r>
            <a:r>
              <a:rPr lang="uk-UA" sz="1400" dirty="0" smtClean="0"/>
              <a:t>потрібно пам’ятати </a:t>
            </a:r>
            <a:r>
              <a:rPr lang="uk-UA" sz="1400" dirty="0"/>
              <a:t>про таке негативне явище як регламентація мислення. Тому підводячи підсумки, після розв’язання проблемного завдання, завжди  толерантно, ввічливо, не тиснучи на учнів, </a:t>
            </a:r>
            <a:r>
              <a:rPr lang="uk-UA" sz="1400" dirty="0" smtClean="0"/>
              <a:t>здійснювати </a:t>
            </a:r>
            <a:r>
              <a:rPr lang="uk-UA" sz="1400" dirty="0"/>
              <a:t>підведення висновків, навіть якщо досягли результатів не таких, які </a:t>
            </a:r>
            <a:r>
              <a:rPr lang="uk-UA" sz="1400" dirty="0" smtClean="0"/>
              <a:t>передбачали.</a:t>
            </a:r>
            <a:endParaRPr lang="ru-RU" sz="1400" dirty="0"/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59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89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Технологія проблемного навчання включає такі етапи </a:t>
            </a:r>
            <a:r>
              <a:rPr lang="uk-UA" b="1" dirty="0" smtClean="0"/>
              <a:t>діяльності: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590729" cy="4572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uk-UA" dirty="0"/>
              <a:t>створення проблемної ситуації;</a:t>
            </a:r>
            <a:endParaRPr lang="ru-RU" dirty="0"/>
          </a:p>
          <a:p>
            <a:pPr algn="just"/>
            <a:r>
              <a:rPr lang="uk-UA" dirty="0"/>
              <a:t>збирання й аналіз даних, необхідних для розв'язання проблеми, актуалізація життєвого досвіду;</a:t>
            </a:r>
            <a:endParaRPr lang="ru-RU" dirty="0"/>
          </a:p>
          <a:p>
            <a:pPr algn="just"/>
            <a:r>
              <a:rPr lang="uk-UA" dirty="0"/>
              <a:t>вивчення причинно-наслідкових зв'язків, формулювання гіпотез;</a:t>
            </a:r>
            <a:endParaRPr lang="ru-RU" dirty="0"/>
          </a:p>
          <a:p>
            <a:pPr algn="just"/>
            <a:r>
              <a:rPr lang="uk-UA" dirty="0"/>
              <a:t>формулювання висновків.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E: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2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4873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796" y="499937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Шляхи реалізації проблемно-діалогічного методу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i="1" dirty="0" smtClean="0"/>
              <a:t>Проблемний </a:t>
            </a:r>
            <a:r>
              <a:rPr lang="uk-UA" b="1" i="1" dirty="0"/>
              <a:t>виклад матеріалу в формі бесіди, діалогу. </a:t>
            </a:r>
            <a:r>
              <a:rPr lang="uk-UA" dirty="0"/>
              <a:t>При цьому учні детально вивчають матеріал, визначаються "вузлові" питання та поділяють навчальний матеріал на:</a:t>
            </a:r>
            <a:endParaRPr lang="ru-RU" dirty="0"/>
          </a:p>
          <a:p>
            <a:pPr algn="just"/>
            <a:r>
              <a:rPr lang="uk-UA" dirty="0"/>
              <a:t>проблемний (аналіз, оцінка, значення і т.д.);</a:t>
            </a:r>
            <a:endParaRPr lang="ru-RU" dirty="0"/>
          </a:p>
          <a:p>
            <a:pPr algn="just"/>
            <a:r>
              <a:rPr lang="uk-UA" dirty="0"/>
              <a:t>фактичний (дати, точні дані, незаперечні факти</a:t>
            </a:r>
            <a:r>
              <a:rPr lang="uk-UA" dirty="0" smtClean="0"/>
              <a:t>).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Частково-пошукова діяльність.</a:t>
            </a:r>
            <a:endParaRPr lang="ru-RU" b="1" dirty="0"/>
          </a:p>
          <a:p>
            <a:pPr algn="just"/>
            <a:r>
              <a:rPr lang="uk-UA" dirty="0"/>
              <a:t>Така робота передбачає підготовку учням низки спеціальних питань, які підштовхнуть їх до самостійних роздумів, активних пошуків відповіді і провокують їх в свою чергу задати питання мені. В залежності від гостроти матеріалу розгортається діалог або дискусія. </a:t>
            </a:r>
            <a:endParaRPr lang="ru-RU" dirty="0"/>
          </a:p>
          <a:p>
            <a:pPr marL="0" indent="0" algn="just">
              <a:buNone/>
            </a:pPr>
            <a:r>
              <a:rPr lang="uk-UA" b="1" i="1" dirty="0"/>
              <a:t>Дослідницька діяльність.</a:t>
            </a:r>
            <a:endParaRPr lang="ru-RU" i="1" dirty="0"/>
          </a:p>
          <a:p>
            <a:pPr algn="just"/>
            <a:r>
              <a:rPr lang="uk-UA" dirty="0"/>
              <a:t>При використанні такої роботи </a:t>
            </a:r>
            <a:r>
              <a:rPr lang="uk-UA" dirty="0" smtClean="0"/>
              <a:t>учні </a:t>
            </a:r>
            <a:r>
              <a:rPr lang="uk-UA" dirty="0"/>
              <a:t>самостійно шукають розв'язання проблемної ситуації, яка має неординарну оцінку. </a:t>
            </a:r>
            <a:endParaRPr lang="ru-RU" dirty="0"/>
          </a:p>
        </p:txBody>
      </p:sp>
      <p:pic>
        <p:nvPicPr>
          <p:cNvPr id="5" name="Picture 2" descr="E:\unna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8103"/>
            <a:ext cx="1259633" cy="11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674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178</TotalTime>
  <Words>1000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Формування компетентної особистості шляхом використання проблемно-діалогічного навчання</vt:lpstr>
      <vt:lpstr>Проблемно-діалогічне навчання</vt:lpstr>
      <vt:lpstr>Проблемно-діалогічне навчання</vt:lpstr>
      <vt:lpstr>Проблемно-діалогічне навчання</vt:lpstr>
      <vt:lpstr>Презентация PowerPoint</vt:lpstr>
      <vt:lpstr>Вчитель при  застосуванні проблемно-діалогічного навчання вирішує такі завдання:</vt:lpstr>
      <vt:lpstr>Впровадження проблемно-діалогічного методу </vt:lpstr>
      <vt:lpstr>Технологія проблемного навчання включає такі етапи діяльності:</vt:lpstr>
      <vt:lpstr>Шляхи реалізації проблемно-діалогічного методу</vt:lpstr>
      <vt:lpstr>Презентация PowerPoint</vt:lpstr>
      <vt:lpstr>Презентация PowerPoint</vt:lpstr>
      <vt:lpstr>Застосування проблемно-діалогічного методу передбачає створення: </vt:lpstr>
      <vt:lpstr>Умови створення проблемних ситуацій:</vt:lpstr>
      <vt:lpstr>Презентация PowerPoint</vt:lpstr>
      <vt:lpstr>Типи проблемних уроків: </vt:lpstr>
      <vt:lpstr>Переваги проблемно-діалогічного  навчання:</vt:lpstr>
      <vt:lpstr>Учні  набувають таких умінь: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21</cp:revision>
  <cp:lastPrinted>2022-01-03T10:42:35Z</cp:lastPrinted>
  <dcterms:created xsi:type="dcterms:W3CDTF">2021-12-28T15:07:20Z</dcterms:created>
  <dcterms:modified xsi:type="dcterms:W3CDTF">2024-02-27T09:27:57Z</dcterms:modified>
</cp:coreProperties>
</file>