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Merriweather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Merriweather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bold.fntdata"/><Relationship Id="rId6" Type="http://schemas.openxmlformats.org/officeDocument/2006/relationships/slide" Target="slides/slide1.xml"/><Relationship Id="rId18" Type="http://schemas.openxmlformats.org/officeDocument/2006/relationships/font" Target="fonts/Merriweather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Єрьомкіна Світлана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919962689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919962689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b919962689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b919962689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b919962689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b919962689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919962689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919962689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b919962689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b919962689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919962689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b919962689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b919962689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b919962689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4.jpg"/><Relationship Id="rId5" Type="http://schemas.openxmlformats.org/officeDocument/2006/relationships/image" Target="../media/image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1337683" y="781525"/>
            <a:ext cx="8520600" cy="20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Булінг 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факти,міфи та поради</a:t>
            </a:r>
            <a:endParaRPr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2500" y="2571750"/>
            <a:ext cx="3006862" cy="2004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06962" y="687825"/>
            <a:ext cx="2724150" cy="16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30400" y="2571750"/>
            <a:ext cx="2761779" cy="2004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Булер 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50">
                <a:solidFill>
                  <a:srgbClr val="212121"/>
                </a:solidFill>
                <a:highlight>
                  <a:srgbClr val="FFFFFF"/>
                </a:highlight>
              </a:rPr>
              <a:t>Булер - жертва власних комплексів, чи злочинець, якого треба покарати?</a:t>
            </a:r>
            <a:endParaRPr sz="1150" u="sng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60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uk" sz="1150">
                <a:solidFill>
                  <a:srgbClr val="757575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Людей, які ображають інших, називають булерами. Я вважаю, що вони мають бути покараними за свою поведінку.</a:t>
            </a:r>
            <a:endParaRPr sz="1150">
              <a:solidFill>
                <a:srgbClr val="757575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60000"/>
              </a:lnSpc>
              <a:spcBef>
                <a:spcPts val="2300"/>
              </a:spcBef>
              <a:spcAft>
                <a:spcPts val="0"/>
              </a:spcAft>
              <a:buNone/>
            </a:pPr>
            <a:r>
              <a:rPr lang="uk" sz="1150">
                <a:solidFill>
                  <a:srgbClr val="757575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По-перше, знущання - це злочин, за який треба нести відповідальність. Якщо не вказати булеру на його помилку, він буде чинити так, як раніше.</a:t>
            </a:r>
            <a:endParaRPr sz="1150">
              <a:solidFill>
                <a:srgbClr val="757575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60000"/>
              </a:lnSpc>
              <a:spcBef>
                <a:spcPts val="2300"/>
              </a:spcBef>
              <a:spcAft>
                <a:spcPts val="0"/>
              </a:spcAft>
              <a:buNone/>
            </a:pPr>
            <a:r>
              <a:rPr lang="uk" sz="1150">
                <a:solidFill>
                  <a:srgbClr val="757575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По-друге, найчастіше булери поводяться агресивно з іншими, тому що незадоволені собою. Важливо, щоб вони усвідомили те, що треба бути добрішими перш за все до себе, і тоді злість до інших зникне.</a:t>
            </a:r>
            <a:endParaRPr sz="1150">
              <a:solidFill>
                <a:srgbClr val="757575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23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8500" y="2781225"/>
            <a:ext cx="272415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Жертва </a:t>
            </a:r>
            <a:endParaRPr/>
          </a:p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Потерпілий (жертва булінгу) - </a:t>
            </a:r>
            <a:r>
              <a:rPr lang="uk" sz="1500">
                <a:solidFill>
                  <a:srgbClr val="040C28"/>
                </a:solidFill>
                <a:highlight>
                  <a:srgbClr val="D3E3FD"/>
                </a:highlight>
                <a:latin typeface="Arial"/>
                <a:ea typeface="Arial"/>
                <a:cs typeface="Arial"/>
                <a:sym typeface="Arial"/>
              </a:rPr>
              <a:t>учасник освітнього процесу, в тому числі малолітня чи неповнолітня особа, щодо якої було вчинено булінг (цькування)</a:t>
            </a:r>
            <a:r>
              <a:rPr lang="uk" sz="15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1500">
              <a:solidFill>
                <a:srgbClr val="20212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>
              <a:solidFill>
                <a:srgbClr val="20212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8100" y="1981125"/>
            <a:ext cx="2519709" cy="18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Види булінгу </a:t>
            </a:r>
            <a:endParaRPr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4B4B4B"/>
                </a:solidFill>
                <a:latin typeface="Arial"/>
                <a:ea typeface="Arial"/>
                <a:cs typeface="Arial"/>
                <a:sym typeface="Arial"/>
              </a:rPr>
              <a:t>Найпоширенішими формами булінгу є:</a:t>
            </a:r>
            <a:endParaRPr sz="1000">
              <a:solidFill>
                <a:srgbClr val="4B4B4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47692"/>
              </a:lnSpc>
              <a:spcBef>
                <a:spcPts val="1200"/>
              </a:spcBef>
              <a:spcAft>
                <a:spcPts val="0"/>
              </a:spcAft>
              <a:buClr>
                <a:srgbClr val="4B4B4B"/>
              </a:buClr>
              <a:buSzPts val="1000"/>
              <a:buFont typeface="Arial"/>
              <a:buChar char="●"/>
            </a:pPr>
            <a:r>
              <a:rPr lang="uk" sz="1000">
                <a:solidFill>
                  <a:srgbClr val="4B4B4B"/>
                </a:solidFill>
                <a:latin typeface="Arial"/>
                <a:ea typeface="Arial"/>
                <a:cs typeface="Arial"/>
                <a:sym typeface="Arial"/>
              </a:rPr>
              <a:t>Словесні образи, глузування, обзивання, погрози</a:t>
            </a:r>
            <a:endParaRPr sz="1000">
              <a:solidFill>
                <a:srgbClr val="4B4B4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47692"/>
              </a:lnSpc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ts val="1000"/>
              <a:buFont typeface="Arial"/>
              <a:buChar char="●"/>
            </a:pPr>
            <a:r>
              <a:rPr lang="uk" sz="1000">
                <a:solidFill>
                  <a:srgbClr val="4B4B4B"/>
                </a:solidFill>
                <a:latin typeface="Arial"/>
                <a:ea typeface="Arial"/>
                <a:cs typeface="Arial"/>
                <a:sym typeface="Arial"/>
              </a:rPr>
              <a:t>Образливі жести або дії, наприклад, плювки.</a:t>
            </a:r>
            <a:endParaRPr sz="1000">
              <a:solidFill>
                <a:srgbClr val="4B4B4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47692"/>
              </a:lnSpc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ts val="1000"/>
              <a:buFont typeface="Arial"/>
              <a:buChar char="●"/>
            </a:pPr>
            <a:r>
              <a:rPr lang="uk" sz="1000">
                <a:solidFill>
                  <a:srgbClr val="4B4B4B"/>
                </a:solidFill>
                <a:latin typeface="Arial"/>
                <a:ea typeface="Arial"/>
                <a:cs typeface="Arial"/>
                <a:sym typeface="Arial"/>
              </a:rPr>
              <a:t>Залякування за допомогою слів, загрозливих інтонацій, щоб змусити жертву щось зробити чи не зробити.</a:t>
            </a:r>
            <a:endParaRPr sz="1000">
              <a:solidFill>
                <a:srgbClr val="4B4B4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47692"/>
              </a:lnSpc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ts val="1000"/>
              <a:buFont typeface="Arial"/>
              <a:buChar char="●"/>
            </a:pPr>
            <a:r>
              <a:rPr lang="uk" sz="1000">
                <a:solidFill>
                  <a:srgbClr val="4B4B4B"/>
                </a:solidFill>
                <a:latin typeface="Arial"/>
                <a:ea typeface="Arial"/>
                <a:cs typeface="Arial"/>
                <a:sym typeface="Arial"/>
              </a:rPr>
              <a:t>Ігнорування, відмова від спілкування, виключення з гри, бойкот.</a:t>
            </a:r>
            <a:endParaRPr sz="1000">
              <a:solidFill>
                <a:srgbClr val="4B4B4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47692"/>
              </a:lnSpc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ts val="1000"/>
              <a:buFont typeface="Arial"/>
              <a:buChar char="●"/>
            </a:pPr>
            <a:r>
              <a:rPr lang="uk" sz="1000">
                <a:solidFill>
                  <a:srgbClr val="4B4B4B"/>
                </a:solidFill>
                <a:latin typeface="Arial"/>
                <a:ea typeface="Arial"/>
                <a:cs typeface="Arial"/>
                <a:sym typeface="Arial"/>
              </a:rPr>
              <a:t>Вимагання грошей, їжі, речей. Умисне пошкодження особистого майна жертви.</a:t>
            </a:r>
            <a:endParaRPr sz="1000">
              <a:solidFill>
                <a:srgbClr val="4B4B4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47692"/>
              </a:lnSpc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ts val="1000"/>
              <a:buFont typeface="Arial"/>
              <a:buChar char="●"/>
            </a:pPr>
            <a:r>
              <a:rPr lang="uk" sz="1000">
                <a:solidFill>
                  <a:srgbClr val="4B4B4B"/>
                </a:solidFill>
                <a:latin typeface="Arial"/>
                <a:ea typeface="Arial"/>
                <a:cs typeface="Arial"/>
                <a:sym typeface="Arial"/>
              </a:rPr>
              <a:t>Фізичне насилля (удари, щипки, штовхання, підніжки, викручування рук. Будь-які інші дії, що завдають болю і навіть тілесних ушкоджень).</a:t>
            </a:r>
            <a:endParaRPr sz="1000">
              <a:solidFill>
                <a:srgbClr val="4B4B4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47692"/>
              </a:lnSpc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ts val="1000"/>
              <a:buFont typeface="Arial"/>
              <a:buChar char="●"/>
            </a:pPr>
            <a:r>
              <a:rPr lang="uk" sz="1000">
                <a:solidFill>
                  <a:srgbClr val="4B4B4B"/>
                </a:solidFill>
                <a:latin typeface="Arial"/>
                <a:ea typeface="Arial"/>
                <a:cs typeface="Arial"/>
                <a:sym typeface="Arial"/>
              </a:rPr>
              <a:t>Приниження за допомогою мобільних телефонів та Інтернету (СМС-повідомлення, електронні листи, образливі репліки, коментарі в чатах), поширення чуток і пліток.</a:t>
            </a:r>
            <a:endParaRPr sz="1000">
              <a:solidFill>
                <a:srgbClr val="4B4B4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308025"/>
            <a:ext cx="4318001" cy="214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Факти і міфи </a:t>
            </a:r>
            <a:endParaRPr/>
          </a:p>
        </p:txBody>
      </p:sp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9900" y="558800"/>
            <a:ext cx="4660900" cy="39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Методи боротьби з булінгом для учнів </a:t>
            </a:r>
            <a:endParaRPr/>
          </a:p>
        </p:txBody>
      </p:sp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4675" y="558800"/>
            <a:ext cx="4166400" cy="409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Батьки також можуть допомогти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8825" y="0"/>
            <a:ext cx="4058100" cy="487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Кожна складна ситуація насправді мізерна,головне знайти вірне рішення.</a:t>
            </a:r>
            <a:endParaRPr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0100" y="584200"/>
            <a:ext cx="4166400" cy="409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