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8" r:id="rId4"/>
    <p:sldId id="330" r:id="rId5"/>
    <p:sldId id="280" r:id="rId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F908"/>
    <a:srgbClr val="0000FF"/>
    <a:srgbClr val="FF99FF"/>
    <a:srgbClr val="A66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35B03-2F6C-D852-272C-1E340F9D2C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2CB430-BB48-AF9C-B4DA-2943A5052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020175B-DFD0-178B-1FE0-892D7D4A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99201D9-9CDB-C888-C214-1005E7D2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A4CF13F-3593-CFFB-C37A-B72BC9E6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8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F3721-5FFE-FC9F-F427-1835BA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6567208-F4C7-3A42-41BB-3EC45E174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8F1071-285E-43C8-4F7C-F3F665305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EE84C9-3500-1E5B-622B-CCD66231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B7DF47-F74E-0857-5D94-0E69972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28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688FED-32BC-4119-AC33-D585009DD2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072B22-6F06-DBF9-EECD-6339243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73C5EF-83E7-FE67-B956-FA1C0C47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8DC78D2-A850-90CD-6DC6-B9C52753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14B274-06CF-EB2B-641D-2BDC7AC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7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E488-4806-F875-D7EA-5F629EB0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528F8F-3D4F-BB84-16FA-EC0779C2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DBEBA7-DAE0-1E3F-73D8-C4C88978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04DCC4-F10A-AA07-7A9F-5491EB11C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77062B-D8B7-5DC9-842F-A61BC421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553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06D17E-B0F4-78C3-E127-D5360AAB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B42E86E-7FCD-F32D-A328-B4C1B226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27B233D-A29B-4D3A-8EC2-1F3D93123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8AB9E8-0F3E-7133-F623-E70793B52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3C3D87E-44BA-0392-0867-EABD9DD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95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36819-92D7-F6AD-B540-B0198D9B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7F87B0-07E7-025C-1E83-F36756AF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8B8CF5-BFD9-A69D-A67E-1D4D727F4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98F5AE-99B7-F2BE-9372-E87F4F760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E0A3D2-C3BE-5EE6-E44A-8D6E9E985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9B6E38-A77F-E76F-DECA-8DBBB798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519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05F71-C3D7-28D1-BD03-BB8F8DA1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906080-20C6-73B6-6361-BF3E9AA9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FE0AC26-E544-76EF-B3DC-857905CAA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47A1D86-E1F3-4D42-A221-042CD71D3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7D3ED4A-8611-731B-C33E-6283ECF14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31CCC7-BB6D-CD17-B6BE-6929CAE3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C07CF7C-CF07-8E1B-B11C-DD3F0ED1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A017DDE-4290-1CD9-886B-E36AD5EB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4840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783A0-C607-994B-96FB-E38429A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31E3987-DF99-0A90-26E7-F22254F4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5F28B1E-811E-5B53-5822-48052FF94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C0A8D5F-9345-A547-51FA-496253DA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1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D03E619-E6CA-7F9F-40BD-EA022D56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AB5C401-FBBD-66EB-94D9-AB76D2A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0F7E569-B2DA-129D-BC7E-C8DC82AD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97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E6BC1-E770-C672-AA9C-E59B5E002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6ACB-DFB2-6911-376C-383351E6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D6A43C-2C83-BF91-C3A8-90F388B45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929479B-9204-9894-AF34-B3F132BFE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B6B22AA-CB4F-DD69-C68B-893676E2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DEA2DA5-B17C-8E3B-6904-0B6638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34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49ACD-8409-17C9-BD03-B321F3F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CAE2C32-7E15-9B14-3F61-BA9BD6177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149030B-DC8D-7D3F-A21D-4D0C38A27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28417BA-A2CE-858B-775B-A72163E0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462B30-A7EC-4AB5-3DA0-8CF57881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45D162E-890D-093E-7A65-CE590A9C4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7349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1A793F-D104-95B1-6104-01C9D154D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05F0366-B496-B903-9101-CF8B7407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0A38F9-39EC-A485-DE4A-1509F9E5FF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622E-ED67-4265-BF88-BDBE0BCC5984}" type="datetimeFigureOut">
              <a:rPr lang="uk-UA" smtClean="0"/>
              <a:t>04.02.2024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4693D6-DBCC-AD69-F555-B8CABD060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085114A-E032-61A6-2582-25405FF6A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9E7-E5CB-4240-A05D-034686A9E38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29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hyperlink" Target="https://www.youtube.com/@user-dw6wy3nf8n/featured" TargetMode="External"/><Relationship Id="rId9" Type="http://schemas.openxmlformats.org/officeDocument/2006/relationships/hyperlink" Target="https://youtu.be/uh9jC9UDX-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uh9jC9UDX-Y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hyperlink" Target="https://youtu.be/uh9jC9UDX-Y" TargetMode="External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hyperlink" Target="https://www.youtube.com/channel/UCYtu9EnlIk3Nph-Yj_nHd6A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hyperlink" Target="https://youtu.be/uh9jC9UDX-Y" TargetMode="External"/><Relationship Id="rId4" Type="http://schemas.openxmlformats.org/officeDocument/2006/relationships/image" Target="../media/image10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s://youtu.be/uh9jC9UDX-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елограм 7">
            <a:extLst>
              <a:ext uri="{FF2B5EF4-FFF2-40B4-BE49-F238E27FC236}">
                <a16:creationId xmlns:a16="http://schemas.microsoft.com/office/drawing/2014/main" id="{F2F215C9-76AB-7E70-9908-3E26E5433FA1}"/>
              </a:ext>
            </a:extLst>
          </p:cNvPr>
          <p:cNvSpPr/>
          <p:nvPr/>
        </p:nvSpPr>
        <p:spPr>
          <a:xfrm>
            <a:off x="-276733" y="5726"/>
            <a:ext cx="8009184" cy="825271"/>
          </a:xfrm>
          <a:prstGeom prst="parallelogram">
            <a:avLst>
              <a:gd name="adj" fmla="val 10728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A895E4A-AA53-BFCB-A576-F73509EDEF55}"/>
              </a:ext>
            </a:extLst>
          </p:cNvPr>
          <p:cNvSpPr/>
          <p:nvPr/>
        </p:nvSpPr>
        <p:spPr>
          <a:xfrm>
            <a:off x="1078558" y="-5727"/>
            <a:ext cx="5591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nisC" panose="02000803070000090003" pitchFamily="50" charset="-52"/>
              </a:rPr>
              <a:t>Пізнаємо природу</a:t>
            </a:r>
          </a:p>
        </p:txBody>
      </p:sp>
      <p:pic>
        <p:nvPicPr>
          <p:cNvPr id="7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4C7D3EA7-1BAD-EA95-5C7E-2E0A3E7EC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5725"/>
            <a:ext cx="985421" cy="9606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лілінія: фігура 11">
            <a:extLst>
              <a:ext uri="{FF2B5EF4-FFF2-40B4-BE49-F238E27FC236}">
                <a16:creationId xmlns:a16="http://schemas.microsoft.com/office/drawing/2014/main" id="{FC9F04DB-C5D5-47FA-F9CA-4E34A4DB9151}"/>
              </a:ext>
            </a:extLst>
          </p:cNvPr>
          <p:cNvSpPr/>
          <p:nvPr/>
        </p:nvSpPr>
        <p:spPr>
          <a:xfrm>
            <a:off x="7732450" y="-1"/>
            <a:ext cx="4459550" cy="825271"/>
          </a:xfrm>
          <a:custGeom>
            <a:avLst/>
            <a:gdLst>
              <a:gd name="connsiteX0" fmla="*/ 885400 w 4781006"/>
              <a:gd name="connsiteY0" fmla="*/ 0 h 825271"/>
              <a:gd name="connsiteX1" fmla="*/ 3804462 w 4781006"/>
              <a:gd name="connsiteY1" fmla="*/ 0 h 825271"/>
              <a:gd name="connsiteX2" fmla="*/ 4714618 w 4781006"/>
              <a:gd name="connsiteY2" fmla="*/ 0 h 825271"/>
              <a:gd name="connsiteX3" fmla="*/ 4781006 w 4781006"/>
              <a:gd name="connsiteY3" fmla="*/ 0 h 825271"/>
              <a:gd name="connsiteX4" fmla="*/ 4781006 w 4781006"/>
              <a:gd name="connsiteY4" fmla="*/ 825271 h 825271"/>
              <a:gd name="connsiteX5" fmla="*/ 3829218 w 4781006"/>
              <a:gd name="connsiteY5" fmla="*/ 825271 h 825271"/>
              <a:gd name="connsiteX6" fmla="*/ 3804462 w 4781006"/>
              <a:gd name="connsiteY6" fmla="*/ 825271 h 825271"/>
              <a:gd name="connsiteX7" fmla="*/ 0 w 4781006"/>
              <a:gd name="connsiteY7" fmla="*/ 825271 h 82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1006" h="825271">
                <a:moveTo>
                  <a:pt x="885400" y="0"/>
                </a:moveTo>
                <a:lnTo>
                  <a:pt x="3804462" y="0"/>
                </a:lnTo>
                <a:lnTo>
                  <a:pt x="4714618" y="0"/>
                </a:lnTo>
                <a:lnTo>
                  <a:pt x="4781006" y="0"/>
                </a:lnTo>
                <a:lnTo>
                  <a:pt x="4781006" y="825271"/>
                </a:lnTo>
                <a:lnTo>
                  <a:pt x="3829218" y="825271"/>
                </a:lnTo>
                <a:lnTo>
                  <a:pt x="3804462" y="825271"/>
                </a:lnTo>
                <a:lnTo>
                  <a:pt x="0" y="82527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uk-UA"/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7CF5F02-CC26-A7A2-E0C7-B275FD034AC6}"/>
              </a:ext>
            </a:extLst>
          </p:cNvPr>
          <p:cNvSpPr/>
          <p:nvPr/>
        </p:nvSpPr>
        <p:spPr>
          <a:xfrm>
            <a:off x="8701611" y="-14354"/>
            <a:ext cx="2890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</a:t>
            </a:r>
            <a:r>
              <a:rPr lang="ru-RU" sz="5400" b="1" i="1" cap="none" spc="50" dirty="0" err="1">
                <a:ln w="28575" cmpd="sng">
                  <a:solidFill>
                    <a:srgbClr val="FFFF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клас</a:t>
            </a:r>
            <a:endParaRPr lang="ru-RU" sz="5400" b="1" i="1" cap="none" spc="50" dirty="0">
              <a:ln w="28575" cmpd="sng">
                <a:solidFill>
                  <a:srgbClr val="FFFF00"/>
                </a:solidFill>
                <a:prstDash val="solid"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F2651EED-D242-F927-807F-B30A33E278ED}"/>
              </a:ext>
            </a:extLst>
          </p:cNvPr>
          <p:cNvSpPr/>
          <p:nvPr/>
        </p:nvSpPr>
        <p:spPr>
          <a:xfrm>
            <a:off x="4321315" y="926384"/>
            <a:ext cx="354937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anose="020B0A04020102020204" pitchFamily="34" charset="0"/>
              </a:rPr>
              <a:t>Урок 42</a:t>
            </a:r>
          </a:p>
        </p:txBody>
      </p:sp>
      <p:pic>
        <p:nvPicPr>
          <p:cNvPr id="20" name="Рисунок 19">
            <a:hlinkClick r:id="rId4"/>
            <a:extLst>
              <a:ext uri="{FF2B5EF4-FFF2-40B4-BE49-F238E27FC236}">
                <a16:creationId xmlns:a16="http://schemas.microsoft.com/office/drawing/2014/main" id="{11EACFB7-68D0-983F-F2D9-1954E6D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3" y="22995"/>
            <a:ext cx="825271" cy="82527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6057E951-FE10-ADC5-0A86-3F0EA48F54A1}"/>
              </a:ext>
            </a:extLst>
          </p:cNvPr>
          <p:cNvSpPr/>
          <p:nvPr/>
        </p:nvSpPr>
        <p:spPr>
          <a:xfrm>
            <a:off x="1653191" y="1924778"/>
            <a:ext cx="912852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особливі бактерії </a:t>
            </a:r>
          </a:p>
          <a:p>
            <a:pPr algn="ctr"/>
            <a:r>
              <a:rPr lang="uk-UA" sz="6000" b="1" spc="50" dirty="0">
                <a:ln w="9525" cmpd="sng">
                  <a:solidFill>
                    <a:srgbClr val="FFFF00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віруси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CE1C05-1FF1-A72D-609E-14CB4AEDE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2212125"/>
            <a:ext cx="3996698" cy="47960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210F482-1B03-8FEF-FA1E-2264F62E4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545" y="3840774"/>
            <a:ext cx="1611907" cy="29498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BCB626-AB9C-4D23-99DA-9A1A3694A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21" y="3471117"/>
            <a:ext cx="4607539" cy="3929700"/>
          </a:xfrm>
          <a:prstGeom prst="rect">
            <a:avLst/>
          </a:prstGeom>
        </p:spPr>
      </p:pic>
      <p:pic>
        <p:nvPicPr>
          <p:cNvPr id="13" name="Рисунок 12">
            <a:hlinkClick r:id="rId9"/>
            <a:extLst>
              <a:ext uri="{FF2B5EF4-FFF2-40B4-BE49-F238E27FC236}">
                <a16:creationId xmlns:a16="http://schemas.microsoft.com/office/drawing/2014/main" id="{72415048-BE43-EAE0-D201-C08315934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0" y="5761820"/>
            <a:ext cx="3195320" cy="124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2" grpId="0" animBg="1"/>
      <p:bldP spid="9" grpId="0"/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Клі­тини бактерій різноманітні за формою і виглядом.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FC24D-80D0-BD85-747B-8D0AB1EA49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19" t="26528" r="10182" b="14583"/>
          <a:stretch/>
        </p:blipFill>
        <p:spPr>
          <a:xfrm>
            <a:off x="198359" y="896164"/>
            <a:ext cx="11828178" cy="5972839"/>
          </a:xfrm>
          <a:prstGeom prst="rect">
            <a:avLst/>
          </a:prstGeom>
        </p:spPr>
      </p:pic>
      <p:pic>
        <p:nvPicPr>
          <p:cNvPr id="12" name="Рисунок 11">
            <a:hlinkClick r:id="rId6"/>
            <a:extLst>
              <a:ext uri="{FF2B5EF4-FFF2-40B4-BE49-F238E27FC236}">
                <a16:creationId xmlns:a16="http://schemas.microsoft.com/office/drawing/2014/main" id="{23CD537D-1146-8100-D27B-FD3A3578D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288" y="5824280"/>
            <a:ext cx="2739353" cy="10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4BF00-7A9D-0A19-0021-0480B7EDD5B1}"/>
              </a:ext>
            </a:extLst>
          </p:cNvPr>
          <p:cNvSpPr txBox="1"/>
          <p:nvPr/>
        </p:nvSpPr>
        <p:spPr>
          <a:xfrm>
            <a:off x="165463" y="18360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Зокрема, деякі бактерії живуть на коренях конюшини, гороху та інших рослин, утворю-</a:t>
            </a:r>
            <a:r>
              <a:rPr lang="uk-UA" sz="2400" b="1" dirty="0" err="1">
                <a:solidFill>
                  <a:schemeClr val="tx1"/>
                </a:solidFill>
              </a:rPr>
              <a:t>ючи</a:t>
            </a:r>
            <a:r>
              <a:rPr lang="uk-UA" sz="2400" b="1" dirty="0">
                <a:solidFill>
                  <a:schemeClr val="tx1"/>
                </a:solidFill>
              </a:rPr>
              <a:t> бульбочки. Вони забезпечують рослину необхідним для живлення хімічним елементом Нітрогеном, а від рос­лини отримують прихисток та різні речовини для своєї життєдіяльності.</a:t>
            </a: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050" name="Picture 2" descr="Азотфиксация у Растений и Бактерий: Влияние на Культуры">
            <a:extLst>
              <a:ext uri="{FF2B5EF4-FFF2-40B4-BE49-F238E27FC236}">
                <a16:creationId xmlns:a16="http://schemas.microsoft.com/office/drawing/2014/main" id="{3522D8E6-E5C7-209F-867D-39599801A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3" y="1927320"/>
            <a:ext cx="5524500" cy="33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ботан, выродок, мультфильм">
            <a:extLst>
              <a:ext uri="{FF2B5EF4-FFF2-40B4-BE49-F238E27FC236}">
                <a16:creationId xmlns:a16="http://schemas.microsoft.com/office/drawing/2014/main" id="{4F66277C-B9FC-54ED-A1ED-38E673F8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47" b="98235" l="3000" r="90889">
                        <a14:foregroundMark x1="53556" y1="10784" x2="40222" y2="11667"/>
                        <a14:foregroundMark x1="40222" y1="11667" x2="17667" y2="18922"/>
                        <a14:foregroundMark x1="17667" y1="18922" x2="11333" y2="29706"/>
                        <a14:foregroundMark x1="11333" y1="29706" x2="10000" y2="36471"/>
                        <a14:foregroundMark x1="9111" y1="24216" x2="4444" y2="35196"/>
                        <a14:foregroundMark x1="4444" y1="35196" x2="5111" y2="40588"/>
                        <a14:foregroundMark x1="26778" y1="8137" x2="34556" y2="5196"/>
                        <a14:foregroundMark x1="34556" y1="5196" x2="51556" y2="4118"/>
                        <a14:foregroundMark x1="51556" y1="4118" x2="61111" y2="9314"/>
                        <a14:foregroundMark x1="61111" y1="9314" x2="62222" y2="10588"/>
                        <a14:foregroundMark x1="44000" y1="2059" x2="52667" y2="3235"/>
                        <a14:foregroundMark x1="52667" y1="3235" x2="61111" y2="7157"/>
                        <a14:foregroundMark x1="61111" y1="7157" x2="61222" y2="7647"/>
                        <a14:foregroundMark x1="55778" y1="2059" x2="35444" y2="3039"/>
                        <a14:foregroundMark x1="35444" y1="3039" x2="31556" y2="4314"/>
                        <a14:foregroundMark x1="51556" y1="30196" x2="47222" y2="31471"/>
                        <a14:foregroundMark x1="50444" y1="30000" x2="50667" y2="39020"/>
                        <a14:foregroundMark x1="35556" y1="30588" x2="34000" y2="40980"/>
                        <a14:foregroundMark x1="37667" y1="29216" x2="34333" y2="41373"/>
                        <a14:foregroundMark x1="35333" y1="46373" x2="48444" y2="55098"/>
                        <a14:foregroundMark x1="38222" y1="48725" x2="26222" y2="50882"/>
                        <a14:foregroundMark x1="4333" y1="50784" x2="7000" y2="54608"/>
                        <a14:foregroundMark x1="3111" y1="31667" x2="3333" y2="39902"/>
                        <a14:foregroundMark x1="3333" y1="39902" x2="4667" y2="41373"/>
                        <a14:foregroundMark x1="45111" y1="66765" x2="52444" y2="67941"/>
                        <a14:foregroundMark x1="38333" y1="68235" x2="33333" y2="68725"/>
                        <a14:foregroundMark x1="29556" y1="70882" x2="23111" y2="80000"/>
                        <a14:foregroundMark x1="23111" y1="80000" x2="23556" y2="80392"/>
                        <a14:foregroundMark x1="27111" y1="90392" x2="37778" y2="91078"/>
                        <a14:foregroundMark x1="37778" y1="91078" x2="46778" y2="94118"/>
                        <a14:foregroundMark x1="46778" y1="94118" x2="43778" y2="94510"/>
                        <a14:foregroundMark x1="43111" y1="97941" x2="41556" y2="98333"/>
                        <a14:foregroundMark x1="84222" y1="74804" x2="84778" y2="86863"/>
                        <a14:foregroundMark x1="84778" y1="86863" x2="85778" y2="89608"/>
                        <a14:foregroundMark x1="89333" y1="73137" x2="89444" y2="89804"/>
                        <a14:foregroundMark x1="90556" y1="78725" x2="90889" y2="91078"/>
                        <a14:foregroundMark x1="53556" y1="65294" x2="50111" y2="75392"/>
                        <a14:backgroundMark x1="54778" y1="72745" x2="57667" y2="73922"/>
                        <a14:backgroundMark x1="66667" y1="81765" x2="67667" y2="82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798690"/>
            <a:ext cx="1278759" cy="144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к призвать на помощь азотфиксирующие бактерии">
            <a:extLst>
              <a:ext uri="{FF2B5EF4-FFF2-40B4-BE49-F238E27FC236}">
                <a16:creationId xmlns:a16="http://schemas.microsoft.com/office/drawing/2014/main" id="{2F96AB34-CF4D-7FE2-CEEC-4FA439777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13" y="2247176"/>
            <a:ext cx="6723952" cy="44805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rId11"/>
            <a:extLst>
              <a:ext uri="{FF2B5EF4-FFF2-40B4-BE49-F238E27FC236}">
                <a16:creationId xmlns:a16="http://schemas.microsoft.com/office/drawing/2014/main" id="{C6D0D913-82F8-A721-4C18-71E5F2228B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33" y="5914747"/>
            <a:ext cx="2739353" cy="10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CB88FF15-C19A-23CF-1E9B-2AF5F586F19D}"/>
              </a:ext>
            </a:extLst>
          </p:cNvPr>
          <p:cNvGrpSpPr/>
          <p:nvPr/>
        </p:nvGrpSpPr>
        <p:grpSpPr>
          <a:xfrm>
            <a:off x="-281170" y="5972350"/>
            <a:ext cx="1559929" cy="1169947"/>
            <a:chOff x="10990432" y="5937515"/>
            <a:chExt cx="1559929" cy="1169947"/>
          </a:xfrm>
        </p:grpSpPr>
        <p:pic>
          <p:nvPicPr>
            <p:cNvPr id="5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2B8D2160-7F71-4F18-612F-F9AC0286C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hlinkClick r:id="rId3"/>
              <a:extLst>
                <a:ext uri="{FF2B5EF4-FFF2-40B4-BE49-F238E27FC236}">
                  <a16:creationId xmlns:a16="http://schemas.microsoft.com/office/drawing/2014/main" id="{2FD4E0AB-A9F9-199E-0B16-BC21120A8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F99D29-9747-03A1-BD10-9F520582F191}"/>
              </a:ext>
            </a:extLst>
          </p:cNvPr>
          <p:cNvSpPr txBox="1"/>
          <p:nvPr/>
        </p:nvSpPr>
        <p:spPr>
          <a:xfrm>
            <a:off x="165463" y="141347"/>
            <a:ext cx="1186107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tx1"/>
                </a:solidFill>
              </a:rPr>
              <a:t>Готовими поживними речовинами живляться бакте­рії гниття. Одні з них мешкають у ґрунті й беруть участь у перегниванні померлих організмів. Завдяки такій ді­яльності бактерій на Землі не накопичуються рештки відмерлих рослин, тварин, а ґрунт </a:t>
            </a:r>
            <a:r>
              <a:rPr lang="uk-UA" sz="2400" b="1" dirty="0" err="1">
                <a:solidFill>
                  <a:schemeClr val="tx1"/>
                </a:solidFill>
              </a:rPr>
              <a:t>збага</a:t>
            </a:r>
            <a:r>
              <a:rPr lang="uk-UA" sz="2400" b="1" dirty="0">
                <a:solidFill>
                  <a:schemeClr val="tx1"/>
                </a:solidFill>
              </a:rPr>
              <a:t>-чується гумусом. </a:t>
            </a:r>
          </a:p>
        </p:txBody>
      </p:sp>
      <p:pic>
        <p:nvPicPr>
          <p:cNvPr id="3074" name="Picture 2" descr="Перегной — Ботаничка">
            <a:extLst>
              <a:ext uri="{FF2B5EF4-FFF2-40B4-BE49-F238E27FC236}">
                <a16:creationId xmlns:a16="http://schemas.microsoft.com/office/drawing/2014/main" id="{EEB22364-09ED-7C85-213C-F0258E50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5" y="1808092"/>
            <a:ext cx="5620156" cy="37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сновні причини чому гниють груші на дереві - керівництво по лікуванню">
            <a:extLst>
              <a:ext uri="{FF2B5EF4-FFF2-40B4-BE49-F238E27FC236}">
                <a16:creationId xmlns:a16="http://schemas.microsoft.com/office/drawing/2014/main" id="{4D20AE2E-82FB-6B33-A621-827AFA29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08092"/>
            <a:ext cx="5656871" cy="374969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AF943D21-FB3A-3A1E-9E6B-71E4554E70AA}"/>
              </a:ext>
            </a:extLst>
          </p:cNvPr>
          <p:cNvSpPr/>
          <p:nvPr/>
        </p:nvSpPr>
        <p:spPr>
          <a:xfrm>
            <a:off x="1293410" y="5841354"/>
            <a:ext cx="2117584" cy="454267"/>
          </a:xfrm>
          <a:prstGeom prst="wedgeRoundRectCallout">
            <a:avLst>
              <a:gd name="adj1" fmla="val 7138"/>
              <a:gd name="adj2" fmla="val -224373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Перегній</a:t>
            </a:r>
            <a:endParaRPr lang="uk-UA" sz="2000" b="1" dirty="0"/>
          </a:p>
        </p:txBody>
      </p:sp>
      <p:sp>
        <p:nvSpPr>
          <p:cNvPr id="11" name="Бульбашка прямої мови: прямокутна з округленими кутами 10">
            <a:extLst>
              <a:ext uri="{FF2B5EF4-FFF2-40B4-BE49-F238E27FC236}">
                <a16:creationId xmlns:a16="http://schemas.microsoft.com/office/drawing/2014/main" id="{88B8A7E1-A55A-1094-EF99-C6831524CE99}"/>
              </a:ext>
            </a:extLst>
          </p:cNvPr>
          <p:cNvSpPr/>
          <p:nvPr/>
        </p:nvSpPr>
        <p:spPr>
          <a:xfrm>
            <a:off x="9726073" y="2045393"/>
            <a:ext cx="2117584" cy="454267"/>
          </a:xfrm>
          <a:prstGeom prst="wedgeRoundRectCallout">
            <a:avLst>
              <a:gd name="adj1" fmla="val -66888"/>
              <a:gd name="adj2" fmla="val 143702"/>
              <a:gd name="adj3" fmla="val 16667"/>
            </a:avLst>
          </a:prstGeom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Гниле яблуко</a:t>
            </a:r>
            <a:endParaRPr lang="uk-UA" sz="20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A1D638-760B-445D-2012-C6E94C10DF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507" y="4982793"/>
            <a:ext cx="975360" cy="1784945"/>
          </a:xfrm>
          <a:prstGeom prst="rect">
            <a:avLst/>
          </a:prstGeom>
        </p:spPr>
      </p:pic>
      <p:pic>
        <p:nvPicPr>
          <p:cNvPr id="13" name="Рисунок 12">
            <a:hlinkClick r:id="rId10"/>
            <a:extLst>
              <a:ext uri="{FF2B5EF4-FFF2-40B4-BE49-F238E27FC236}">
                <a16:creationId xmlns:a16="http://schemas.microsoft.com/office/drawing/2014/main" id="{BF2042D1-B225-DFD1-EA19-1CE9B00451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33" y="5914747"/>
            <a:ext cx="2739353" cy="10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1A947-8C37-7CF9-0591-FFF6E7115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747" y="3182255"/>
            <a:ext cx="2008564" cy="36757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9D5359-EE92-0A30-31F2-059263B1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497"/>
            <a:ext cx="4790804" cy="5748965"/>
          </a:xfrm>
          <a:prstGeom prst="rect">
            <a:avLst/>
          </a:prstGeom>
        </p:spPr>
      </p:pic>
      <p:sp>
        <p:nvSpPr>
          <p:cNvPr id="5" name="Прямоугольник: скругленные углы 2">
            <a:extLst>
              <a:ext uri="{FF2B5EF4-FFF2-40B4-BE49-F238E27FC236}">
                <a16:creationId xmlns:a16="http://schemas.microsoft.com/office/drawing/2014/main" id="{E700E5AD-D448-C7C2-B64E-ECFFAA89E09B}"/>
              </a:ext>
            </a:extLst>
          </p:cNvPr>
          <p:cNvSpPr/>
          <p:nvPr/>
        </p:nvSpPr>
        <p:spPr>
          <a:xfrm>
            <a:off x="1848262" y="998230"/>
            <a:ext cx="8845864" cy="1083119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Повну презентацію дивіться у </a:t>
            </a:r>
            <a:r>
              <a:rPr lang="uk-UA" sz="3600" b="1" dirty="0" err="1"/>
              <a:t>відеоуроці</a:t>
            </a:r>
            <a:endParaRPr lang="ru-RU" sz="3600" b="1" dirty="0"/>
          </a:p>
        </p:txBody>
      </p:sp>
      <p:pic>
        <p:nvPicPr>
          <p:cNvPr id="8" name="Рисунок 7">
            <a:hlinkClick r:id="rId4"/>
            <a:extLst>
              <a:ext uri="{FF2B5EF4-FFF2-40B4-BE49-F238E27FC236}">
                <a16:creationId xmlns:a16="http://schemas.microsoft.com/office/drawing/2014/main" id="{7484F88F-DC79-6901-AA39-21D3FAECB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91" y="2357846"/>
            <a:ext cx="4783482" cy="18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114</Words>
  <Application>Microsoft Office PowerPoint</Application>
  <PresentationFormat>Широкий екран</PresentationFormat>
  <Paragraphs>11</Paragraphs>
  <Slides>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11" baseType="lpstr">
      <vt:lpstr>AdonisC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655</cp:revision>
  <dcterms:created xsi:type="dcterms:W3CDTF">2023-02-01T11:00:58Z</dcterms:created>
  <dcterms:modified xsi:type="dcterms:W3CDTF">2024-02-04T15:12:02Z</dcterms:modified>
</cp:coreProperties>
</file>