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3" r:id="rId13"/>
    <p:sldId id="268" r:id="rId1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D14"/>
    <a:srgbClr val="FEFFF9"/>
    <a:srgbClr val="FAFAFA"/>
    <a:srgbClr val="49548D"/>
    <a:srgbClr val="4C58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51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C44FBE3-9419-3F33-9FCA-63674E4323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0042"/>
            <a:ext cx="12192001" cy="68479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98702B5-38A2-0DF6-E012-C5C5F0222B48}"/>
              </a:ext>
            </a:extLst>
          </p:cNvPr>
          <p:cNvSpPr/>
          <p:nvPr userDrawn="1"/>
        </p:nvSpPr>
        <p:spPr>
          <a:xfrm>
            <a:off x="-1" y="2193894"/>
            <a:ext cx="12192000" cy="2470211"/>
          </a:xfrm>
          <a:prstGeom prst="rect">
            <a:avLst/>
          </a:prstGeom>
          <a:solidFill>
            <a:srgbClr val="FEF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C244B2-3407-B238-0D49-B383261D9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111" y="2415563"/>
            <a:ext cx="10920248" cy="1316069"/>
          </a:xfrm>
        </p:spPr>
        <p:txBody>
          <a:bodyPr anchor="b">
            <a:normAutofit/>
          </a:bodyPr>
          <a:lstStyle>
            <a:lvl1pPr algn="ctr">
              <a:defRPr sz="7200" b="1"/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3C31E5C-3FE4-6F3E-428D-53D054B04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0653"/>
            <a:ext cx="9144000" cy="646689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83D1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988D13-B2F4-ACD5-50C1-7DA4D364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B8C899-B375-810C-D8F6-6BF5F8B3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5A1F2E-C947-2095-3D88-66A836EB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6369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257228-0E9B-21C3-7132-3FE44445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873130A-D0FB-5E85-737F-66C138C9E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BE81557-A483-59E1-3A86-78B23370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4D2953-FA49-9BF8-0B34-1BADAD98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EAF5C0-61BD-D9C1-7A4E-EDF48BD39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18202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B7CFAF-B02F-0DAD-CDE4-C89F5DAB5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D4F9581-65DA-02DF-01F9-F572A742E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35E4FC-532D-5FA2-4BB0-ACBCAB45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6551B2-F5F3-C63D-DFB8-F37B7DA0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FFB331-63E7-692C-A8BB-C4295B33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7787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835555-CB41-3E6B-3116-6BFF2E56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2CC377-C7FC-7641-A01D-EDBE44FE7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1BC841-9EA8-F42D-B901-FC6C851E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799B34-09E6-4DAE-EF48-F1C7FF90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49657E-32BA-3F67-90CE-C11CC755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1495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560ECC-8DA3-4875-BE14-8948EDA2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8DBD1B-94BE-2C57-7796-BDD9347C1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02D7AA-C121-3756-AB40-3CCA00C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49F79B-7536-6B49-D315-ECF87CC2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5F7628-E7EE-A466-E96B-C7D15F2D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8830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431FC4-D1D7-2041-E260-85F1FDAC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FA46B4-BB01-42E5-A762-307216FC5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EB55E27-3E8A-A987-0CE4-A49A3E70A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0771A8-86FA-30BF-A69C-CDE00DB4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E937A1A-55E7-6E0D-E2A6-999C2C99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06B2AC-D801-C088-8C68-B4ECF1B1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1412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11E500-432D-0CA7-353B-165EB54C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59936A-4871-DC0D-F9A7-6F37FB4CC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7058C38-5A75-BFB9-3D53-03692688E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972EA0-6DAE-F510-C729-FD5ADD65F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F2AD327-2632-44B1-0ECB-6AEEFCA35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92037E3-1C54-41B4-331F-788999DD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31347AE-B7CE-ADD6-774D-09E215D5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0AD01F5-6B9D-6FF5-7402-A79CE36D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8898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25A7B6-DFDB-8550-7980-F7F65C75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6379E4E-144F-907F-51C3-DDBE09D9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2EE4743-6B8E-DB92-4FFE-2CA8A883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142D7DD-49F7-22D3-966E-D86861A5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8865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79DB38F-E4F2-0B96-764D-6BAD6501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27957AB-FE7F-CC59-C831-EF737C8F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F333C33-3DEC-8137-B06C-EA9100E3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7490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3BCF7F-5DE3-DC6F-FE02-F2C1AB65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522E1E-A5F7-0D86-81E4-9670B238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3D1D6F4-6906-2F1F-0E4E-CE79D7BAE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740A8F-5043-584A-F92C-5F2C15BD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A2D88A-B3A4-08CF-E1B1-BDF58289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6D7F60D-6069-8728-C37F-B235F97B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819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73C86C-324A-A739-8BBB-BB9A59E8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859B3DC-B85E-B318-A6FE-1643B16C6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83C9091-851C-2AE2-6B37-07EE57DED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83723AE-2155-6823-400A-E4D7C41B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4847A43-EA74-BA82-DB9E-8C041150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CEA331F-7E4C-5665-46C9-5A527B11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798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5B5F958-70CE-F688-FCF6-920A92BEB44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043"/>
            <a:ext cx="12192000" cy="684795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4AD80F-E859-9564-8F4B-59518A5DF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447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696F6F2-CB1F-0EFF-28D0-47E99E11D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1E9D26-763C-1CCB-05B1-6E8419689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3DA4-3C23-4380-B0CA-319DB44E7A0C}" type="datetimeFigureOut">
              <a:rPr lang="x-none" smtClean="0"/>
              <a:pPr/>
              <a:t>12.12.2023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EF4570-EBB1-6C29-D4C8-DF9C1DE7A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505B68-CF20-C764-3E3F-6327EF4D3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86266-B891-4A28-9C6B-F0F39804BE6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4055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954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62B02A-AEBC-B6D6-C4D9-B835AA1C2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111" y="2514036"/>
            <a:ext cx="10920248" cy="1692203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Ускладнювальні</a:t>
            </a:r>
            <a:r>
              <a:rPr lang="uk-UA" dirty="0" smtClean="0"/>
              <a:t> елементи простого речення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76583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121003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Відокремлені обставини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i="1" dirty="0" smtClean="0"/>
          </a:p>
          <a:p>
            <a:endParaRPr lang="uk-UA" i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48972" y="1814732"/>
            <a:ext cx="9889587" cy="416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3200" dirty="0" smtClean="0">
                <a:solidFill>
                  <a:srgbClr val="000000"/>
                </a:solidFill>
              </a:rPr>
              <a:t>Виражаються дієприслівником, дієприслівниковим зворотом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3200" dirty="0" smtClean="0">
                <a:solidFill>
                  <a:srgbClr val="000000"/>
                </a:solidFill>
              </a:rPr>
              <a:t>Виражені іменником зі словами </a:t>
            </a:r>
            <a:r>
              <a:rPr lang="uk-UA" sz="3200" i="1" dirty="0" smtClean="0">
                <a:solidFill>
                  <a:srgbClr val="000000"/>
                </a:solidFill>
              </a:rPr>
              <a:t>незважаючи на, </a:t>
            </a:r>
            <a:r>
              <a:rPr lang="uk-UA" sz="3200" i="1" dirty="0" err="1" smtClean="0">
                <a:solidFill>
                  <a:srgbClr val="000000"/>
                </a:solidFill>
              </a:rPr>
              <a:t>на</a:t>
            </a:r>
            <a:r>
              <a:rPr lang="uk-UA" sz="3200" i="1" dirty="0" smtClean="0">
                <a:solidFill>
                  <a:srgbClr val="000000"/>
                </a:solidFill>
              </a:rPr>
              <a:t> випадок, при наявності</a:t>
            </a:r>
            <a:endParaRPr lang="uk-UA" sz="3200" i="1" dirty="0" smtClean="0">
              <a:solidFill>
                <a:srgbClr val="000000"/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uk-UA" sz="3200" dirty="0" smtClean="0">
              <a:solidFill>
                <a:srgbClr val="ED3912">
                  <a:lumMod val="60000"/>
                  <a:lumOff val="40000"/>
                </a:srgbClr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3200" dirty="0" err="1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Незважаючі</a:t>
            </a:r>
            <a:r>
              <a:rPr lang="uk-UA" sz="32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 на погодні умови, усі працювали старанно.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32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Падаючі, </a:t>
            </a:r>
            <a:r>
              <a:rPr lang="uk-UA" sz="32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с</a:t>
            </a:r>
            <a:r>
              <a:rPr lang="uk-UA" sz="32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ніжинки  витанцьовували вальс</a:t>
            </a:r>
            <a:endParaRPr lang="uk-UA" sz="3200" dirty="0" smtClean="0">
              <a:solidFill>
                <a:srgbClr val="ED3912">
                  <a:lumMod val="60000"/>
                  <a:lumOff val="40000"/>
                </a:srgbClr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4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         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183" y="1575373"/>
            <a:ext cx="10515600" cy="25183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Звертання – </a:t>
            </a:r>
            <a:r>
              <a:rPr lang="uk-UA" dirty="0" smtClean="0"/>
              <a:t>слово або словосполучення, що називає особу або предмет, до якого звернена мова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754879"/>
            <a:ext cx="10515600" cy="1422083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Грай, моя пісне, як вітер грає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196948"/>
            <a:ext cx="10515600" cy="227896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Вставні слова</a:t>
            </a:r>
            <a:br>
              <a:rPr lang="uk-UA" b="1" dirty="0" smtClean="0"/>
            </a:br>
            <a:r>
              <a:rPr lang="uk-UA" dirty="0" smtClean="0"/>
              <a:t>(слова, словосполучення, що виражають ставлення мовця до сказаного, привертають увагу, повідомляють про джерело інформації)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2630658"/>
            <a:ext cx="10922391" cy="3967089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Не несуть нової інформації, лише певним чином оцінюють, уточнюють</a:t>
            </a:r>
          </a:p>
          <a:p>
            <a:r>
              <a:rPr lang="uk-UA" dirty="0" smtClean="0"/>
              <a:t>Виражають упевненість, невпевненість, різні почуття, джерело повідомлення, порядок викладу думок</a:t>
            </a:r>
          </a:p>
          <a:p>
            <a:r>
              <a:rPr lang="uk-UA" dirty="0" smtClean="0"/>
              <a:t>Не є членами речення, тобто не відповідають на жодне питання в реченні</a:t>
            </a:r>
          </a:p>
          <a:p>
            <a:pPr algn="ctr"/>
            <a:endParaRPr lang="uk-UA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Буде дощ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/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Безумовно, буде дощ</a:t>
            </a:r>
          </a:p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Здається, буде дощ</a:t>
            </a:r>
          </a:p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На жаль, буде дощ</a:t>
            </a:r>
          </a:p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Кажуть, буде дощ</a:t>
            </a:r>
          </a:p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Отже, буде дощ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5" y="337416"/>
            <a:ext cx="10835001" cy="211036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НІКОЛИ не є вставними слова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4132" y="2506662"/>
            <a:ext cx="10515600" cy="35283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Навіть, майже, приблизно, принаймні, нібито, все-таки, мовби, наче, неначе, неначебто, адже, тобто, особливо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947542" cy="270120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Просте речення – має одну граматичну основу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573193"/>
            <a:ext cx="10515600" cy="2603769"/>
          </a:xfrm>
        </p:spPr>
        <p:txBody>
          <a:bodyPr>
            <a:normAutofit/>
          </a:bodyPr>
          <a:lstStyle/>
          <a:p>
            <a:pPr algn="ctr"/>
            <a:r>
              <a:rPr lang="uk-UA" sz="4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Дівчина</a:t>
            </a:r>
            <a:r>
              <a:rPr lang="uk-U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4400" u="db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співає</a:t>
            </a:r>
            <a:endParaRPr lang="ru-RU" sz="4400" u="db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1172626" cy="111155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Прості речення розподіляють: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algn="ctr">
              <a:buNone/>
            </a:pPr>
            <a:r>
              <a:rPr lang="uk-UA" sz="4000" dirty="0" smtClean="0"/>
              <a:t>НЕУСКЛАДНЕНІ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Наближалась весна.</a:t>
            </a:r>
            <a:endParaRPr lang="uk-UA" sz="3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dirty="0" smtClean="0"/>
              <a:t>УСКЛАДНЕНІ</a:t>
            </a:r>
          </a:p>
          <a:p>
            <a:pPr algn="ctr">
              <a:buNone/>
            </a:pPr>
            <a:r>
              <a:rPr lang="uk-UA" dirty="0" smtClean="0"/>
              <a:t>(у складі якого є однорідні або відокремлені члени речення, звертання або вставні слова чи словосполучення)</a:t>
            </a:r>
          </a:p>
          <a:p>
            <a:pPr algn="ctr">
              <a:buNone/>
            </a:pPr>
            <a:endParaRPr lang="uk-UA" dirty="0" smtClean="0"/>
          </a:p>
          <a:p>
            <a:pPr algn="ctr"/>
            <a:r>
              <a:rPr lang="uk-UA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 вчителі, і учні, і батьки радіють останньому </a:t>
            </a:r>
            <a:r>
              <a:rPr lang="uk-UA" sz="3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звонику</a:t>
            </a:r>
            <a:endParaRPr lang="uk-UA" sz="3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uk-UA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Мамо, я тебе безмежно кохаю!</a:t>
            </a:r>
          </a:p>
          <a:p>
            <a:pPr algn="ctr"/>
            <a:r>
              <a:rPr lang="uk-UA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Правда, хлопець був не дуже тямущий</a:t>
            </a:r>
            <a:endParaRPr lang="ru-RU"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303" y="534362"/>
            <a:ext cx="10515600" cy="424865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Однорідні члени речення – </a:t>
            </a:r>
            <a:r>
              <a:rPr lang="uk-UA" dirty="0" smtClean="0"/>
              <a:t>це члени речення, що поєднані сурядним зв’язком, відповідають на однакове питання, відносяться до одного члена речення і виконують однакову синтаксичну роль</a:t>
            </a:r>
            <a:br>
              <a:rPr lang="uk-UA" dirty="0" smtClean="0"/>
            </a:br>
            <a:r>
              <a:rPr lang="uk-UA" dirty="0" smtClean="0"/>
              <a:t>(з’єднуються або сполучниковим або безсполучниковим зв’язком)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008097"/>
            <a:ext cx="10515600" cy="116886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Річка синіє, зітхає, сміється.</a:t>
            </a:r>
          </a:p>
          <a:p>
            <a:pPr algn="ctr"/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Рішуче й завзято почав писати.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84427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Розділові знаки між однорідними членами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Кома ставиться</a:t>
            </a:r>
          </a:p>
          <a:p>
            <a:pPr algn="ctr">
              <a:buNone/>
            </a:pPr>
            <a:endParaRPr lang="uk-UA" b="1" dirty="0" smtClean="0"/>
          </a:p>
          <a:p>
            <a:pPr algn="ctr">
              <a:buFontTx/>
              <a:buChar char="-"/>
            </a:pPr>
            <a:r>
              <a:rPr lang="uk-UA" b="1" dirty="0" smtClean="0"/>
              <a:t>безсполучниковий зв’язок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Ростуть рядами дуб, акація</a:t>
            </a:r>
          </a:p>
          <a:p>
            <a:pPr algn="ctr">
              <a:buFontTx/>
              <a:buChar char="-"/>
            </a:pPr>
            <a:r>
              <a:rPr lang="uk-UA" b="1" dirty="0" smtClean="0"/>
              <a:t>п</a:t>
            </a:r>
            <a:r>
              <a:rPr lang="uk-UA" b="1" dirty="0" smtClean="0"/>
              <a:t>ротиставними сполучниками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Світить місяць та не гріє</a:t>
            </a:r>
          </a:p>
          <a:p>
            <a:pPr algn="ctr">
              <a:buFontTx/>
              <a:buChar char="-"/>
            </a:pPr>
            <a:r>
              <a:rPr lang="uk-UA" b="1" dirty="0" smtClean="0"/>
              <a:t>п</a:t>
            </a:r>
            <a:r>
              <a:rPr lang="uk-UA" b="1" dirty="0" smtClean="0"/>
              <a:t>овторюваними сполучниками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Чорніє поле, і гай, і гори</a:t>
            </a:r>
            <a:endParaRPr lang="uk-UA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Кома не ставиться</a:t>
            </a:r>
          </a:p>
          <a:p>
            <a:pPr algn="ctr">
              <a:buNone/>
            </a:pPr>
            <a:endParaRPr lang="uk-UA" b="1" dirty="0" smtClean="0"/>
          </a:p>
          <a:p>
            <a:pPr algn="ctr">
              <a:buFontTx/>
              <a:buChar char="-"/>
            </a:pPr>
            <a:r>
              <a:rPr lang="uk-UA" b="1" dirty="0" smtClean="0"/>
              <a:t>о</a:t>
            </a:r>
            <a:r>
              <a:rPr lang="uk-UA" b="1" dirty="0" smtClean="0"/>
              <a:t>диничні сполучники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Душа радіє і співає</a:t>
            </a:r>
          </a:p>
          <a:p>
            <a:pPr algn="ctr">
              <a:buFontTx/>
              <a:buChar char="-"/>
            </a:pPr>
            <a:r>
              <a:rPr lang="uk-UA" b="1" dirty="0" smtClean="0"/>
              <a:t>усталені сполучення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 так і сяк, і туди і сюди, ні живий ні мертвий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1097489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Відокремлені члени речення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7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1935895">
                <a:tc>
                  <a:txBody>
                    <a:bodyPr/>
                    <a:lstStyle/>
                    <a:p>
                      <a:pPr algn="ctr"/>
                      <a:endParaRPr lang="uk-UA" sz="4400" dirty="0" smtClean="0"/>
                    </a:p>
                    <a:p>
                      <a:pPr algn="ctr"/>
                      <a:r>
                        <a:rPr lang="uk-UA" sz="4400" dirty="0" smtClean="0"/>
                        <a:t>ДОДАТКИ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400" dirty="0" smtClean="0"/>
                    </a:p>
                    <a:p>
                      <a:pPr algn="ctr"/>
                      <a:r>
                        <a:rPr lang="uk-UA" sz="4400" dirty="0" smtClean="0"/>
                        <a:t>ОЗНАЧЕННЯ</a:t>
                      </a:r>
                      <a:endParaRPr lang="ru-RU" sz="4400" dirty="0"/>
                    </a:p>
                  </a:txBody>
                  <a:tcPr/>
                </a:tc>
              </a:tr>
              <a:tr h="1935895">
                <a:tc>
                  <a:txBody>
                    <a:bodyPr/>
                    <a:lstStyle/>
                    <a:p>
                      <a:pPr algn="ctr"/>
                      <a:endParaRPr lang="uk-UA" sz="4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uk-UA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ОБСТАВИНИ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uk-UA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ПРИКЛАДКИ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121003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Відокремлені додатки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Виражені зворотами зі значеннями виключення, включення, заміщення, доповнення </a:t>
            </a:r>
          </a:p>
          <a:p>
            <a:r>
              <a:rPr lang="uk-UA" dirty="0" smtClean="0"/>
              <a:t>Вводяться в речення прийменниками </a:t>
            </a:r>
            <a:r>
              <a:rPr lang="uk-UA" i="1" dirty="0" smtClean="0"/>
              <a:t>крім, окрім, опріч, замість, за винятком, зокрема, на відміну від, особливо, наприклад, зокрема</a:t>
            </a:r>
          </a:p>
          <a:p>
            <a:endParaRPr lang="uk-UA" i="1" dirty="0" smtClean="0"/>
          </a:p>
          <a:p>
            <a:endParaRPr lang="uk-UA" i="1" dirty="0" smtClean="0"/>
          </a:p>
          <a:p>
            <a:pPr algn="ctr"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Учні школи, крім початкових класів, вийшли на прибирання території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121003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Відокремлені означення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8073"/>
          </a:xfrm>
        </p:spPr>
        <p:txBody>
          <a:bodyPr>
            <a:normAutofit/>
          </a:bodyPr>
          <a:lstStyle/>
          <a:p>
            <a:r>
              <a:rPr lang="uk-UA" dirty="0" smtClean="0"/>
              <a:t>Вказує на ознаку предмета (який?, чий?, котрий?)</a:t>
            </a:r>
          </a:p>
          <a:p>
            <a:r>
              <a:rPr lang="uk-UA" dirty="0" smtClean="0"/>
              <a:t>Виражені (діє)прикметниковим зворотом</a:t>
            </a:r>
          </a:p>
          <a:p>
            <a:endParaRPr lang="uk-UA" dirty="0" smtClean="0"/>
          </a:p>
          <a:p>
            <a:endParaRPr lang="uk-UA" i="1" dirty="0" smtClean="0"/>
          </a:p>
          <a:p>
            <a:endParaRPr lang="uk-UA" i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42534" y="2940148"/>
            <a:ext cx="10775853" cy="420628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600" b="1" dirty="0" smtClean="0">
                <a:solidFill>
                  <a:srgbClr val="000000"/>
                </a:solidFill>
              </a:rPr>
              <a:t>Узгоджені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600" dirty="0" smtClean="0">
                <a:solidFill>
                  <a:srgbClr val="000000"/>
                </a:solidFill>
              </a:rPr>
              <a:t>(узгоджується з означуваним словом у роді, числі й відмінку, виражаються прикметниками, дієприкметниками,займенниками, порядковими числівниками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endParaRPr lang="uk-UA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Обігріте й нагодоване, пташеня затріпотіло крильцями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endParaRPr lang="uk-UA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600" b="1" dirty="0" smtClean="0">
                <a:solidFill>
                  <a:srgbClr val="000000"/>
                </a:solidFill>
              </a:rPr>
              <a:t>Неузгоджені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600" dirty="0" smtClean="0">
                <a:solidFill>
                  <a:srgbClr val="000000"/>
                </a:solidFill>
              </a:rPr>
              <a:t>(не має спільного з означуваним словом роду, числа, відмінка або виражене невідмінюваним словом)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endParaRPr lang="uk-UA" sz="2600" dirty="0" smtClean="0">
              <a:solidFill>
                <a:srgbClr val="000000"/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У червоному платті в горошок,весело крокувала вулицею Ліда</a:t>
            </a:r>
            <a:endParaRPr lang="uk-UA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37416"/>
            <a:ext cx="10515600" cy="121003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Відокремлені прикладки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i="1" dirty="0" smtClean="0"/>
          </a:p>
          <a:p>
            <a:endParaRPr lang="uk-UA" i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48972" y="1814732"/>
            <a:ext cx="9889587" cy="313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3200" dirty="0" smtClean="0">
                <a:solidFill>
                  <a:srgbClr val="000000"/>
                </a:solidFill>
              </a:rPr>
              <a:t>Означення, яке виражається іменником, яке одночасно визначає, характеризує предмет і дає йому назву (пояснення, уточнення)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uk-UA" sz="3200" dirty="0" smtClean="0">
              <a:solidFill>
                <a:srgbClr val="ED3912">
                  <a:lumMod val="60000"/>
                  <a:lumOff val="40000"/>
                </a:srgbClr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32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І ось він, Київ, за валами він!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uk-UA" sz="32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Саме Юрій, як колишній слухач курсів, був ведучим</a:t>
            </a:r>
            <a:r>
              <a:rPr lang="uk-UA" sz="2400" dirty="0" smtClean="0">
                <a:solidFill>
                  <a:srgbClr val="ED3912">
                    <a:lumMod val="60000"/>
                    <a:lumOff val="40000"/>
                  </a:srgbClr>
                </a:solidFill>
              </a:rPr>
              <a:t>      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5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14A7D"/>
      </a:accent1>
      <a:accent2>
        <a:srgbClr val="ED3912"/>
      </a:accent2>
      <a:accent3>
        <a:srgbClr val="A5A5A5"/>
      </a:accent3>
      <a:accent4>
        <a:srgbClr val="F9D1B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489</Words>
  <Application>Microsoft Macintosh PowerPoint</Application>
  <PresentationFormat>Произвольный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Ускладнювальні елементи простого речення</vt:lpstr>
      <vt:lpstr>Просте речення – має одну граматичну основу</vt:lpstr>
      <vt:lpstr>Прості речення розподіляють:</vt:lpstr>
      <vt:lpstr>Однорідні члени речення – це члени речення, що поєднані сурядним зв’язком, відповідають на однакове питання, відносяться до одного члена речення і виконують однакову синтаксичну роль (з’єднуються або сполучниковим або безсполучниковим зв’язком)  </vt:lpstr>
      <vt:lpstr>Розділові знаки між однорідними членами</vt:lpstr>
      <vt:lpstr>Відокремлені члени речення</vt:lpstr>
      <vt:lpstr>Відокремлені додатки</vt:lpstr>
      <vt:lpstr>Відокремлені означення</vt:lpstr>
      <vt:lpstr>Відокремлені прикладки</vt:lpstr>
      <vt:lpstr>Відокремлені обставини</vt:lpstr>
      <vt:lpstr>Звертання – слово або словосполучення, що називає особу або предмет, до якого звернена мова</vt:lpstr>
      <vt:lpstr>Вставні слова (слова, словосполучення, що виражають ставлення мовця до сказаного, привертають увагу, повідомляють про джерело інформації)</vt:lpstr>
      <vt:lpstr>НІКОЛИ не є вставними слова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Илона</cp:lastModifiedBy>
  <cp:revision>24</cp:revision>
  <dcterms:created xsi:type="dcterms:W3CDTF">2023-02-10T15:33:05Z</dcterms:created>
  <dcterms:modified xsi:type="dcterms:W3CDTF">2023-12-13T12:46:54Z</dcterms:modified>
</cp:coreProperties>
</file>