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59" r:id="rId6"/>
    <p:sldId id="260" r:id="rId7"/>
    <p:sldId id="261" r:id="rId8"/>
    <p:sldId id="262" r:id="rId9"/>
    <p:sldId id="263" r:id="rId10"/>
    <p:sldId id="264"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1" d="100"/>
          <a:sy n="71" d="100"/>
        </p:scale>
        <p:origin x="6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113DF0CE-7A67-4684-AF16-751A7C0C64C9}" type="datetimeFigureOut">
              <a:rPr lang="en-US" smtClean="0"/>
              <a:t>2/16/2024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159055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13DF0CE-7A67-4684-AF16-751A7C0C64C9}" type="datetimeFigureOut">
              <a:rPr lang="en-US" smtClean="0"/>
              <a:t>2/16/2024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259617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13DF0CE-7A67-4684-AF16-751A7C0C64C9}" type="datetimeFigureOut">
              <a:rPr lang="en-US" smtClean="0"/>
              <a:t>2/16/2024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2456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113DF0CE-7A67-4684-AF16-751A7C0C64C9}" type="datetimeFigureOut">
              <a:rPr lang="en-US" smtClean="0"/>
              <a:t>2/16/2024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442451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13DF0CE-7A67-4684-AF16-751A7C0C64C9}" type="datetimeFigureOut">
              <a:rPr lang="en-US" smtClean="0"/>
              <a:t>2/16/2024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51970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113DF0CE-7A67-4684-AF16-751A7C0C64C9}" type="datetimeFigureOut">
              <a:rPr lang="en-US" smtClean="0"/>
              <a:t>2/16/2024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177987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113DF0CE-7A67-4684-AF16-751A7C0C64C9}" type="datetimeFigureOut">
              <a:rPr lang="en-US" smtClean="0"/>
              <a:t>2/16/2024</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104007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113DF0CE-7A67-4684-AF16-751A7C0C64C9}" type="datetimeFigureOut">
              <a:rPr lang="en-US" smtClean="0"/>
              <a:t>2/16/2024</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404720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13DF0CE-7A67-4684-AF16-751A7C0C64C9}" type="datetimeFigureOut">
              <a:rPr lang="en-US" smtClean="0"/>
              <a:t>2/16/2024</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270032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3DF0CE-7A67-4684-AF16-751A7C0C64C9}" type="datetimeFigureOut">
              <a:rPr lang="en-US" smtClean="0"/>
              <a:t>2/16/2024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368199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3DF0CE-7A67-4684-AF16-751A7C0C64C9}" type="datetimeFigureOut">
              <a:rPr lang="en-US" smtClean="0"/>
              <a:t>2/16/2024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78C5ED60-53FD-4268-BD6F-D762C6206ACF}" type="slidenum">
              <a:rPr lang="en-US" smtClean="0"/>
              <a:t>‹#›</a:t>
            </a:fld>
            <a:endParaRPr lang="en-US"/>
          </a:p>
        </p:txBody>
      </p:sp>
    </p:spTree>
    <p:extLst>
      <p:ext uri="{BB962C8B-B14F-4D97-AF65-F5344CB8AC3E}">
        <p14:creationId xmlns:p14="http://schemas.microsoft.com/office/powerpoint/2010/main" val="235463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DF0CE-7A67-4684-AF16-751A7C0C64C9}" type="datetimeFigureOut">
              <a:rPr lang="en-US" smtClean="0"/>
              <a:t>2/16/2024</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5ED60-53FD-4268-BD6F-D762C6206ACF}" type="slidenum">
              <a:rPr lang="en-US" smtClean="0"/>
              <a:t>‹#›</a:t>
            </a:fld>
            <a:endParaRPr lang="en-US"/>
          </a:p>
        </p:txBody>
      </p:sp>
    </p:spTree>
    <p:extLst>
      <p:ext uri="{BB962C8B-B14F-4D97-AF65-F5344CB8AC3E}">
        <p14:creationId xmlns:p14="http://schemas.microsoft.com/office/powerpoint/2010/main" val="4148639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60751" cy="6858000"/>
          </a:xfrm>
        </p:spPr>
      </p:pic>
      <p:sp>
        <p:nvSpPr>
          <p:cNvPr id="5" name="Прямоугольник 4"/>
          <p:cNvSpPr/>
          <p:nvPr/>
        </p:nvSpPr>
        <p:spPr>
          <a:xfrm>
            <a:off x="2008515" y="1364004"/>
            <a:ext cx="8325292" cy="1754326"/>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National parks and reserves </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of</a:t>
            </a: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Ukraine</a:t>
            </a:r>
            <a:endParaRPr lang="ru-RU"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16630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568"/>
            <a:ext cx="12192000" cy="6861135"/>
          </a:xfrm>
          <a:prstGeom prst="rect">
            <a:avLst/>
          </a:prstGeom>
        </p:spPr>
      </p:pic>
    </p:spTree>
    <p:extLst>
      <p:ext uri="{BB962C8B-B14F-4D97-AF65-F5344CB8AC3E}">
        <p14:creationId xmlns:p14="http://schemas.microsoft.com/office/powerpoint/2010/main" val="85318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artisticBlur radius="9"/>
                    </a14:imgEffect>
                  </a14:imgLayer>
                </a14:imgProps>
              </a:ext>
              <a:ext uri="{28A0092B-C50C-407E-A947-70E740481C1C}">
                <a14:useLocalDpi xmlns:a14="http://schemas.microsoft.com/office/drawing/2010/main" val="0"/>
              </a:ext>
            </a:extLst>
          </a:blip>
          <a:stretch>
            <a:fillRect/>
          </a:stretch>
        </p:blipFill>
        <p:spPr>
          <a:xfrm>
            <a:off x="0" y="0"/>
            <a:ext cx="12213204" cy="6858000"/>
          </a:xfrm>
          <a:prstGeom prst="rect">
            <a:avLst/>
          </a:prstGeom>
        </p:spPr>
      </p:pic>
      <p:sp>
        <p:nvSpPr>
          <p:cNvPr id="2" name="Заголовок 1"/>
          <p:cNvSpPr>
            <a:spLocks noGrp="1"/>
          </p:cNvSpPr>
          <p:nvPr>
            <p:ph type="title"/>
          </p:nvPr>
        </p:nvSpPr>
        <p:spPr>
          <a:xfrm>
            <a:off x="838200" y="365125"/>
            <a:ext cx="10515600" cy="1325889"/>
          </a:xfrm>
        </p:spPr>
        <p:txBody>
          <a:bodyPr>
            <a:normAutofit/>
          </a:bodyPr>
          <a:lstStyle/>
          <a:p>
            <a:pPr algn="ctr"/>
            <a:r>
              <a:rPr lang="en-US" cap="all" dirty="0" smtClean="0"/>
              <a:t/>
            </a:r>
            <a:br>
              <a:rPr lang="en-US" cap="all" dirty="0" smtClean="0"/>
            </a:br>
            <a:endParaRPr lang="en-US" dirty="0"/>
          </a:p>
        </p:txBody>
      </p:sp>
      <p:sp>
        <p:nvSpPr>
          <p:cNvPr id="6" name="Прямоугольник 5"/>
          <p:cNvSpPr/>
          <p:nvPr/>
        </p:nvSpPr>
        <p:spPr>
          <a:xfrm>
            <a:off x="1084729" y="0"/>
            <a:ext cx="10269071" cy="1200329"/>
          </a:xfrm>
          <a:prstGeom prst="rect">
            <a:avLst/>
          </a:prstGeom>
        </p:spPr>
        <p:txBody>
          <a:bodyPr wrap="square">
            <a:spAutoFit/>
          </a:bodyPr>
          <a:lstStyle/>
          <a:p>
            <a:pPr algn="ctr"/>
            <a:r>
              <a:rPr lang="en-US" sz="3600" b="1" cap="all" dirty="0">
                <a:solidFill>
                  <a:schemeClr val="bg1"/>
                </a:solidFill>
              </a:rPr>
              <a:t>CHORNOBYL RADIATION AND ECOLOGICAL BIOSPHERE RESERVE</a:t>
            </a:r>
            <a:endParaRPr lang="en-US" sz="3600" dirty="0">
              <a:solidFill>
                <a:schemeClr val="bg1"/>
              </a:solidFill>
            </a:endParaRPr>
          </a:p>
        </p:txBody>
      </p:sp>
      <p:sp>
        <p:nvSpPr>
          <p:cNvPr id="7" name="Прямоугольник 6"/>
          <p:cNvSpPr/>
          <p:nvPr/>
        </p:nvSpPr>
        <p:spPr>
          <a:xfrm>
            <a:off x="4020671" y="1200330"/>
            <a:ext cx="7906870" cy="452431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fontAlgn="base"/>
            <a:r>
              <a:rPr lang="en-US" sz="2400" b="1" dirty="0" smtClean="0">
                <a:solidFill>
                  <a:schemeClr val="bg1"/>
                </a:solidFill>
                <a:latin typeface="Times New Roman" panose="02020603050405020304" pitchFamily="18" charset="0"/>
                <a:cs typeface="Times New Roman" panose="02020603050405020304" pitchFamily="18" charset="0"/>
              </a:rPr>
              <a:t>Uniqueness:</a:t>
            </a:r>
            <a:r>
              <a:rPr lang="en-US" sz="2400" dirty="0" smtClean="0">
                <a:solidFill>
                  <a:schemeClr val="bg1"/>
                </a:solidFill>
                <a:latin typeface="Times New Roman" panose="02020603050405020304" pitchFamily="18" charset="0"/>
                <a:cs typeface="Times New Roman" panose="02020603050405020304" pitchFamily="18" charset="0"/>
              </a:rPr>
              <a:t> this reserve appeared as a result of the anthropogenic catastrophe and </a:t>
            </a:r>
            <a:r>
              <a:rPr lang="en-US" sz="2400" b="1" dirty="0" smtClean="0">
                <a:solidFill>
                  <a:schemeClr val="bg1"/>
                </a:solidFill>
                <a:latin typeface="Times New Roman" panose="02020603050405020304" pitchFamily="18" charset="0"/>
                <a:cs typeface="Times New Roman" panose="02020603050405020304" pitchFamily="18" charset="0"/>
              </a:rPr>
              <a:t>demonstrates a post-apocalyptic period</a:t>
            </a:r>
            <a:r>
              <a:rPr lang="en-US" sz="2400" dirty="0" smtClean="0">
                <a:solidFill>
                  <a:schemeClr val="bg1"/>
                </a:solidFill>
                <a:latin typeface="Times New Roman" panose="02020603050405020304" pitchFamily="18" charset="0"/>
                <a:cs typeface="Times New Roman" panose="02020603050405020304" pitchFamily="18" charset="0"/>
              </a:rPr>
              <a:t> , the disappearance of man with absolute domination of animals and plants. </a:t>
            </a:r>
          </a:p>
          <a:p>
            <a:pPr algn="just" fontAlgn="base"/>
            <a:r>
              <a:rPr lang="en-US" sz="2400" b="1" dirty="0" smtClean="0">
                <a:solidFill>
                  <a:schemeClr val="bg1"/>
                </a:solidFill>
                <a:latin typeface="Times New Roman" panose="02020603050405020304" pitchFamily="18" charset="0"/>
                <a:cs typeface="Times New Roman" panose="02020603050405020304" pitchFamily="18" charset="0"/>
              </a:rPr>
              <a:t>Founded in 2016</a:t>
            </a:r>
            <a:r>
              <a:rPr lang="en-US" sz="2400" dirty="0" smtClean="0">
                <a:solidFill>
                  <a:schemeClr val="bg1"/>
                </a:solidFill>
                <a:latin typeface="Times New Roman" panose="02020603050405020304" pitchFamily="18" charset="0"/>
                <a:cs typeface="Times New Roman" panose="02020603050405020304" pitchFamily="18" charset="0"/>
              </a:rPr>
              <a:t> , this biosphere reserve is the youngest and biggest in Ukraine. According to the scientists, there are more than 400 species of animals, birds and fish in the reserve, including those found in the Red Book. Among them, </a:t>
            </a:r>
            <a:r>
              <a:rPr lang="en-US" sz="2400" b="1" dirty="0" err="1" smtClean="0">
                <a:solidFill>
                  <a:schemeClr val="bg1"/>
                </a:solidFill>
                <a:latin typeface="Times New Roman" panose="02020603050405020304" pitchFamily="18" charset="0"/>
                <a:cs typeface="Times New Roman" panose="02020603050405020304" pitchFamily="18" charset="0"/>
              </a:rPr>
              <a:t>Przewalski's</a:t>
            </a:r>
            <a:r>
              <a:rPr lang="en-US" sz="2400" b="1" dirty="0" smtClean="0">
                <a:solidFill>
                  <a:schemeClr val="bg1"/>
                </a:solidFill>
                <a:latin typeface="Times New Roman" panose="02020603050405020304" pitchFamily="18" charset="0"/>
                <a:cs typeface="Times New Roman" panose="02020603050405020304" pitchFamily="18" charset="0"/>
              </a:rPr>
              <a:t> Horse, wolves, lynx, bears, elks, white-tailed eagles.</a:t>
            </a:r>
            <a:r>
              <a:rPr lang="en-US" sz="2400" dirty="0" smtClean="0">
                <a:solidFill>
                  <a:schemeClr val="bg1"/>
                </a:solidFill>
                <a:latin typeface="Times New Roman" panose="02020603050405020304" pitchFamily="18" charset="0"/>
                <a:cs typeface="Times New Roman" panose="02020603050405020304" pitchFamily="18" charset="0"/>
              </a:rPr>
              <a:t> Most of them are typical for the European forest; therefore, they are extremely important for all European scientists</a:t>
            </a:r>
            <a:endParaRPr lang="en-US" sz="2400" dirty="0" smtClean="0">
              <a:solidFill>
                <a:schemeClr val="bg1"/>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66" y="816843"/>
            <a:ext cx="3431241" cy="1921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31" y="2507857"/>
            <a:ext cx="2793110" cy="1941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774" y="4651809"/>
            <a:ext cx="2619375"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4307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852" y="346601"/>
            <a:ext cx="3628019" cy="1969155"/>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1357" y="225974"/>
            <a:ext cx="3146742" cy="2084294"/>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50908">
            <a:off x="230611" y="2886744"/>
            <a:ext cx="4584368" cy="3097196"/>
          </a:xfrm>
          <a:prstGeom prst="rect">
            <a:avLst/>
          </a:prstGeom>
        </p:spPr>
      </p:pic>
      <p:sp>
        <p:nvSpPr>
          <p:cNvPr id="8" name="Прямоугольник 7"/>
          <p:cNvSpPr/>
          <p:nvPr/>
        </p:nvSpPr>
        <p:spPr>
          <a:xfrm>
            <a:off x="5505419" y="2536242"/>
            <a:ext cx="6516251"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fontAlgn="base"/>
            <a:r>
              <a:rPr lang="en-US" b="1" i="0" dirty="0" smtClean="0">
                <a:solidFill>
                  <a:srgbClr val="000000"/>
                </a:solidFill>
                <a:effectLst/>
                <a:latin typeface="Times New Roman" panose="02020603050405020304" pitchFamily="18" charset="0"/>
                <a:cs typeface="Times New Roman" panose="02020603050405020304" pitchFamily="18" charset="0"/>
              </a:rPr>
              <a:t>Uniqueness</a:t>
            </a:r>
            <a:r>
              <a:rPr lang="en-US" b="0" i="0" dirty="0" smtClean="0">
                <a:solidFill>
                  <a:srgbClr val="000000"/>
                </a:solidFill>
                <a:effectLst/>
                <a:latin typeface="Times New Roman" panose="02020603050405020304" pitchFamily="18" charset="0"/>
                <a:cs typeface="Times New Roman" panose="02020603050405020304" pitchFamily="18" charset="0"/>
              </a:rPr>
              <a:t> : Ukraine looks after processes of the continuous formation of the delta on the reserved territory. As a result, the Danube reserve automatically includes all newborns – islands, spit, </a:t>
            </a:r>
            <a:r>
              <a:rPr lang="en-US" b="0" i="0" dirty="0" err="1" smtClean="0">
                <a:solidFill>
                  <a:srgbClr val="000000"/>
                </a:solidFill>
                <a:effectLst/>
                <a:latin typeface="Times New Roman" panose="02020603050405020304" pitchFamily="18" charset="0"/>
                <a:cs typeface="Times New Roman" panose="02020603050405020304" pitchFamily="18" charset="0"/>
              </a:rPr>
              <a:t>etc</a:t>
            </a:r>
            <a:r>
              <a:rPr lang="en-US" b="0" i="0" dirty="0" smtClean="0">
                <a:solidFill>
                  <a:srgbClr val="000000"/>
                </a:solidFill>
                <a:effectLst/>
                <a:latin typeface="Times New Roman" panose="02020603050405020304" pitchFamily="18" charset="0"/>
                <a:cs typeface="Times New Roman" panose="02020603050405020304" pitchFamily="18" charset="0"/>
              </a:rPr>
              <a:t> – and its territory becomes bigger each year. In addition, among the insect species identified on the restricted area, seven were new to science.</a:t>
            </a:r>
          </a:p>
          <a:p>
            <a:pPr fontAlgn="base"/>
            <a:r>
              <a:rPr lang="en-US" b="1" i="0" dirty="0" smtClean="0">
                <a:solidFill>
                  <a:srgbClr val="000000"/>
                </a:solidFill>
                <a:effectLst/>
                <a:latin typeface="Times New Roman" panose="02020603050405020304" pitchFamily="18" charset="0"/>
                <a:cs typeface="Times New Roman" panose="02020603050405020304" pitchFamily="18" charset="0"/>
              </a:rPr>
              <a:t>Founded in 1927</a:t>
            </a:r>
            <a:r>
              <a:rPr lang="en-US" b="0" i="0" dirty="0" smtClean="0">
                <a:solidFill>
                  <a:srgbClr val="000000"/>
                </a:solidFill>
                <a:effectLst/>
                <a:latin typeface="Times New Roman" panose="02020603050405020304" pitchFamily="18" charset="0"/>
                <a:cs typeface="Times New Roman" panose="02020603050405020304" pitchFamily="18" charset="0"/>
              </a:rPr>
              <a:t> , this reserve is headquartered in the town of </a:t>
            </a:r>
            <a:r>
              <a:rPr lang="en-US" b="0" i="0" dirty="0" err="1" smtClean="0">
                <a:solidFill>
                  <a:srgbClr val="000000"/>
                </a:solidFill>
                <a:effectLst/>
                <a:latin typeface="Times New Roman" panose="02020603050405020304" pitchFamily="18" charset="0"/>
                <a:cs typeface="Times New Roman" panose="02020603050405020304" pitchFamily="18" charset="0"/>
              </a:rPr>
              <a:t>Vylkove</a:t>
            </a:r>
            <a:r>
              <a:rPr lang="en-US" b="0" i="0" dirty="0" smtClean="0">
                <a:solidFill>
                  <a:srgbClr val="000000"/>
                </a:solidFill>
                <a:effectLst/>
                <a:latin typeface="Times New Roman" panose="02020603050405020304" pitchFamily="18" charset="0"/>
                <a:cs typeface="Times New Roman" panose="02020603050405020304" pitchFamily="18" charset="0"/>
              </a:rPr>
              <a:t>, situated on water arteries and is called </a:t>
            </a:r>
            <a:r>
              <a:rPr lang="en-US" b="1" i="0" dirty="0" smtClean="0">
                <a:solidFill>
                  <a:srgbClr val="000000"/>
                </a:solidFill>
                <a:effectLst/>
                <a:latin typeface="Times New Roman" panose="02020603050405020304" pitchFamily="18" charset="0"/>
                <a:cs typeface="Times New Roman" panose="02020603050405020304" pitchFamily="18" charset="0"/>
              </a:rPr>
              <a:t>Ukrainian Venice.</a:t>
            </a:r>
            <a:r>
              <a:rPr lang="en-US" b="0" i="0" dirty="0" smtClean="0">
                <a:solidFill>
                  <a:srgbClr val="000000"/>
                </a:solidFill>
                <a:effectLst/>
                <a:latin typeface="Times New Roman" panose="02020603050405020304" pitchFamily="18" charset="0"/>
                <a:cs typeface="Times New Roman" panose="02020603050405020304" pitchFamily="18" charset="0"/>
              </a:rPr>
              <a:t> Among the mammals to be found in the springhead of the </a:t>
            </a:r>
            <a:r>
              <a:rPr lang="en-US" b="0" i="0" dirty="0" err="1" smtClean="0">
                <a:solidFill>
                  <a:srgbClr val="000000"/>
                </a:solidFill>
                <a:effectLst/>
                <a:latin typeface="Times New Roman" panose="02020603050405020304" pitchFamily="18" charset="0"/>
                <a:cs typeface="Times New Roman" panose="02020603050405020304" pitchFamily="18" charset="0"/>
              </a:rPr>
              <a:t>Sasyk</a:t>
            </a:r>
            <a:r>
              <a:rPr lang="en-US" b="0" i="0" dirty="0" smtClean="0">
                <a:solidFill>
                  <a:srgbClr val="000000"/>
                </a:solidFill>
                <a:effectLst/>
                <a:latin typeface="Times New Roman" panose="02020603050405020304" pitchFamily="18" charset="0"/>
                <a:cs typeface="Times New Roman" panose="02020603050405020304" pitchFamily="18" charset="0"/>
              </a:rPr>
              <a:t> Reservoir, there are such species as ridge, fox, raccoon dog, badger, stone marten, pies, wood harrow, common carp, European mink, hare, grass squirrel, ordinary hamster, muskrat, and others.</a:t>
            </a:r>
            <a:endParaRPr lang="en-US"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141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358"/>
            <a:ext cx="12187813" cy="6860357"/>
          </a:xfrm>
          <a:prstGeom prst="rect">
            <a:avLst/>
          </a:prstGeom>
        </p:spPr>
      </p:pic>
    </p:spTree>
    <p:extLst>
      <p:ext uri="{BB962C8B-B14F-4D97-AF65-F5344CB8AC3E}">
        <p14:creationId xmlns:p14="http://schemas.microsoft.com/office/powerpoint/2010/main" val="394258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990" y="1"/>
            <a:ext cx="12198990" cy="6854072"/>
          </a:xfrm>
          <a:prstGeom prst="rect">
            <a:avLst/>
          </a:prstGeom>
        </p:spPr>
      </p:pic>
    </p:spTree>
    <p:extLst>
      <p:ext uri="{BB962C8B-B14F-4D97-AF65-F5344CB8AC3E}">
        <p14:creationId xmlns:p14="http://schemas.microsoft.com/office/powerpoint/2010/main" val="383081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0975"/>
            <a:ext cx="12192000" cy="6836049"/>
          </a:xfrm>
          <a:prstGeom prst="rect">
            <a:avLst/>
          </a:prstGeom>
        </p:spPr>
      </p:pic>
    </p:spTree>
    <p:extLst>
      <p:ext uri="{BB962C8B-B14F-4D97-AF65-F5344CB8AC3E}">
        <p14:creationId xmlns:p14="http://schemas.microsoft.com/office/powerpoint/2010/main" val="210267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357"/>
            <a:ext cx="12192000" cy="6862714"/>
          </a:xfrm>
          <a:prstGeom prst="rect">
            <a:avLst/>
          </a:prstGeom>
        </p:spPr>
      </p:pic>
    </p:spTree>
    <p:extLst>
      <p:ext uri="{BB962C8B-B14F-4D97-AF65-F5344CB8AC3E}">
        <p14:creationId xmlns:p14="http://schemas.microsoft.com/office/powerpoint/2010/main" val="67187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357"/>
            <a:ext cx="12192000" cy="6862714"/>
          </a:xfrm>
          <a:prstGeom prst="rect">
            <a:avLst/>
          </a:prstGeom>
        </p:spPr>
      </p:pic>
    </p:spTree>
    <p:extLst>
      <p:ext uri="{BB962C8B-B14F-4D97-AF65-F5344CB8AC3E}">
        <p14:creationId xmlns:p14="http://schemas.microsoft.com/office/powerpoint/2010/main" val="164947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4513" y="0"/>
            <a:ext cx="12241025" cy="6858000"/>
          </a:xfrm>
          <a:prstGeom prst="rect">
            <a:avLst/>
          </a:prstGeom>
        </p:spPr>
      </p:pic>
    </p:spTree>
    <p:extLst>
      <p:ext uri="{BB962C8B-B14F-4D97-AF65-F5344CB8AC3E}">
        <p14:creationId xmlns:p14="http://schemas.microsoft.com/office/powerpoint/2010/main" val="130323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094" y="0"/>
            <a:ext cx="12194094" cy="6856823"/>
          </a:xfrm>
          <a:prstGeom prst="rect">
            <a:avLst/>
          </a:prstGeom>
        </p:spPr>
      </p:pic>
    </p:spTree>
    <p:extLst>
      <p:ext uri="{BB962C8B-B14F-4D97-AF65-F5344CB8AC3E}">
        <p14:creationId xmlns:p14="http://schemas.microsoft.com/office/powerpoint/2010/main" val="125643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482" y="0"/>
            <a:ext cx="12198965" cy="6858000"/>
          </a:xfrm>
          <a:prstGeom prst="rect">
            <a:avLst/>
          </a:prstGeom>
        </p:spPr>
      </p:pic>
    </p:spTree>
    <p:extLst>
      <p:ext uri="{BB962C8B-B14F-4D97-AF65-F5344CB8AC3E}">
        <p14:creationId xmlns:p14="http://schemas.microsoft.com/office/powerpoint/2010/main" val="2554392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15</Words>
  <Application>Microsoft Office PowerPoint</Application>
  <PresentationFormat>Широкоэкранный</PresentationFormat>
  <Paragraphs>8</Paragraphs>
  <Slides>12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BMW</dc:creator>
  <cp:lastModifiedBy>BMW</cp:lastModifiedBy>
  <cp:revision>6</cp:revision>
  <dcterms:created xsi:type="dcterms:W3CDTF">2024-02-16T16:48:59Z</dcterms:created>
  <dcterms:modified xsi:type="dcterms:W3CDTF">2024-02-16T17:39:08Z</dcterms:modified>
</cp:coreProperties>
</file>