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298" r:id="rId4"/>
    <p:sldId id="399" r:id="rId5"/>
    <p:sldId id="400" r:id="rId6"/>
    <p:sldId id="414" r:id="rId7"/>
    <p:sldId id="415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EAFA"/>
    <a:srgbClr val="5BD4FF"/>
    <a:srgbClr val="DDF0FE"/>
    <a:srgbClr val="3A393F"/>
    <a:srgbClr val="EED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11.02.2024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distnavch21.blogspot.com/2024/02/23.html" TargetMode="External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hyperlink" Target="https://distnavch21.blogspot.com/2024/02/23.html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youtube.com/channel/UCYtu9EnlIk3Nph-Yj_nHd6A" TargetMode="External"/><Relationship Id="rId12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3.png"/><Relationship Id="rId5" Type="http://schemas.openxmlformats.org/officeDocument/2006/relationships/image" Target="../media/image10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hyperlink" Target="https://distnavch21.blogspot.com/2024/02/23.html" TargetMode="External"/><Relationship Id="rId5" Type="http://schemas.openxmlformats.org/officeDocument/2006/relationships/hyperlink" Target="https://www.youtube.com/channel/UCYtu9EnlIk3Nph-Yj_nHd6A" TargetMode="External"/><Relationship Id="rId10" Type="http://schemas.microsoft.com/office/2007/relationships/hdphoto" Target="../media/hdphoto6.wdp"/><Relationship Id="rId4" Type="http://schemas.openxmlformats.org/officeDocument/2006/relationships/image" Target="../media/image11.gi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hyperlink" Target="https://www.youtube.com/channel/UCYtu9EnlIk3Nph-Yj_nHd6A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1.gif"/><Relationship Id="rId9" Type="http://schemas.openxmlformats.org/officeDocument/2006/relationships/hyperlink" Target="https://distnavch21.blogspot.com/2024/02/23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hyperlink" Target="https://www.youtube.com/channel/UCYtu9EnlIk3Nph-Yj_nHd6A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1.gif"/><Relationship Id="rId9" Type="http://schemas.openxmlformats.org/officeDocument/2006/relationships/hyperlink" Target="https://distnavch21.blogspot.com/2024/02/23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hyperlink" Target="https://distnavch21.blogspot.com/2024/02/23.html" TargetMode="External"/><Relationship Id="rId5" Type="http://schemas.openxmlformats.org/officeDocument/2006/relationships/hyperlink" Target="https://www.youtube.com/channel/UCYtu9EnlIk3Nph-Yj_nHd6A" TargetMode="External"/><Relationship Id="rId10" Type="http://schemas.microsoft.com/office/2007/relationships/hdphoto" Target="../media/hdphoto10.wdp"/><Relationship Id="rId4" Type="http://schemas.openxmlformats.org/officeDocument/2006/relationships/image" Target="../media/image11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stnavch21.blogspot.com/2024/02/23.html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Ytu9EnlIk3Nph-Yj_nHd6A" TargetMode="External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4966309" y="-6771"/>
            <a:ext cx="957173" cy="10602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04144" y="2613392"/>
            <a:ext cx="5289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5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Zeppelin" pitchFamily="2" charset="0"/>
              </a:rPr>
              <a:t>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643486" y="-3827"/>
            <a:ext cx="339912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23</a:t>
            </a:r>
            <a:endParaRPr lang="ru-RU" sz="6600" b="1" i="1" cap="none" spc="5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4125632" y="1910506"/>
            <a:ext cx="8096160" cy="2123658"/>
          </a:xfrm>
          <a:prstGeom prst="rect">
            <a:avLst/>
          </a:prstGeom>
          <a:solidFill>
            <a:srgbClr val="EEDDEF">
              <a:alpha val="4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tique Olive" panose="020B0803020204030204" pitchFamily="34" charset="0"/>
              </a:rPr>
              <a:t>ГІПОТЕЗА. ПЕРЕВІРКА ГІПОТЕЗИ З ВИКОРИСТАННЯМ МОДЕЛІ</a:t>
            </a:r>
            <a:endParaRPr lang="uk-UA" sz="4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3333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tique Olive" panose="020B0803020204030204" pitchFamily="34" charset="0"/>
            </a:endParaRP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C002C8-BDA6-25FA-C9B1-15B3F0E450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007" t="20825" r="25071" b="63715"/>
          <a:stretch/>
        </p:blipFill>
        <p:spPr>
          <a:xfrm>
            <a:off x="-5512" y="-6771"/>
            <a:ext cx="4971821" cy="1060254"/>
          </a:xfrm>
          <a:prstGeom prst="rect">
            <a:avLst/>
          </a:prstGeom>
        </p:spPr>
      </p:pic>
      <p:pic>
        <p:nvPicPr>
          <p:cNvPr id="18" name="Рисунок 17">
            <a:hlinkClick r:id="rId11"/>
            <a:extLst>
              <a:ext uri="{FF2B5EF4-FFF2-40B4-BE49-F238E27FC236}">
                <a16:creationId xmlns:a16="http://schemas.microsoft.com/office/drawing/2014/main" id="{498A6093-C373-0ECD-B0E8-A04EDE6AE1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83" y="4679413"/>
            <a:ext cx="3584573" cy="139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4000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AD8851-6720-6B8E-15D6-580687D200A7}"/>
              </a:ext>
            </a:extLst>
          </p:cNvPr>
          <p:cNvSpPr txBox="1"/>
          <p:nvPr/>
        </p:nvSpPr>
        <p:spPr>
          <a:xfrm>
            <a:off x="3502324" y="382508"/>
            <a:ext cx="3350863" cy="707886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000" b="1" i="1" dirty="0"/>
              <a:t>Поміркуйте</a:t>
            </a:r>
            <a:endParaRPr lang="ru-RU" sz="4000" b="1" i="1" dirty="0"/>
          </a:p>
        </p:txBody>
      </p:sp>
      <p:pic>
        <p:nvPicPr>
          <p:cNvPr id="9" name="Picture 2" descr="Школа Дети Поднимая Руки В Современный Классе — стоковые фотографии и  другие картинки Белый - iStock">
            <a:extLst>
              <a:ext uri="{FF2B5EF4-FFF2-40B4-BE49-F238E27FC236}">
                <a16:creationId xmlns:a16="http://schemas.microsoft.com/office/drawing/2014/main" id="{BE0928EC-A461-77D0-72BB-184D7D8F3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5"/>
          <a:stretch/>
        </p:blipFill>
        <p:spPr bwMode="auto">
          <a:xfrm>
            <a:off x="0" y="-44725"/>
            <a:ext cx="3502325" cy="17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D712B7-8D83-1F12-DA24-8C0360FD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BDC83D-B63E-2997-0EB0-D5495B33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18" name="Группа 5">
            <a:extLst>
              <a:ext uri="{FF2B5EF4-FFF2-40B4-BE49-F238E27FC236}">
                <a16:creationId xmlns:a16="http://schemas.microsoft.com/office/drawing/2014/main" id="{333A6A0D-BD09-501A-E336-BCD457CD53BE}"/>
              </a:ext>
            </a:extLst>
          </p:cNvPr>
          <p:cNvGrpSpPr/>
          <p:nvPr/>
        </p:nvGrpSpPr>
        <p:grpSpPr>
          <a:xfrm>
            <a:off x="1153198" y="1897629"/>
            <a:ext cx="10108360" cy="1098120"/>
            <a:chOff x="241538" y="1910284"/>
            <a:chExt cx="11671787" cy="116662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9" name="Прямоугольник 2">
              <a:extLst>
                <a:ext uri="{FF2B5EF4-FFF2-40B4-BE49-F238E27FC236}">
                  <a16:creationId xmlns:a16="http://schemas.microsoft.com/office/drawing/2014/main" id="{C9853E92-CC29-A26E-51CB-50FCA8ACBE54}"/>
                </a:ext>
              </a:extLst>
            </p:cNvPr>
            <p:cNvSpPr/>
            <p:nvPr/>
          </p:nvSpPr>
          <p:spPr>
            <a:xfrm>
              <a:off x="241538" y="1910284"/>
              <a:ext cx="11671787" cy="11666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2248345-ACEE-E33F-EAF8-A066BA56F628}"/>
                </a:ext>
              </a:extLst>
            </p:cNvPr>
            <p:cNvSpPr/>
            <p:nvPr/>
          </p:nvSpPr>
          <p:spPr>
            <a:xfrm>
              <a:off x="416896" y="2157812"/>
              <a:ext cx="241539" cy="187686"/>
            </a:xfrm>
            <a:prstGeom prst="ellipse">
              <a:avLst/>
            </a:prstGeom>
            <a:solidFill>
              <a:srgbClr val="E50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F05DF1-0238-4F62-9D64-7A9844513BDE}"/>
                </a:ext>
              </a:extLst>
            </p:cNvPr>
            <p:cNvSpPr txBox="1"/>
            <p:nvPr/>
          </p:nvSpPr>
          <p:spPr>
            <a:xfrm>
              <a:off x="698740" y="1951600"/>
              <a:ext cx="11085043" cy="1013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err="1"/>
                <a:t>Які</a:t>
              </a:r>
              <a:r>
                <a:rPr lang="ru-RU" sz="2800" dirty="0"/>
                <a:t> </a:t>
              </a:r>
              <a:r>
                <a:rPr lang="ru-RU" sz="2800" dirty="0" err="1"/>
                <a:t>дослідження</a:t>
              </a:r>
              <a:r>
                <a:rPr lang="ru-RU" sz="2800" dirty="0"/>
                <a:t> вам доводилось </a:t>
              </a:r>
              <a:r>
                <a:rPr lang="ru-RU" sz="2800" dirty="0" err="1"/>
                <a:t>проводити</a:t>
              </a:r>
              <a:r>
                <a:rPr lang="ru-RU" sz="2800" dirty="0"/>
                <a:t> для </a:t>
              </a:r>
              <a:r>
                <a:rPr lang="ru-RU" sz="2800" dirty="0" err="1"/>
                <a:t>навчання</a:t>
              </a:r>
              <a:r>
                <a:rPr lang="ru-RU" sz="2800" dirty="0"/>
                <a:t> та в </a:t>
              </a:r>
              <a:r>
                <a:rPr lang="ru-RU" sz="2800" dirty="0" err="1"/>
                <a:t>побуті</a:t>
              </a:r>
              <a:r>
                <a:rPr lang="ru-RU" sz="2800" dirty="0"/>
                <a:t>? Яким </a:t>
              </a:r>
              <a:r>
                <a:rPr lang="ru-RU" sz="2800" dirty="0" err="1"/>
                <a:t>був</a:t>
              </a:r>
              <a:r>
                <a:rPr lang="ru-RU" sz="2800" dirty="0"/>
                <a:t> результат </a:t>
              </a:r>
              <a:r>
                <a:rPr lang="ru-RU" sz="2800" dirty="0" err="1"/>
                <a:t>дослідження</a:t>
              </a:r>
              <a:r>
                <a:rPr lang="ru-RU" sz="2800" dirty="0"/>
                <a:t>?</a:t>
              </a:r>
              <a:endParaRPr lang="uk-UA" sz="2800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45C30A-4AFF-EA45-3AC5-C5A1FC41DF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" y="1897629"/>
            <a:ext cx="959652" cy="959652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3CB9540E-5903-DAC8-670F-EF74F8416256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1026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103595A8-AF35-E11B-68F6-543B745F3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>
              <a:hlinkClick r:id="rId7"/>
              <a:extLst>
                <a:ext uri="{FF2B5EF4-FFF2-40B4-BE49-F238E27FC236}">
                  <a16:creationId xmlns:a16="http://schemas.microsoft.com/office/drawing/2014/main" id="{781C44AD-8A49-D889-8055-665151DE1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052" name="Picture 4" descr="Прості експерименти, які покажуть, що наука вдома – це весело | Нова  українська школа">
            <a:extLst>
              <a:ext uri="{FF2B5EF4-FFF2-40B4-BE49-F238E27FC236}">
                <a16:creationId xmlns:a16="http://schemas.microsoft.com/office/drawing/2014/main" id="{7EF01C8E-4B67-A725-FE77-B0C902AA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25" y="3228741"/>
            <a:ext cx="4593618" cy="30624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Чому діти, з якими граються батьки — щасливіші та успішніші. Дослідження  компанії Lego® — Новини — tsn.ua">
            <a:extLst>
              <a:ext uri="{FF2B5EF4-FFF2-40B4-BE49-F238E27FC236}">
                <a16:creationId xmlns:a16="http://schemas.microsoft.com/office/drawing/2014/main" id="{BFE0F606-DF40-58CF-E90E-12113DA7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50" y="3176892"/>
            <a:ext cx="4895582" cy="30654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hlinkClick r:id="rId13"/>
            <a:extLst>
              <a:ext uri="{FF2B5EF4-FFF2-40B4-BE49-F238E27FC236}">
                <a16:creationId xmlns:a16="http://schemas.microsoft.com/office/drawing/2014/main" id="{6E19E4F5-3451-3EE0-4819-999ACB5D27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4059"/>
            <a:ext cx="2650771" cy="103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Досліджуючи</a:t>
            </a:r>
            <a:r>
              <a:rPr lang="ru-RU" sz="2400" b="1" dirty="0"/>
              <a:t> </a:t>
            </a:r>
            <a:r>
              <a:rPr lang="ru-RU" sz="2400" b="1" dirty="0" err="1"/>
              <a:t>навколишній</a:t>
            </a:r>
            <a:r>
              <a:rPr lang="ru-RU" sz="2400" b="1" dirty="0"/>
              <a:t> </a:t>
            </a:r>
            <a:r>
              <a:rPr lang="ru-RU" sz="2400" b="1" dirty="0" err="1"/>
              <a:t>світ</a:t>
            </a:r>
            <a:r>
              <a:rPr lang="ru-RU" sz="2400" b="1" dirty="0"/>
              <a:t>, </a:t>
            </a:r>
            <a:r>
              <a:rPr lang="ru-RU" sz="2400" b="1" dirty="0" err="1"/>
              <a:t>спостерігаючи</a:t>
            </a:r>
            <a:r>
              <a:rPr lang="ru-RU" sz="2400" b="1" dirty="0"/>
              <a:t> за </a:t>
            </a:r>
            <a:r>
              <a:rPr lang="ru-RU" sz="2400" b="1" dirty="0" err="1"/>
              <a:t>об’єк­тами</a:t>
            </a:r>
            <a:r>
              <a:rPr lang="ru-RU" sz="2400" b="1" dirty="0"/>
              <a:t>, </a:t>
            </a:r>
            <a:r>
              <a:rPr lang="ru-RU" sz="2400" b="1" dirty="0" err="1"/>
              <a:t>людина</a:t>
            </a:r>
            <a:r>
              <a:rPr lang="ru-RU" sz="2400" b="1" dirty="0"/>
              <a:t>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помітити</a:t>
            </a:r>
            <a:r>
              <a:rPr lang="ru-RU" sz="2400" b="1" dirty="0"/>
              <a:t> </a:t>
            </a:r>
            <a:r>
              <a:rPr lang="ru-RU" sz="2400" b="1" dirty="0" err="1"/>
              <a:t>певні</a:t>
            </a:r>
            <a:r>
              <a:rPr lang="ru-RU" sz="2400" b="1" dirty="0"/>
              <a:t> </a:t>
            </a:r>
            <a:r>
              <a:rPr lang="ru-RU" sz="2400" b="1" dirty="0" err="1"/>
              <a:t>закономірності</a:t>
            </a:r>
            <a:r>
              <a:rPr lang="ru-RU" sz="2400" b="1" dirty="0"/>
              <a:t> та </a:t>
            </a:r>
            <a:r>
              <a:rPr lang="ru-RU" sz="2400" b="1" dirty="0" err="1"/>
              <a:t>зроби­ти</a:t>
            </a:r>
            <a:r>
              <a:rPr lang="ru-RU" sz="2400" b="1" dirty="0"/>
              <a:t> </a:t>
            </a:r>
            <a:r>
              <a:rPr lang="ru-RU" sz="2400" b="1" dirty="0" err="1"/>
              <a:t>припущення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ці</a:t>
            </a:r>
            <a:r>
              <a:rPr lang="ru-RU" sz="2400" b="1" dirty="0"/>
              <a:t> </a:t>
            </a:r>
            <a:r>
              <a:rPr lang="ru-RU" sz="2400" b="1" dirty="0" err="1"/>
              <a:t>закономірності</a:t>
            </a:r>
            <a:r>
              <a:rPr lang="ru-RU" sz="2400" b="1" dirty="0"/>
              <a:t> </a:t>
            </a:r>
            <a:r>
              <a:rPr lang="ru-RU" sz="2400" b="1" dirty="0" err="1"/>
              <a:t>виконуються</a:t>
            </a:r>
            <a:r>
              <a:rPr lang="ru-RU" sz="2400" b="1" dirty="0"/>
              <a:t> </a:t>
            </a:r>
            <a:r>
              <a:rPr lang="ru-RU" sz="2400" b="1" dirty="0" err="1"/>
              <a:t>завжди</a:t>
            </a:r>
            <a:r>
              <a:rPr lang="ru-RU" sz="2400" b="1" dirty="0"/>
              <a:t>, у будь-</a:t>
            </a:r>
            <a:r>
              <a:rPr lang="ru-RU" sz="2400" b="1" dirty="0" err="1"/>
              <a:t>яких</a:t>
            </a:r>
            <a:r>
              <a:rPr lang="ru-RU" sz="2400" b="1" dirty="0"/>
              <a:t> </a:t>
            </a:r>
            <a:r>
              <a:rPr lang="ru-RU" sz="2400" b="1" dirty="0" err="1"/>
              <a:t>випадках</a:t>
            </a:r>
            <a:r>
              <a:rPr lang="ru-RU" sz="2400" b="1" dirty="0"/>
              <a:t>. </a:t>
            </a:r>
            <a:r>
              <a:rPr lang="ru-RU" sz="2400" b="1" dirty="0" err="1"/>
              <a:t>Подібні</a:t>
            </a:r>
            <a:r>
              <a:rPr lang="ru-RU" sz="2400" b="1" dirty="0"/>
              <a:t> </a:t>
            </a:r>
            <a:r>
              <a:rPr lang="ru-RU" sz="2400" b="1" dirty="0" err="1"/>
              <a:t>припущення</a:t>
            </a:r>
            <a:r>
              <a:rPr lang="ru-RU" sz="2400" b="1" dirty="0"/>
              <a:t> </a:t>
            </a:r>
            <a:r>
              <a:rPr lang="ru-RU" sz="2400" b="1" dirty="0" err="1"/>
              <a:t>називають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гіпотезами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  <a:endParaRPr lang="uk-UA" sz="2400" b="1" dirty="0">
              <a:solidFill>
                <a:srgbClr val="FF0000"/>
              </a:solidFill>
            </a:endParaRP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2" descr="Емоційний розвиток дітей. Як батьки можуть допомогти і не нашкодити | Нова  українська школа">
            <a:extLst>
              <a:ext uri="{FF2B5EF4-FFF2-40B4-BE49-F238E27FC236}">
                <a16:creationId xmlns:a16="http://schemas.microsoft.com/office/drawing/2014/main" id="{8866AB1E-641C-8175-331A-361ACDC1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76" y="1912944"/>
            <a:ext cx="5901528" cy="39392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Гипотеза это...">
            <a:extLst>
              <a:ext uri="{FF2B5EF4-FFF2-40B4-BE49-F238E27FC236}">
                <a16:creationId xmlns:a16="http://schemas.microsoft.com/office/drawing/2014/main" id="{A041E040-A6A0-0D81-0A91-D6E4F83F7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378" y="1967839"/>
            <a:ext cx="5096110" cy="40933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rId11"/>
            <a:extLst>
              <a:ext uri="{FF2B5EF4-FFF2-40B4-BE49-F238E27FC236}">
                <a16:creationId xmlns:a16="http://schemas.microsoft.com/office/drawing/2014/main" id="{9762990C-DF33-BC22-1973-B0F98EA7EC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4059"/>
            <a:ext cx="2650771" cy="103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Гіпотеза</a:t>
            </a:r>
            <a:r>
              <a:rPr lang="ru-RU" sz="2400" b="1" dirty="0"/>
              <a:t> – </a:t>
            </a:r>
            <a:r>
              <a:rPr lang="ru-RU" sz="2400" b="1" dirty="0" err="1"/>
              <a:t>здо­гад</a:t>
            </a:r>
            <a:r>
              <a:rPr lang="ru-RU" sz="2400" b="1" dirty="0"/>
              <a:t>, </a:t>
            </a:r>
            <a:r>
              <a:rPr lang="ru-RU" sz="2400" b="1" dirty="0" err="1"/>
              <a:t>твердження</a:t>
            </a:r>
            <a:r>
              <a:rPr lang="ru-RU" sz="2400" b="1" dirty="0"/>
              <a:t>, яке </a:t>
            </a:r>
            <a:r>
              <a:rPr lang="ru-RU" sz="2400" b="1" dirty="0" err="1"/>
              <a:t>тимчасово</a:t>
            </a:r>
            <a:r>
              <a:rPr lang="ru-RU" sz="2400" b="1" dirty="0"/>
              <a:t> </a:t>
            </a:r>
            <a:r>
              <a:rPr lang="ru-RU" sz="2400" b="1" dirty="0" err="1"/>
              <a:t>вважається</a:t>
            </a:r>
            <a:r>
              <a:rPr lang="ru-RU" sz="2400" b="1" dirty="0"/>
              <a:t> </a:t>
            </a:r>
            <a:r>
              <a:rPr lang="ru-RU" sz="2400" b="1" dirty="0" err="1"/>
              <a:t>істинним</a:t>
            </a:r>
            <a:r>
              <a:rPr lang="ru-RU" sz="2400" b="1" dirty="0"/>
              <a:t>, </a:t>
            </a:r>
            <a:r>
              <a:rPr lang="ru-RU" sz="2400" b="1" dirty="0" err="1"/>
              <a:t>поки</a:t>
            </a:r>
            <a:r>
              <a:rPr lang="ru-RU" sz="2400" b="1" dirty="0"/>
              <a:t> не буде доведена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спростована</a:t>
            </a:r>
            <a:r>
              <a:rPr lang="ru-RU" sz="2400" b="1" dirty="0"/>
              <a:t>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істинність</a:t>
            </a:r>
            <a:r>
              <a:rPr lang="ru-RU" sz="2400" b="1" dirty="0"/>
              <a:t>.</a:t>
            </a:r>
            <a:endParaRPr lang="uk-UA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Що таке суть гіпотези">
            <a:extLst>
              <a:ext uri="{FF2B5EF4-FFF2-40B4-BE49-F238E27FC236}">
                <a16:creationId xmlns:a16="http://schemas.microsoft.com/office/drawing/2014/main" id="{E46C9711-A392-3051-6ED1-1EC86553F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/>
        </p:blipFill>
        <p:spPr bwMode="auto">
          <a:xfrm>
            <a:off x="2330603" y="1174281"/>
            <a:ext cx="8391738" cy="53078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rId9"/>
            <a:extLst>
              <a:ext uri="{FF2B5EF4-FFF2-40B4-BE49-F238E27FC236}">
                <a16:creationId xmlns:a16="http://schemas.microsoft.com/office/drawing/2014/main" id="{A1188077-AA2A-08E6-1E57-649927243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4059"/>
            <a:ext cx="2650771" cy="103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Висунення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гіпотези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є одним з </a:t>
            </a:r>
            <a:r>
              <a:rPr lang="ru-RU" sz="2400" b="1" dirty="0" err="1"/>
              <a:t>етапів</a:t>
            </a:r>
            <a:r>
              <a:rPr lang="ru-RU" sz="2400" b="1" dirty="0"/>
              <a:t> </a:t>
            </a:r>
            <a:r>
              <a:rPr lang="ru-RU" sz="2400" b="1" dirty="0" err="1"/>
              <a:t>дослідження</a:t>
            </a:r>
            <a:r>
              <a:rPr lang="ru-RU" sz="2400" b="1" dirty="0"/>
              <a:t>. Перш </a:t>
            </a:r>
            <a:r>
              <a:rPr lang="ru-RU" sz="2400" b="1" dirty="0" err="1"/>
              <a:t>ніж</a:t>
            </a:r>
            <a:r>
              <a:rPr lang="ru-RU" sz="2400" b="1" dirty="0"/>
              <a:t> </a:t>
            </a:r>
            <a:r>
              <a:rPr lang="ru-RU" sz="2400" b="1" dirty="0" err="1"/>
              <a:t>висунути</a:t>
            </a:r>
            <a:r>
              <a:rPr lang="ru-RU" sz="2400" b="1" dirty="0"/>
              <a:t> </a:t>
            </a:r>
            <a:r>
              <a:rPr lang="ru-RU" sz="2400" b="1" dirty="0" err="1"/>
              <a:t>гіпотезу</a:t>
            </a:r>
            <a:r>
              <a:rPr lang="ru-RU" sz="2400" b="1" dirty="0"/>
              <a:t>, </a:t>
            </a:r>
            <a:r>
              <a:rPr lang="ru-RU" sz="2400" b="1" dirty="0" err="1"/>
              <a:t>потрібно</a:t>
            </a:r>
            <a:r>
              <a:rPr lang="ru-RU" sz="2400" b="1" dirty="0"/>
              <a:t> провести </a:t>
            </a:r>
            <a:r>
              <a:rPr lang="ru-RU" sz="2400" b="1" dirty="0" err="1"/>
              <a:t>початкові</a:t>
            </a:r>
            <a:r>
              <a:rPr lang="ru-RU" sz="2400" b="1" dirty="0"/>
              <a:t> </a:t>
            </a:r>
            <a:r>
              <a:rPr lang="ru-RU" sz="2400" b="1" dirty="0" err="1"/>
              <a:t>спо­стереження</a:t>
            </a:r>
            <a:r>
              <a:rPr lang="ru-RU" sz="2400" b="1" dirty="0"/>
              <a:t>, </a:t>
            </a:r>
            <a:r>
              <a:rPr lang="ru-RU" sz="2400" b="1" dirty="0" err="1"/>
              <a:t>зібрати</a:t>
            </a:r>
            <a:r>
              <a:rPr lang="ru-RU" sz="2400" b="1" dirty="0"/>
              <a:t> </a:t>
            </a:r>
            <a:r>
              <a:rPr lang="ru-RU" sz="2400" b="1" dirty="0" err="1"/>
              <a:t>дані</a:t>
            </a:r>
            <a:r>
              <a:rPr lang="ru-RU" sz="2400" b="1" dirty="0"/>
              <a:t>, на </a:t>
            </a:r>
            <a:r>
              <a:rPr lang="ru-RU" sz="2400" b="1" dirty="0" err="1"/>
              <a:t>основі</a:t>
            </a:r>
            <a:r>
              <a:rPr lang="ru-RU" sz="2400" b="1" dirty="0"/>
              <a:t> </a:t>
            </a:r>
            <a:r>
              <a:rPr lang="ru-RU" sz="2400" b="1" dirty="0" err="1"/>
              <a:t>яких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висловити</a:t>
            </a:r>
            <a:r>
              <a:rPr lang="ru-RU" sz="2400" b="1" dirty="0"/>
              <a:t> </a:t>
            </a:r>
            <a:r>
              <a:rPr lang="ru-RU" sz="2400" b="1" dirty="0" err="1"/>
              <a:t>припущення</a:t>
            </a:r>
            <a:r>
              <a:rPr lang="ru-RU" sz="2400" b="1" dirty="0"/>
              <a:t>.</a:t>
            </a:r>
            <a:endParaRPr lang="uk-UA" sz="2400" b="1" dirty="0"/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5122" name="Picture 2" descr="Гіпотеза в Дипломній Роботі - Як Правильно Сформулювати? 💡">
            <a:extLst>
              <a:ext uri="{FF2B5EF4-FFF2-40B4-BE49-F238E27FC236}">
                <a16:creationId xmlns:a16="http://schemas.microsoft.com/office/drawing/2014/main" id="{7A07ED92-C4F9-3F53-D84B-B879ED7C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33" y="1568147"/>
            <a:ext cx="7948114" cy="5124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hlinkClick r:id="rId9"/>
            <a:extLst>
              <a:ext uri="{FF2B5EF4-FFF2-40B4-BE49-F238E27FC236}">
                <a16:creationId xmlns:a16="http://schemas.microsoft.com/office/drawing/2014/main" id="{2484652D-11F2-BF0A-1AB0-319284D60E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4059"/>
            <a:ext cx="2650771" cy="103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8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/>
              <a:t>Не </a:t>
            </a:r>
            <a:r>
              <a:rPr lang="ru-RU" sz="2400" b="1" dirty="0" err="1"/>
              <a:t>кожна</a:t>
            </a:r>
            <a:r>
              <a:rPr lang="ru-RU" sz="2400" b="1" dirty="0"/>
              <a:t> </a:t>
            </a:r>
            <a:r>
              <a:rPr lang="ru-RU" sz="2400" b="1" dirty="0" err="1"/>
              <a:t>гіпотеза</a:t>
            </a:r>
            <a:r>
              <a:rPr lang="ru-RU" sz="2400" b="1" dirty="0"/>
              <a:t> </a:t>
            </a:r>
            <a:r>
              <a:rPr lang="ru-RU" sz="2400" b="1" dirty="0" err="1"/>
              <a:t>підтверджується</a:t>
            </a:r>
            <a:r>
              <a:rPr lang="ru-RU" sz="2400" b="1" dirty="0"/>
              <a:t>. </a:t>
            </a:r>
            <a:r>
              <a:rPr lang="ru-RU" sz="2400" b="1" dirty="0" err="1"/>
              <a:t>Наприклад</a:t>
            </a:r>
            <a:r>
              <a:rPr lang="ru-RU" sz="2400" b="1" dirty="0"/>
              <a:t>, колись </a:t>
            </a:r>
            <a:r>
              <a:rPr lang="ru-RU" sz="2400" b="1" dirty="0" err="1"/>
              <a:t>людство</a:t>
            </a:r>
            <a:r>
              <a:rPr lang="ru-RU" sz="2400" b="1" dirty="0"/>
              <a:t> припускало, </a:t>
            </a:r>
            <a:r>
              <a:rPr lang="ru-RU" sz="2400" b="1" dirty="0" err="1"/>
              <a:t>що</a:t>
            </a:r>
            <a:r>
              <a:rPr lang="ru-RU" sz="2400" b="1" dirty="0"/>
              <a:t> Земля плоска, і тому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до­сягти</a:t>
            </a:r>
            <a:r>
              <a:rPr lang="ru-RU" sz="2400" b="1" dirty="0"/>
              <a:t> </a:t>
            </a:r>
            <a:r>
              <a:rPr lang="ru-RU" sz="2400" b="1" dirty="0" err="1"/>
              <a:t>її</a:t>
            </a:r>
            <a:r>
              <a:rPr lang="ru-RU" sz="2400" b="1" dirty="0"/>
              <a:t> краю. </a:t>
            </a:r>
            <a:r>
              <a:rPr lang="ru-RU" sz="2400" b="1" dirty="0" err="1"/>
              <a:t>Цю</a:t>
            </a:r>
            <a:r>
              <a:rPr lang="ru-RU" sz="2400" b="1" dirty="0"/>
              <a:t> </a:t>
            </a:r>
            <a:r>
              <a:rPr lang="ru-RU" sz="2400" b="1" dirty="0" err="1"/>
              <a:t>гіпотезу</a:t>
            </a:r>
            <a:r>
              <a:rPr lang="ru-RU" sz="2400" b="1" dirty="0"/>
              <a:t> </a:t>
            </a:r>
            <a:r>
              <a:rPr lang="ru-RU" sz="2400" b="1" dirty="0" err="1"/>
              <a:t>спростував</a:t>
            </a:r>
            <a:r>
              <a:rPr lang="ru-RU" sz="2400" b="1" dirty="0"/>
              <a:t> Фернан Магеллан, </a:t>
            </a:r>
            <a:r>
              <a:rPr lang="ru-RU" sz="2400" b="1" dirty="0" err="1"/>
              <a:t>здійснивши</a:t>
            </a:r>
            <a:r>
              <a:rPr lang="ru-RU" sz="2400" b="1" dirty="0"/>
              <a:t> першу </a:t>
            </a:r>
            <a:r>
              <a:rPr lang="ru-RU" sz="2400" b="1" dirty="0" err="1"/>
              <a:t>навколосвітню</a:t>
            </a:r>
            <a:r>
              <a:rPr lang="ru-RU" sz="2400" b="1" dirty="0"/>
              <a:t> </a:t>
            </a:r>
            <a:r>
              <a:rPr lang="ru-RU" sz="2400" b="1" dirty="0" err="1"/>
              <a:t>подорож</a:t>
            </a:r>
            <a:r>
              <a:rPr lang="ru-RU" sz="2400" b="1" dirty="0"/>
              <a:t>. Таким чином </a:t>
            </a:r>
            <a:r>
              <a:rPr lang="ru-RU" sz="2400" b="1" dirty="0" err="1"/>
              <a:t>була</a:t>
            </a:r>
            <a:r>
              <a:rPr lang="ru-RU" sz="2400" b="1" dirty="0"/>
              <a:t> </a:t>
            </a:r>
            <a:r>
              <a:rPr lang="ru-RU" sz="2400" b="1" dirty="0" err="1"/>
              <a:t>підтверджена</a:t>
            </a:r>
            <a:r>
              <a:rPr lang="ru-RU" sz="2400" b="1" dirty="0"/>
              <a:t> </a:t>
            </a:r>
            <a:r>
              <a:rPr lang="ru-RU" sz="2400" b="1" dirty="0" err="1"/>
              <a:t>інша</a:t>
            </a:r>
            <a:r>
              <a:rPr lang="ru-RU" sz="2400" b="1" dirty="0"/>
              <a:t> </a:t>
            </a:r>
            <a:r>
              <a:rPr lang="ru-RU" sz="2400" b="1" dirty="0" err="1"/>
              <a:t>гіпотеза</a:t>
            </a:r>
            <a:r>
              <a:rPr lang="ru-RU" sz="2400" b="1" dirty="0"/>
              <a:t> – про </a:t>
            </a:r>
            <a:r>
              <a:rPr lang="ru-RU" sz="2400" b="1" dirty="0" err="1"/>
              <a:t>кулясту</a:t>
            </a:r>
            <a:r>
              <a:rPr lang="ru-RU" sz="2400" b="1" dirty="0"/>
              <a:t> форму </a:t>
            </a:r>
            <a:r>
              <a:rPr lang="ru-RU" sz="2400" b="1" dirty="0" err="1"/>
              <a:t>Землі</a:t>
            </a:r>
            <a:r>
              <a:rPr lang="ru-RU" sz="2400" b="1" dirty="0"/>
              <a:t>.</a:t>
            </a:r>
            <a:endParaRPr lang="uk-UA" sz="2400" b="1" dirty="0"/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7170" name="Picture 2" descr="В распространении веры в плоскую Землю виноват... YouTube">
            <a:extLst>
              <a:ext uri="{FF2B5EF4-FFF2-40B4-BE49-F238E27FC236}">
                <a16:creationId xmlns:a16="http://schemas.microsoft.com/office/drawing/2014/main" id="{FDAFAAAB-F844-5B5C-2952-662DD250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91" y="1845090"/>
            <a:ext cx="5160727" cy="37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Мандрівники, що довели що Земля кругла - Dovidka.biz.ua">
            <a:extLst>
              <a:ext uri="{FF2B5EF4-FFF2-40B4-BE49-F238E27FC236}">
                <a16:creationId xmlns:a16="http://schemas.microsoft.com/office/drawing/2014/main" id="{C1E03FD0-D6B0-63A2-0D7C-575C68D81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8" r="12638"/>
          <a:stretch/>
        </p:blipFill>
        <p:spPr bwMode="auto">
          <a:xfrm>
            <a:off x="5472676" y="2877212"/>
            <a:ext cx="4878299" cy="381568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hlinkClick r:id="rId11"/>
            <a:extLst>
              <a:ext uri="{FF2B5EF4-FFF2-40B4-BE49-F238E27FC236}">
                <a16:creationId xmlns:a16="http://schemas.microsoft.com/office/drawing/2014/main" id="{6EF4B171-3545-CD7A-0468-B6BC3FAB11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4059"/>
            <a:ext cx="2650771" cy="103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3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-3828"/>
            <a:ext cx="1728216" cy="19143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04144" y="2613392"/>
            <a:ext cx="5289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5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Zeppelin" pitchFamily="2" charset="0"/>
              </a:rPr>
              <a:t>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AAF99F-DF26-37E1-21A6-850855DC5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60" y="4370304"/>
            <a:ext cx="2249183" cy="2249183"/>
          </a:xfrm>
          <a:prstGeom prst="rect">
            <a:avLst/>
          </a:prstGeom>
        </p:spPr>
      </p:pic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3896192" y="5924203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6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8" name="Прямоугольник: скругленные углы 2">
            <a:extLst>
              <a:ext uri="{FF2B5EF4-FFF2-40B4-BE49-F238E27FC236}">
                <a16:creationId xmlns:a16="http://schemas.microsoft.com/office/drawing/2014/main" id="{DFDCAAAB-A490-6171-D019-9698F7F80A10}"/>
              </a:ext>
            </a:extLst>
          </p:cNvPr>
          <p:cNvSpPr/>
          <p:nvPr/>
        </p:nvSpPr>
        <p:spPr>
          <a:xfrm>
            <a:off x="1839881" y="116670"/>
            <a:ext cx="10151822" cy="1296198"/>
          </a:xfrm>
          <a:prstGeom prst="roundRect">
            <a:avLst/>
          </a:prstGeom>
          <a:solidFill>
            <a:srgbClr val="3333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Повну презентацію дивіться у </a:t>
            </a:r>
            <a:r>
              <a:rPr lang="uk-UA" sz="40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відеоуроці</a:t>
            </a:r>
            <a:endParaRPr lang="ru-RU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9" name="Рисунок 18">
            <a:hlinkClick r:id="rId8"/>
            <a:extLst>
              <a:ext uri="{FF2B5EF4-FFF2-40B4-BE49-F238E27FC236}">
                <a16:creationId xmlns:a16="http://schemas.microsoft.com/office/drawing/2014/main" id="{297D2CBB-AEDF-6426-18E6-8B23CC992B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43" y="2276244"/>
            <a:ext cx="4783482" cy="18658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EFE872F-0342-D115-C3C5-4997D7D8A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1196" y="1267572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184</Words>
  <Application>Microsoft Office PowerPoint</Application>
  <PresentationFormat>Широкий екран</PresentationFormat>
  <Paragraphs>15</Paragraphs>
  <Slides>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4" baseType="lpstr">
      <vt:lpstr>AGZeppelin</vt:lpstr>
      <vt:lpstr>Antique Olive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288</cp:revision>
  <dcterms:created xsi:type="dcterms:W3CDTF">2023-03-17T21:15:50Z</dcterms:created>
  <dcterms:modified xsi:type="dcterms:W3CDTF">2024-02-11T17:34:19Z</dcterms:modified>
</cp:coreProperties>
</file>