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58" r:id="rId4"/>
    <p:sldId id="289" r:id="rId5"/>
    <p:sldId id="284" r:id="rId6"/>
    <p:sldId id="295" r:id="rId7"/>
    <p:sldId id="291" r:id="rId8"/>
    <p:sldId id="296" r:id="rId9"/>
    <p:sldId id="298" r:id="rId10"/>
    <p:sldId id="297" r:id="rId11"/>
    <p:sldId id="299" r:id="rId12"/>
    <p:sldId id="279" r:id="rId13"/>
    <p:sldId id="280" r:id="rId14"/>
    <p:sldId id="288" r:id="rId15"/>
  </p:sldIdLst>
  <p:sldSz cx="9144000" cy="6858000" type="screen4x3"/>
  <p:notesSz cx="6888163" cy="100203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E"/>
    <a:srgbClr val="006600"/>
    <a:srgbClr val="CC0066"/>
    <a:srgbClr val="0000FF"/>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94660"/>
  </p:normalViewPr>
  <p:slideViewPr>
    <p:cSldViewPr>
      <p:cViewPr varScale="1">
        <p:scale>
          <a:sx n="107" d="100"/>
          <a:sy n="107" d="100"/>
        </p:scale>
        <p:origin x="1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DBDCE6-8F01-44FA-8D67-2D6BC4FEFB7C}" type="datetimeFigureOut">
              <a:rPr lang="uk-UA" smtClean="0"/>
              <a:pPr/>
              <a:t>18.02.2024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0A8C181-1B1D-4F10-9B6A-93C8523EE4CA}"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BDCE6-8F01-44FA-8D67-2D6BC4FEFB7C}" type="datetimeFigureOut">
              <a:rPr lang="uk-UA" smtClean="0"/>
              <a:pPr/>
              <a:t>18.02.2024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8C181-1B1D-4F10-9B6A-93C8523EE4CA}"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tapisarevskaya.rusedu.net/gallery/1415/moi_danny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outerShdw blurRad="50800" dist="38100" dir="2700000" algn="tl" rotWithShape="0">
              <a:prstClr val="black">
                <a:alpha val="40000"/>
              </a:prstClr>
            </a:outerShdw>
          </a:effectLst>
        </p:spPr>
      </p:pic>
      <p:sp>
        <p:nvSpPr>
          <p:cNvPr id="9" name="Заголовок 8"/>
          <p:cNvSpPr>
            <a:spLocks noGrp="1"/>
          </p:cNvSpPr>
          <p:nvPr>
            <p:ph type="title"/>
          </p:nvPr>
        </p:nvSpPr>
        <p:spPr>
          <a:xfrm>
            <a:off x="467544" y="980728"/>
            <a:ext cx="4972056" cy="3793054"/>
          </a:xfrm>
          <a:effectLst>
            <a:innerShdw blurRad="63500" dist="50800" dir="13500000">
              <a:prstClr val="black">
                <a:alpha val="50000"/>
              </a:prstClr>
            </a:innerShdw>
          </a:effectLst>
        </p:spPr>
        <p:txBody>
          <a:bodyPr>
            <a:norm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ФОРМУВАННЯ еколого- ВАЛЕОЛОГІЧНОЇ компетентності дошкільників</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Прямоугольник 15"/>
          <p:cNvSpPr/>
          <p:nvPr/>
        </p:nvSpPr>
        <p:spPr>
          <a:xfrm>
            <a:off x="-1003661" y="2967335"/>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uk-UA"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aurok.com.ua/uploads/files/1056936/171606/184234_image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naurok.com.ua/uploads/files/1056936/171606/184234_images/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8" y="0"/>
            <a:ext cx="9154427" cy="686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1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urspresent.ru/uploads/fon-present/178.jpg"/>
          <p:cNvPicPr>
            <a:picLocks noChangeAspect="1" noChangeArrowheads="1"/>
          </p:cNvPicPr>
          <p:nvPr/>
        </p:nvPicPr>
        <p:blipFill>
          <a:blip r:embed="rId2" cstate="print"/>
          <a:srcRect/>
          <a:stretch>
            <a:fillRect/>
          </a:stretch>
        </p:blipFill>
        <p:spPr bwMode="auto">
          <a:xfrm>
            <a:off x="-17386" y="0"/>
            <a:ext cx="9161386" cy="6858000"/>
          </a:xfrm>
          <a:prstGeom prst="rect">
            <a:avLst/>
          </a:prstGeom>
          <a:noFill/>
        </p:spPr>
      </p:pic>
      <p:sp>
        <p:nvSpPr>
          <p:cNvPr id="6" name="Заголовок 5"/>
          <p:cNvSpPr>
            <a:spLocks noGrp="1"/>
          </p:cNvSpPr>
          <p:nvPr>
            <p:ph type="title"/>
          </p:nvPr>
        </p:nvSpPr>
        <p:spPr>
          <a:xfrm>
            <a:off x="467544" y="476672"/>
            <a:ext cx="8229600" cy="4464496"/>
          </a:xfrm>
        </p:spPr>
        <p:txBody>
          <a:bodyPr>
            <a:normAutofit fontScale="90000"/>
          </a:bodyPr>
          <a:lstStyle/>
          <a:p>
            <a:pPr algn="l"/>
            <a:r>
              <a:rPr lang="ru-RU" sz="1600" dirty="0" smtClean="0"/>
              <a:t/>
            </a:r>
            <a:br>
              <a:rPr lang="ru-RU" sz="1600" dirty="0" smtClean="0"/>
            </a:br>
            <a:r>
              <a:rPr lang="ru-RU" sz="1600" dirty="0" smtClean="0"/>
              <a:t>                  </a:t>
            </a:r>
            <a:br>
              <a:rPr lang="ru-RU" sz="1600" dirty="0" smtClean="0"/>
            </a:br>
            <a:r>
              <a:rPr lang="ru-RU" sz="1600" dirty="0" smtClean="0"/>
              <a:t/>
            </a:r>
            <a:br>
              <a:rPr lang="ru-RU" sz="1600" dirty="0" smtClean="0"/>
            </a:br>
            <a:r>
              <a:rPr lang="ru-RU" sz="1600" dirty="0" smtClean="0"/>
              <a:t>        </a:t>
            </a:r>
            <a:r>
              <a:rPr lang="ru-RU" sz="2700" b="1" dirty="0" err="1" smtClean="0">
                <a:latin typeface="Times New Roman" pitchFamily="18" charset="0"/>
                <a:cs typeface="Times New Roman" pitchFamily="18" charset="0"/>
              </a:rPr>
              <a:t>Еколого-валеоло</a:t>
            </a:r>
            <a:r>
              <a:rPr lang="uk-UA" sz="2700" b="1" dirty="0" err="1" smtClean="0">
                <a:latin typeface="Times New Roman" pitchFamily="18" charset="0"/>
                <a:cs typeface="Times New Roman" pitchFamily="18" charset="0"/>
              </a:rPr>
              <a:t>гічні</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заняття</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бесіди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допомогли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мені</a:t>
            </a:r>
            <a:r>
              <a:rPr lang="ru-RU" sz="2700" b="1" dirty="0" smtClean="0">
                <a:latin typeface="Times New Roman" pitchFamily="18" charset="0"/>
                <a:cs typeface="Times New Roman" pitchFamily="18" charset="0"/>
              </a:rPr>
              <a:t> </a:t>
            </a:r>
            <a:r>
              <a:rPr lang="uk-UA" sz="2700" b="1" dirty="0" smtClean="0">
                <a:latin typeface="Times New Roman" pitchFamily="18" charset="0"/>
                <a:cs typeface="Times New Roman" pitchFamily="18" charset="0"/>
              </a:rPr>
              <a:t>у ви</a:t>
            </a:r>
            <a:r>
              <a:rPr lang="ru-RU" sz="2700" b="1" dirty="0" err="1" smtClean="0">
                <a:latin typeface="Times New Roman" pitchFamily="18" charset="0"/>
                <a:cs typeface="Times New Roman" pitchFamily="18" charset="0"/>
              </a:rPr>
              <a:t>рішенні</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безлічі</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завдань</a:t>
            </a:r>
            <a:r>
              <a:rPr lang="ru-RU" sz="2700" b="1" dirty="0" smtClean="0">
                <a:latin typeface="Times New Roman" pitchFamily="18" charset="0"/>
                <a:cs typeface="Times New Roman" pitchFamily="18" charset="0"/>
              </a:rPr>
              <a:t>, таких як:</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 </a:t>
            </a:r>
            <a:r>
              <a:rPr lang="ru-RU" sz="2700" b="1" dirty="0" err="1" smtClean="0">
                <a:latin typeface="Times New Roman" pitchFamily="18" charset="0"/>
                <a:cs typeface="Times New Roman" pitchFamily="18" charset="0"/>
              </a:rPr>
              <a:t>збереження</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і</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зміцнення</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здоров’я</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допомогти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дошкільнику</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відчути</a:t>
            </a:r>
            <a:r>
              <a:rPr lang="ru-RU" sz="2700" b="1" dirty="0" smtClean="0">
                <a:latin typeface="Times New Roman" pitchFamily="18" charset="0"/>
                <a:cs typeface="Times New Roman" pitchFamily="18" charset="0"/>
              </a:rPr>
              <a:t> себе </a:t>
            </a:r>
            <a:r>
              <a:rPr lang="ru-RU" sz="2700" b="1" dirty="0" err="1" smtClean="0">
                <a:latin typeface="Times New Roman" pitchFamily="18" charset="0"/>
                <a:cs typeface="Times New Roman" pitchFamily="18" charset="0"/>
              </a:rPr>
              <a:t>захисником</a:t>
            </a:r>
            <a:r>
              <a:rPr lang="ru-RU" sz="2700" b="1" dirty="0" smtClean="0">
                <a:latin typeface="Times New Roman" pitchFamily="18" charset="0"/>
                <a:cs typeface="Times New Roman" pitchFamily="18" charset="0"/>
              </a:rPr>
              <a:t> та другом </a:t>
            </a:r>
            <a:r>
              <a:rPr lang="ru-RU" sz="2700" b="1" dirty="0" err="1" smtClean="0">
                <a:latin typeface="Times New Roman" pitchFamily="18" charset="0"/>
                <a:cs typeface="Times New Roman" pitchFamily="18" charset="0"/>
              </a:rPr>
              <a:t>природи</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 </a:t>
            </a:r>
            <a:r>
              <a:rPr lang="ru-RU" sz="2700" b="1" dirty="0" err="1" smtClean="0">
                <a:latin typeface="Times New Roman" pitchFamily="18" charset="0"/>
                <a:cs typeface="Times New Roman" pitchFamily="18" charset="0"/>
              </a:rPr>
              <a:t>формування</a:t>
            </a:r>
            <a:r>
              <a:rPr lang="ru-RU" sz="2700" b="1" dirty="0" smtClean="0">
                <a:latin typeface="Times New Roman" pitchFamily="18" charset="0"/>
                <a:cs typeface="Times New Roman" pitchFamily="18" charset="0"/>
              </a:rPr>
              <a:t> потреби в </a:t>
            </a:r>
            <a:r>
              <a:rPr lang="ru-RU" sz="2700" b="1" dirty="0" err="1" smtClean="0">
                <a:latin typeface="Times New Roman" pitchFamily="18" charset="0"/>
                <a:cs typeface="Times New Roman" pitchFamily="18" charset="0"/>
              </a:rPr>
              <a:t>руховій</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активності</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 </a:t>
            </a:r>
            <a:r>
              <a:rPr lang="ru-RU" sz="2700" b="1" dirty="0" err="1" smtClean="0">
                <a:latin typeface="Times New Roman" pitchFamily="18" charset="0"/>
                <a:cs typeface="Times New Roman" pitchFamily="18" charset="0"/>
              </a:rPr>
              <a:t>викликати</a:t>
            </a:r>
            <a:r>
              <a:rPr lang="ru-RU" sz="2700" b="1" dirty="0" smtClean="0">
                <a:latin typeface="Times New Roman" pitchFamily="18" charset="0"/>
                <a:cs typeface="Times New Roman" pitchFamily="18" charset="0"/>
              </a:rPr>
              <a:t> у </a:t>
            </a:r>
            <a:r>
              <a:rPr lang="ru-RU" sz="2700" b="1" dirty="0" err="1" smtClean="0">
                <a:latin typeface="Times New Roman" pitchFamily="18" charset="0"/>
                <a:cs typeface="Times New Roman" pitchFamily="18" charset="0"/>
              </a:rPr>
              <a:t>дітей</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співчуття</a:t>
            </a:r>
            <a:r>
              <a:rPr lang="ru-RU" sz="2700" b="1" dirty="0" smtClean="0">
                <a:latin typeface="Times New Roman" pitchFamily="18" charset="0"/>
                <a:cs typeface="Times New Roman" pitchFamily="18" charset="0"/>
              </a:rPr>
              <a:t> до </a:t>
            </a:r>
            <a:r>
              <a:rPr lang="ru-RU" sz="2700" b="1" dirty="0" err="1" smtClean="0">
                <a:latin typeface="Times New Roman" pitchFamily="18" charset="0"/>
                <a:cs typeface="Times New Roman" pitchFamily="18" charset="0"/>
              </a:rPr>
              <a:t>живих</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істот</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 </a:t>
            </a:r>
            <a:r>
              <a:rPr lang="ru-RU" sz="2700" b="1" dirty="0" err="1" smtClean="0">
                <a:latin typeface="Times New Roman" pitchFamily="18" charset="0"/>
                <a:cs typeface="Times New Roman" pitchFamily="18" charset="0"/>
              </a:rPr>
              <a:t>підтримувати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інтерес</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вихованців</a:t>
            </a:r>
            <a:r>
              <a:rPr lang="ru-RU" sz="2700" b="1" dirty="0" smtClean="0">
                <a:latin typeface="Times New Roman" pitchFamily="18" charset="0"/>
                <a:cs typeface="Times New Roman" pitchFamily="18" charset="0"/>
              </a:rPr>
              <a:t> до </a:t>
            </a:r>
            <a:r>
              <a:rPr lang="ru-RU" sz="2700" b="1" dirty="0" err="1" smtClean="0">
                <a:latin typeface="Times New Roman" pitchFamily="18" charset="0"/>
                <a:cs typeface="Times New Roman" pitchFamily="18" charset="0"/>
              </a:rPr>
              <a:t>природи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її</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явищ</a:t>
            </a:r>
            <a:r>
              <a:rPr lang="ru-RU" sz="2700" b="1" dirty="0" smtClean="0">
                <a:latin typeface="Times New Roman" pitchFamily="18" charset="0"/>
                <a:cs typeface="Times New Roman" pitchFamily="18" charset="0"/>
              </a:rPr>
              <a:t> та </a:t>
            </a:r>
            <a:r>
              <a:rPr lang="ru-RU" sz="2700" b="1" dirty="0" err="1" smtClean="0">
                <a:latin typeface="Times New Roman" pitchFamily="18" charset="0"/>
                <a:cs typeface="Times New Roman" pitchFamily="18" charset="0"/>
              </a:rPr>
              <a:t>процесів</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розвиток</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інтелектуальних</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функцій</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мислення</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пам’яті</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уяви</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сприйняття</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орієнтації</a:t>
            </a:r>
            <a:r>
              <a:rPr lang="ru-RU" sz="2700" b="1" dirty="0" smtClean="0">
                <a:latin typeface="Times New Roman" pitchFamily="18" charset="0"/>
                <a:cs typeface="Times New Roman" pitchFamily="18" charset="0"/>
              </a:rPr>
              <a:t> в </a:t>
            </a:r>
            <a:r>
              <a:rPr lang="ru-RU" sz="2700" b="1" dirty="0" err="1" smtClean="0">
                <a:latin typeface="Times New Roman" pitchFamily="18" charset="0"/>
                <a:cs typeface="Times New Roman" pitchFamily="18" charset="0"/>
              </a:rPr>
              <a:t>просторі</a:t>
            </a:r>
            <a:r>
              <a:rPr lang="ru-RU" sz="2700" b="1" dirty="0" smtClean="0">
                <a:latin typeface="Times New Roman" pitchFamily="18" charset="0"/>
                <a:cs typeface="Times New Roman" pitchFamily="18" charset="0"/>
              </a:rPr>
              <a:t>);</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700" dirty="0" smtClean="0"/>
              <a:t/>
            </a:r>
            <a:br>
              <a:rPr lang="ru-RU" sz="2700" dirty="0" smtClean="0"/>
            </a:br>
            <a:endParaRPr lang="ru-RU"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Заголовок 7"/>
          <p:cNvSpPr>
            <a:spLocks noGrp="1"/>
          </p:cNvSpPr>
          <p:nvPr>
            <p:ph type="title"/>
          </p:nvPr>
        </p:nvSpPr>
        <p:spPr>
          <a:xfrm>
            <a:off x="457200" y="274638"/>
            <a:ext cx="8229600" cy="5314602"/>
          </a:xfrm>
        </p:spPr>
        <p:txBody>
          <a:bodyPr>
            <a:normAutofit fontScale="90000"/>
          </a:bodyPr>
          <a:lstStyle/>
          <a:p>
            <a:pPr algn="l"/>
            <a:r>
              <a:rPr lang="ru-RU" sz="2400" b="1" dirty="0" smtClean="0">
                <a:latin typeface="Times New Roman" pitchFamily="18" charset="0"/>
                <a:cs typeface="Times New Roman" pitchFamily="18" charset="0"/>
              </a:rPr>
              <a:t>         </a:t>
            </a:r>
            <a:r>
              <a:rPr lang="ru-RU" sz="1000" b="1" dirty="0" smtClean="0">
                <a:latin typeface="Times New Roman" pitchFamily="18" charset="0"/>
                <a:cs typeface="Times New Roman" pitchFamily="18" charset="0"/>
              </a:rPr>
              <a:t/>
            </a:r>
            <a:br>
              <a:rPr lang="ru-RU" sz="10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Процес</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виховання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еколого-валеологічної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культури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забезпечується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активністю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самостійністю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самої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дитини</a:t>
            </a:r>
            <a:r>
              <a:rPr lang="ru-RU" sz="2400" b="1" dirty="0" smtClean="0">
                <a:latin typeface="Times New Roman" pitchFamily="18" charset="0"/>
                <a:cs typeface="Times New Roman" pitchFamily="18" charset="0"/>
              </a:rPr>
              <a:t>, тому я </a:t>
            </a:r>
            <a:r>
              <a:rPr lang="ru-RU" sz="2400" b="1" dirty="0" err="1" smtClean="0">
                <a:latin typeface="Times New Roman" pitchFamily="18" charset="0"/>
                <a:cs typeface="Times New Roman" pitchFamily="18" charset="0"/>
              </a:rPr>
              <a:t>підтримувала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цю</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активність</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створюючи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умови</a:t>
            </a:r>
            <a:r>
              <a:rPr lang="ru-RU" sz="2400" b="1" dirty="0" smtClean="0">
                <a:latin typeface="Times New Roman" pitchFamily="18" charset="0"/>
                <a:cs typeface="Times New Roman" pitchFamily="18" charset="0"/>
              </a:rPr>
              <a:t> для </a:t>
            </a:r>
            <a:r>
              <a:rPr lang="ru-RU" sz="2400" b="1" dirty="0" err="1" smtClean="0">
                <a:latin typeface="Times New Roman" pitchFamily="18" charset="0"/>
                <a:cs typeface="Times New Roman" pitchFamily="18" charset="0"/>
              </a:rPr>
              <a:t>виникнення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інтересу</a:t>
            </a:r>
            <a:r>
              <a:rPr lang="ru-RU" sz="2400" b="1" dirty="0" smtClean="0">
                <a:latin typeface="Times New Roman" pitchFamily="18" charset="0"/>
                <a:cs typeface="Times New Roman" pitchFamily="18" charset="0"/>
              </a:rPr>
              <a:t> до </a:t>
            </a:r>
            <a:r>
              <a:rPr lang="ru-RU" sz="2400" b="1" dirty="0" err="1" smtClean="0">
                <a:latin typeface="Times New Roman" pitchFamily="18" charset="0"/>
                <a:cs typeface="Times New Roman" pitchFamily="18" charset="0"/>
              </a:rPr>
              <a:t>вирішення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завдань</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екологічного</a:t>
            </a:r>
            <a:r>
              <a:rPr lang="ru-RU" sz="2400" b="1" dirty="0" smtClean="0">
                <a:latin typeface="Times New Roman" pitchFamily="18" charset="0"/>
                <a:cs typeface="Times New Roman" pitchFamily="18" charset="0"/>
              </a:rPr>
              <a:t> та </a:t>
            </a:r>
            <a:r>
              <a:rPr lang="ru-RU" sz="2400" b="1" dirty="0" err="1" smtClean="0">
                <a:latin typeface="Times New Roman" pitchFamily="18" charset="0"/>
                <a:cs typeface="Times New Roman" pitchFamily="18" charset="0"/>
              </a:rPr>
              <a:t>валеологічного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змісту</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smtClean="0"/>
              <a:t>          </a:t>
            </a:r>
            <a:r>
              <a:rPr lang="ru-RU" sz="2400" b="1" dirty="0" err="1" smtClean="0">
                <a:latin typeface="Times New Roman" pitchFamily="18" charset="0"/>
                <a:cs typeface="Times New Roman" pitchFamily="18" charset="0"/>
              </a:rPr>
              <a:t>Пізнання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природи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пробуджує</a:t>
            </a:r>
            <a:r>
              <a:rPr lang="ru-RU" sz="2400" b="1" dirty="0" smtClean="0">
                <a:latin typeface="Times New Roman" pitchFamily="18" charset="0"/>
                <a:cs typeface="Times New Roman" pitchFamily="18" charset="0"/>
              </a:rPr>
              <a:t> думку, </a:t>
            </a:r>
            <a:r>
              <a:rPr lang="ru-RU" sz="2400" b="1" dirty="0" err="1" smtClean="0">
                <a:latin typeface="Times New Roman" pitchFamily="18" charset="0"/>
                <a:cs typeface="Times New Roman" pitchFamily="18" charset="0"/>
              </a:rPr>
              <a:t>сприяє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розвитку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творчості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самостійності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розширює</a:t>
            </a:r>
            <a:r>
              <a:rPr lang="ru-RU" sz="2400" b="1" dirty="0" smtClean="0">
                <a:latin typeface="Times New Roman" pitchFamily="18" charset="0"/>
                <a:cs typeface="Times New Roman" pitchFamily="18" charset="0"/>
              </a:rPr>
              <a:t> та </a:t>
            </a:r>
            <a:r>
              <a:rPr lang="ru-RU" sz="2400" b="1" dirty="0" err="1" smtClean="0">
                <a:latin typeface="Times New Roman" pitchFamily="18" charset="0"/>
                <a:cs typeface="Times New Roman" pitchFamily="18" charset="0"/>
              </a:rPr>
              <a:t>поглиблює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уявлення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дітей</a:t>
            </a:r>
            <a:r>
              <a:rPr lang="ru-RU" sz="2400" b="1" dirty="0" smtClean="0">
                <a:latin typeface="Times New Roman" pitchFamily="18" charset="0"/>
                <a:cs typeface="Times New Roman" pitchFamily="18" charset="0"/>
              </a:rPr>
              <a:t> про </a:t>
            </a:r>
            <a:r>
              <a:rPr lang="ru-RU" sz="2400" b="1" dirty="0" err="1" smtClean="0">
                <a:latin typeface="Times New Roman" pitchFamily="18" charset="0"/>
                <a:cs typeface="Times New Roman" pitchFamily="18" charset="0"/>
              </a:rPr>
              <a:t>природне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довкілля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Розмірковуючи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відкривають</a:t>
            </a:r>
            <a:r>
              <a:rPr lang="ru-RU" sz="2400" b="1" dirty="0" smtClean="0">
                <a:latin typeface="Times New Roman" pitchFamily="18" charset="0"/>
                <a:cs typeface="Times New Roman" pitchFamily="18" charset="0"/>
              </a:rPr>
              <a:t> для себе </a:t>
            </a:r>
            <a:r>
              <a:rPr lang="ru-RU" sz="2400" b="1" dirty="0" err="1" smtClean="0">
                <a:latin typeface="Times New Roman" pitchFamily="18" charset="0"/>
                <a:cs typeface="Times New Roman" pitchFamily="18" charset="0"/>
              </a:rPr>
              <a:t>багато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дивовижного</a:t>
            </a:r>
            <a:r>
              <a:rPr lang="ru-RU" sz="2400" b="1" dirty="0" smtClean="0">
                <a:latin typeface="Times New Roman" pitchFamily="18" charset="0"/>
                <a:cs typeface="Times New Roman" pitchFamily="18" charset="0"/>
              </a:rPr>
              <a:t> у </a:t>
            </a:r>
            <a:r>
              <a:rPr lang="ru-RU" sz="2400" b="1" dirty="0" err="1" smtClean="0">
                <a:latin typeface="Times New Roman" pitchFamily="18" charset="0"/>
                <a:cs typeface="Times New Roman" pitchFamily="18" charset="0"/>
              </a:rPr>
              <a:t>звичайному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повсякденному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житті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Учити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дітей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спостерігати</a:t>
            </a:r>
            <a:r>
              <a:rPr lang="ru-RU" sz="2400" b="1" dirty="0" smtClean="0">
                <a:latin typeface="Times New Roman" pitchFamily="18" charset="0"/>
                <a:cs typeface="Times New Roman" pitchFamily="18" charset="0"/>
              </a:rPr>
              <a:t> природу, бережливо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турботливо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ставитися</a:t>
            </a:r>
            <a:r>
              <a:rPr lang="ru-RU" sz="2400" b="1" dirty="0" smtClean="0">
                <a:latin typeface="Times New Roman" pitchFamily="18" charset="0"/>
                <a:cs typeface="Times New Roman" pitchFamily="18" charset="0"/>
              </a:rPr>
              <a:t> до </a:t>
            </a:r>
            <a:r>
              <a:rPr lang="ru-RU" sz="2400" b="1" dirty="0" err="1" smtClean="0">
                <a:latin typeface="Times New Roman" pitchFamily="18" charset="0"/>
                <a:cs typeface="Times New Roman" pitchFamily="18" charset="0"/>
              </a:rPr>
              <a:t>природних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об'єктів</a:t>
            </a:r>
            <a:r>
              <a:rPr lang="ru-RU" sz="2400" b="1" dirty="0" smtClean="0">
                <a:latin typeface="Times New Roman" pitchFamily="18" charset="0"/>
                <a:cs typeface="Times New Roman" pitchFamily="18" charset="0"/>
              </a:rPr>
              <a:t>, правильно </a:t>
            </a:r>
            <a:r>
              <a:rPr lang="ru-RU" sz="2400" b="1" dirty="0" err="1" smtClean="0">
                <a:latin typeface="Times New Roman" pitchFamily="18" charset="0"/>
                <a:cs typeface="Times New Roman" pitchFamily="18" charset="0"/>
              </a:rPr>
              <a:t>поводитися</a:t>
            </a:r>
            <a:r>
              <a:rPr lang="ru-RU" sz="2400" b="1" dirty="0" smtClean="0">
                <a:latin typeface="Times New Roman" pitchFamily="18" charset="0"/>
                <a:cs typeface="Times New Roman" pitchFamily="18" charset="0"/>
              </a:rPr>
              <a:t> у природному </a:t>
            </a:r>
            <a:r>
              <a:rPr lang="ru-RU" sz="2400" b="1" dirty="0" err="1" smtClean="0">
                <a:latin typeface="Times New Roman" pitchFamily="18" charset="0"/>
                <a:cs typeface="Times New Roman" pitchFamily="18" charset="0"/>
              </a:rPr>
              <a:t>довкіллі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любити</a:t>
            </a:r>
            <a:r>
              <a:rPr lang="ru-RU" sz="2400" b="1" dirty="0" smtClean="0">
                <a:latin typeface="Times New Roman" pitchFamily="18" charset="0"/>
                <a:cs typeface="Times New Roman" pitchFamily="18" charset="0"/>
              </a:rPr>
              <a:t> природу </a:t>
            </a:r>
            <a:r>
              <a:rPr lang="ru-RU" sz="2400" b="1" dirty="0" err="1" smtClean="0">
                <a:latin typeface="Times New Roman" pitchFamily="18" charset="0"/>
                <a:cs typeface="Times New Roman" pitchFamily="18" charset="0"/>
              </a:rPr>
              <a:t>заради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неї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самої</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відповідальна</a:t>
            </a:r>
            <a:r>
              <a:rPr lang="ru-RU" sz="2400" b="1" dirty="0" smtClean="0">
                <a:latin typeface="Times New Roman" pitchFamily="18" charset="0"/>
                <a:cs typeface="Times New Roman" pitchFamily="18" charset="0"/>
              </a:rPr>
              <a:t> справа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водночас</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цікавий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захопливий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процес</a:t>
            </a:r>
            <a:r>
              <a:rPr lang="ru-RU" sz="2400" b="1" dirty="0" smtClean="0">
                <a:latin typeface="Times New Roman" pitchFamily="18" charset="0"/>
                <a:cs typeface="Times New Roman" pitchFamily="18" charset="0"/>
              </a:rPr>
              <a:t>.</a:t>
            </a:r>
            <a:r>
              <a:rPr lang="ru-RU" sz="2400" dirty="0" smtClean="0"/>
              <a:t/>
            </a:r>
            <a:br>
              <a:rPr lang="ru-RU" sz="2400" dirty="0" smtClean="0"/>
            </a:br>
            <a:endParaRPr lang="ru-RU" sz="2400" dirty="0"/>
          </a:p>
        </p:txBody>
      </p:sp>
      <p:pic>
        <p:nvPicPr>
          <p:cNvPr id="14" name="Рисунок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733256"/>
            <a:ext cx="6242466"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1qsm8gx115ipa.cloudfront.net/_900296_2.jpg"/>
          <p:cNvPicPr>
            <a:picLocks noChangeAspect="1" noChangeArrowheads="1"/>
          </p:cNvPicPr>
          <p:nvPr/>
        </p:nvPicPr>
        <p:blipFill>
          <a:blip r:embed="rId2" cstate="print"/>
          <a:srcRect/>
          <a:stretch>
            <a:fillRect/>
          </a:stretch>
        </p:blipFill>
        <p:spPr bwMode="auto">
          <a:xfrm>
            <a:off x="0" y="-36577"/>
            <a:ext cx="9144000" cy="6894577"/>
          </a:xfrm>
          <a:prstGeom prst="rect">
            <a:avLst/>
          </a:prstGeom>
          <a:noFill/>
        </p:spPr>
      </p:pic>
      <p:sp>
        <p:nvSpPr>
          <p:cNvPr id="5" name="Прямоугольник 4"/>
          <p:cNvSpPr/>
          <p:nvPr/>
        </p:nvSpPr>
        <p:spPr>
          <a:xfrm>
            <a:off x="251520" y="620688"/>
            <a:ext cx="856895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642910" y="357166"/>
            <a:ext cx="7429552" cy="3970318"/>
          </a:xfrm>
          <a:prstGeom prst="rect">
            <a:avLst/>
          </a:prstGeom>
        </p:spPr>
        <p:txBody>
          <a:bodyPr wrap="square">
            <a:spAutoFit/>
          </a:bodyPr>
          <a:lstStyle/>
          <a:p>
            <a:r>
              <a:rPr lang="ru-RU" sz="2800" b="1" dirty="0" smtClean="0">
                <a:solidFill>
                  <a:srgbClr val="002F8E"/>
                </a:solidFill>
                <a:latin typeface="Times New Roman" pitchFamily="18" charset="0"/>
                <a:cs typeface="Times New Roman" pitchFamily="18" charset="0"/>
              </a:rPr>
              <a:t>    «Природа — </a:t>
            </a:r>
            <a:r>
              <a:rPr lang="ru-RU" sz="2800" b="1" dirty="0" err="1" smtClean="0">
                <a:solidFill>
                  <a:srgbClr val="002F8E"/>
                </a:solidFill>
                <a:latin typeface="Times New Roman" pitchFamily="18" charset="0"/>
                <a:cs typeface="Times New Roman" pitchFamily="18" charset="0"/>
              </a:rPr>
              <a:t>невичерпне</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джерело</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знань</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емоцій</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відчуттів</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Це</a:t>
            </a:r>
            <a:r>
              <a:rPr lang="ru-RU" sz="2800" b="1" dirty="0" smtClean="0">
                <a:solidFill>
                  <a:srgbClr val="002F8E"/>
                </a:solidFill>
                <a:latin typeface="Times New Roman" pitchFamily="18" charset="0"/>
                <a:cs typeface="Times New Roman" pitchFamily="18" charset="0"/>
              </a:rPr>
              <a:t> основа </a:t>
            </a:r>
            <a:r>
              <a:rPr lang="ru-RU" sz="2800" b="1" dirty="0" err="1" smtClean="0">
                <a:solidFill>
                  <a:srgbClr val="002F8E"/>
                </a:solidFill>
                <a:latin typeface="Times New Roman" pitchFamily="18" charset="0"/>
                <a:cs typeface="Times New Roman" pitchFamily="18" charset="0"/>
              </a:rPr>
              <a:t>і</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запорука</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нашого</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життя</a:t>
            </a:r>
            <a:r>
              <a:rPr lang="ru-RU" sz="2800" b="1" dirty="0" smtClean="0">
                <a:solidFill>
                  <a:srgbClr val="002F8E"/>
                </a:solidFill>
                <a:latin typeface="Times New Roman" pitchFamily="18" charset="0"/>
                <a:cs typeface="Times New Roman" pitchFamily="18" charset="0"/>
              </a:rPr>
              <a:t>... Ми </a:t>
            </a:r>
            <a:r>
              <a:rPr lang="ru-RU" sz="2800" b="1" dirty="0" err="1" smtClean="0">
                <a:solidFill>
                  <a:srgbClr val="002F8E"/>
                </a:solidFill>
                <a:latin typeface="Times New Roman" pitchFamily="18" charset="0"/>
                <a:cs typeface="Times New Roman" pitchFamily="18" charset="0"/>
              </a:rPr>
              <a:t>виховуємо</a:t>
            </a:r>
            <a:r>
              <a:rPr lang="ru-RU" sz="2800" b="1" dirty="0" smtClean="0">
                <a:solidFill>
                  <a:srgbClr val="002F8E"/>
                </a:solidFill>
                <a:latin typeface="Times New Roman" pitchFamily="18" charset="0"/>
                <a:cs typeface="Times New Roman" pitchFamily="18" charset="0"/>
              </a:rPr>
              <a:t> у </a:t>
            </a:r>
            <a:r>
              <a:rPr lang="ru-RU" sz="2800" b="1" dirty="0" err="1" smtClean="0">
                <a:solidFill>
                  <a:srgbClr val="002F8E"/>
                </a:solidFill>
                <a:latin typeface="Times New Roman" pitchFamily="18" charset="0"/>
                <a:cs typeface="Times New Roman" pitchFamily="18" charset="0"/>
              </a:rPr>
              <a:t>своїх</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вихованців</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погляд</a:t>
            </a:r>
            <a:r>
              <a:rPr lang="ru-RU" sz="2800" b="1" dirty="0" smtClean="0">
                <a:solidFill>
                  <a:srgbClr val="002F8E"/>
                </a:solidFill>
                <a:latin typeface="Times New Roman" pitchFamily="18" charset="0"/>
                <a:cs typeface="Times New Roman" pitchFamily="18" charset="0"/>
              </a:rPr>
              <a:t> на </a:t>
            </a:r>
            <a:r>
              <a:rPr lang="ru-RU" sz="2800" b="1" dirty="0" err="1" smtClean="0">
                <a:solidFill>
                  <a:srgbClr val="002F8E"/>
                </a:solidFill>
                <a:latin typeface="Times New Roman" pitchFamily="18" charset="0"/>
                <a:cs typeface="Times New Roman" pitchFamily="18" charset="0"/>
              </a:rPr>
              <a:t>природу,як</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на</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народжене</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багатство</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що</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передається</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з</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покоління</a:t>
            </a:r>
            <a:r>
              <a:rPr lang="ru-RU" sz="2800" b="1" dirty="0" smtClean="0">
                <a:solidFill>
                  <a:srgbClr val="002F8E"/>
                </a:solidFill>
                <a:latin typeface="Times New Roman" pitchFamily="18" charset="0"/>
                <a:cs typeface="Times New Roman" pitchFamily="18" charset="0"/>
              </a:rPr>
              <a:t> в </a:t>
            </a:r>
            <a:r>
              <a:rPr lang="ru-RU" sz="2800" b="1" dirty="0" err="1" smtClean="0">
                <a:solidFill>
                  <a:srgbClr val="002F8E"/>
                </a:solidFill>
                <a:latin typeface="Times New Roman" pitchFamily="18" charset="0"/>
                <a:cs typeface="Times New Roman" pitchFamily="18" charset="0"/>
              </a:rPr>
              <a:t>покоління</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Цінність</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якого</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ні</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з</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якими</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іншими</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цінностями</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порівняти</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і</a:t>
            </a:r>
            <a:r>
              <a:rPr lang="ru-RU" sz="2800" b="1" dirty="0" smtClean="0">
                <a:solidFill>
                  <a:srgbClr val="002F8E"/>
                </a:solidFill>
                <a:latin typeface="Times New Roman" pitchFamily="18" charset="0"/>
                <a:cs typeface="Times New Roman" pitchFamily="18" charset="0"/>
              </a:rPr>
              <a:t> </a:t>
            </a:r>
            <a:r>
              <a:rPr lang="ru-RU" sz="2800" b="1" dirty="0" err="1" smtClean="0">
                <a:solidFill>
                  <a:srgbClr val="002F8E"/>
                </a:solidFill>
                <a:latin typeface="Times New Roman" pitchFamily="18" charset="0"/>
                <a:cs typeface="Times New Roman" pitchFamily="18" charset="0"/>
              </a:rPr>
              <a:t>зіставити</a:t>
            </a:r>
            <a:r>
              <a:rPr lang="ru-RU" sz="2800" b="1" dirty="0" smtClean="0">
                <a:solidFill>
                  <a:srgbClr val="002F8E"/>
                </a:solidFill>
                <a:latin typeface="Times New Roman" pitchFamily="18" charset="0"/>
                <a:cs typeface="Times New Roman" pitchFamily="18" charset="0"/>
              </a:rPr>
              <a:t> не </a:t>
            </a:r>
            <a:r>
              <a:rPr lang="ru-RU" sz="2800" b="1" dirty="0" err="1" smtClean="0">
                <a:solidFill>
                  <a:srgbClr val="002F8E"/>
                </a:solidFill>
                <a:latin typeface="Times New Roman" pitchFamily="18" charset="0"/>
                <a:cs typeface="Times New Roman" pitchFamily="18" charset="0"/>
              </a:rPr>
              <a:t>можна</a:t>
            </a:r>
            <a:r>
              <a:rPr lang="ru-RU" sz="2800" b="1" dirty="0" smtClean="0">
                <a:solidFill>
                  <a:srgbClr val="002F8E"/>
                </a:solidFill>
                <a:latin typeface="Times New Roman" pitchFamily="18" charset="0"/>
                <a:cs typeface="Times New Roman" pitchFamily="18" charset="0"/>
              </a:rPr>
              <a:t>».</a:t>
            </a:r>
            <a:endParaRPr lang="ru-RU" sz="2800" dirty="0" smtClean="0">
              <a:solidFill>
                <a:srgbClr val="002F8E"/>
              </a:solidFill>
              <a:latin typeface="Times New Roman" pitchFamily="18" charset="0"/>
              <a:cs typeface="Times New Roman" pitchFamily="18" charset="0"/>
            </a:endParaRPr>
          </a:p>
          <a:p>
            <a:pPr algn="ctr"/>
            <a:r>
              <a:rPr lang="ru-RU" sz="2800" b="1" i="1" dirty="0" err="1" smtClean="0">
                <a:solidFill>
                  <a:srgbClr val="002F8E"/>
                </a:solidFill>
                <a:latin typeface="Times New Roman" pitchFamily="18" charset="0"/>
                <a:cs typeface="Times New Roman" pitchFamily="18" charset="0"/>
              </a:rPr>
              <a:t>В.О.Сухомлинський</a:t>
            </a:r>
            <a:endParaRPr lang="ru-RU" sz="2800" i="1" dirty="0">
              <a:solidFill>
                <a:srgbClr val="002F8E"/>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edsovet.su/_ld/224/5792017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Заголовок 2"/>
          <p:cNvSpPr>
            <a:spLocks noGrp="1"/>
          </p:cNvSpPr>
          <p:nvPr>
            <p:ph type="title"/>
          </p:nvPr>
        </p:nvSpPr>
        <p:spPr>
          <a:xfrm>
            <a:off x="1785918" y="1214422"/>
            <a:ext cx="5929354" cy="4000528"/>
          </a:xfrm>
        </p:spPr>
        <p:txBody>
          <a:bodyPr>
            <a:normAutofit/>
          </a:bodyPr>
          <a:lstStyle/>
          <a:p>
            <a:r>
              <a:rPr lang="uk-UA" sz="2800" b="1" i="1" dirty="0" smtClean="0">
                <a:latin typeface="Times New Roman" pitchFamily="18" charset="0"/>
                <a:cs typeface="Times New Roman" pitchFamily="18" charset="0"/>
              </a:rPr>
              <a:t>Турбота про здоров’я – це найважливіший труд  вихователя. Від життєрадісності, бадьорості дітей залежить їх духовне життя, світогляд, розумовий розвиток, міцність знань, віра у власні сили. </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b="1" i="1"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b="1" i="1" dirty="0" smtClean="0">
                <a:latin typeface="Times New Roman" pitchFamily="18" charset="0"/>
                <a:cs typeface="Times New Roman" pitchFamily="18" charset="0"/>
              </a:rPr>
              <a:t>В. О. Сухомлинський</a:t>
            </a:r>
            <a:endParaRPr lang="uk-UA"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pedsovet.su/_ld/265/091777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Заголовок 2"/>
          <p:cNvSpPr>
            <a:spLocks noGrp="1"/>
          </p:cNvSpPr>
          <p:nvPr>
            <p:ph type="title"/>
          </p:nvPr>
        </p:nvSpPr>
        <p:spPr>
          <a:xfrm>
            <a:off x="785786" y="285728"/>
            <a:ext cx="7776864" cy="5429288"/>
          </a:xfrm>
        </p:spPr>
        <p:txBody>
          <a:bodyPr>
            <a:normAutofit fontScale="90000"/>
          </a:bodyPr>
          <a:lstStyle/>
          <a:p>
            <a:pPr algn="l"/>
            <a:r>
              <a:rPr lang="uk-UA" sz="2700" b="1" dirty="0" smtClean="0">
                <a:latin typeface="Times New Roman" pitchFamily="18" charset="0"/>
                <a:cs typeface="Times New Roman" pitchFamily="18" charset="0"/>
              </a:rPr>
              <a:t>          </a:t>
            </a:r>
            <a:br>
              <a:rPr lang="uk-UA" sz="2700" b="1" dirty="0" smtClean="0">
                <a:latin typeface="Times New Roman" pitchFamily="18" charset="0"/>
                <a:cs typeface="Times New Roman" pitchFamily="18" charset="0"/>
              </a:rPr>
            </a:br>
            <a:r>
              <a:rPr lang="uk-UA" sz="2700" b="1" dirty="0" smtClean="0">
                <a:latin typeface="Times New Roman" pitchFamily="18" charset="0"/>
                <a:cs typeface="Times New Roman" pitchFamily="18" charset="0"/>
              </a:rPr>
              <a:t/>
            </a:r>
            <a:br>
              <a:rPr lang="uk-UA" sz="2700" b="1" dirty="0" smtClean="0">
                <a:latin typeface="Times New Roman" pitchFamily="18" charset="0"/>
                <a:cs typeface="Times New Roman" pitchFamily="18" charset="0"/>
              </a:rPr>
            </a:br>
            <a:r>
              <a:rPr lang="uk-UA" sz="2700" b="1" dirty="0" smtClean="0">
                <a:latin typeface="Times New Roman" pitchFamily="18" charset="0"/>
                <a:cs typeface="Times New Roman" pitchFamily="18" charset="0"/>
              </a:rPr>
              <a:t/>
            </a:r>
            <a:br>
              <a:rPr lang="uk-UA" sz="2700" b="1" dirty="0" smtClean="0">
                <a:latin typeface="Times New Roman" pitchFamily="18" charset="0"/>
                <a:cs typeface="Times New Roman" pitchFamily="18" charset="0"/>
              </a:rPr>
            </a:br>
            <a:r>
              <a:rPr lang="uk-UA" sz="2700" b="1" dirty="0" smtClean="0">
                <a:latin typeface="Times New Roman" pitchFamily="18" charset="0"/>
                <a:cs typeface="Times New Roman" pitchFamily="18" charset="0"/>
              </a:rPr>
              <a:t>          </a:t>
            </a:r>
            <a:br>
              <a:rPr lang="uk-UA" sz="2700" b="1" dirty="0" smtClean="0">
                <a:latin typeface="Times New Roman" pitchFamily="18" charset="0"/>
                <a:cs typeface="Times New Roman" pitchFamily="18" charset="0"/>
              </a:rPr>
            </a:br>
            <a:r>
              <a:rPr lang="uk-UA" sz="2700" b="1" dirty="0" smtClean="0">
                <a:latin typeface="Times New Roman" pitchFamily="18" charset="0"/>
                <a:cs typeface="Times New Roman" pitchFamily="18" charset="0"/>
              </a:rPr>
              <a:t>       </a:t>
            </a:r>
            <a:r>
              <a:rPr lang="uk-UA" sz="2000" b="1" dirty="0" err="1" smtClean="0">
                <a:solidFill>
                  <a:schemeClr val="tx2">
                    <a:lumMod val="75000"/>
                  </a:schemeClr>
                </a:solidFill>
                <a:latin typeface="Times New Roman" pitchFamily="18" charset="0"/>
                <a:cs typeface="Times New Roman" pitchFamily="18" charset="0"/>
              </a:rPr>
              <a:t>Еколого-валеологічне</a:t>
            </a:r>
            <a:r>
              <a:rPr lang="uk-UA" sz="2000" b="1" dirty="0" smtClean="0">
                <a:solidFill>
                  <a:schemeClr val="tx2">
                    <a:lumMod val="75000"/>
                  </a:schemeClr>
                </a:solidFill>
                <a:latin typeface="Times New Roman" pitchFamily="18" charset="0"/>
                <a:cs typeface="Times New Roman" pitchFamily="18" charset="0"/>
              </a:rPr>
              <a:t> виховання – це цілеспрямований процес залучення дітей до природних цінностей людства й конкретного суспільства; формування відповідних моральних якостей, навичок і звичок.</a:t>
            </a:r>
            <a:br>
              <a:rPr lang="uk-UA" sz="2000" b="1" dirty="0" smtClean="0">
                <a:solidFill>
                  <a:schemeClr val="tx2">
                    <a:lumMod val="75000"/>
                  </a:schemeClr>
                </a:solidFill>
                <a:latin typeface="Times New Roman" pitchFamily="18" charset="0"/>
                <a:cs typeface="Times New Roman" pitchFamily="18" charset="0"/>
              </a:rPr>
            </a:br>
            <a:r>
              <a:rPr lang="uk-UA" sz="2000" b="1" dirty="0" smtClean="0">
                <a:solidFill>
                  <a:schemeClr val="tx2">
                    <a:lumMod val="75000"/>
                  </a:schemeClr>
                </a:solidFill>
                <a:latin typeface="Times New Roman" pitchFamily="18" charset="0"/>
                <a:cs typeface="Times New Roman" pitchFamily="18" charset="0"/>
              </a:rPr>
              <a:t>               </a:t>
            </a:r>
            <a:r>
              <a:rPr lang="uk-UA" sz="2200" b="1" i="1" dirty="0" smtClean="0">
                <a:solidFill>
                  <a:schemeClr val="tx2">
                    <a:lumMod val="75000"/>
                  </a:schemeClr>
                </a:solidFill>
                <a:latin typeface="Times New Roman" pitchFamily="18" charset="0"/>
                <a:cs typeface="Times New Roman" pitchFamily="18" charset="0"/>
              </a:rPr>
              <a:t>Мета </a:t>
            </a:r>
            <a:r>
              <a:rPr lang="uk-UA" sz="2200" b="1" i="1" dirty="0" err="1" smtClean="0">
                <a:solidFill>
                  <a:schemeClr val="tx2">
                    <a:lumMod val="75000"/>
                  </a:schemeClr>
                </a:solidFill>
                <a:latin typeface="Times New Roman" pitchFamily="18" charset="0"/>
                <a:cs typeface="Times New Roman" pitchFamily="18" charset="0"/>
              </a:rPr>
              <a:t>еколого-валеологічного</a:t>
            </a:r>
            <a:r>
              <a:rPr lang="uk-UA" sz="2200" b="1" i="1" dirty="0" smtClean="0">
                <a:solidFill>
                  <a:schemeClr val="tx2">
                    <a:lumMod val="75000"/>
                  </a:schemeClr>
                </a:solidFill>
                <a:latin typeface="Times New Roman" pitchFamily="18" charset="0"/>
                <a:cs typeface="Times New Roman" pitchFamily="18" charset="0"/>
              </a:rPr>
              <a:t> виховання:</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виховання любові, чуйності, доброзичливого ставлення до об’єктів природи;</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виховання потреби у спілкуванні з природою, уміння спостерігати й відчувати її красу й гармонію своєї душі під час перебування в природі;</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розвиток інтересу, прагнення до пізнання природи, її впливу на наш організм;</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виховання культури поведінки, відповідальності за свої вчинки у природі;</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формування здатності та вмінь піклуватися про природні об’єкти та своє здоров’я;</a:t>
            </a:r>
            <a:r>
              <a:rPr lang="ru-RU" sz="2200" b="1" dirty="0" smtClean="0">
                <a:solidFill>
                  <a:schemeClr val="tx2">
                    <a:lumMod val="75000"/>
                  </a:schemeClr>
                </a:solidFill>
                <a:latin typeface="Times New Roman" pitchFamily="18" charset="0"/>
                <a:cs typeface="Times New Roman" pitchFamily="18" charset="0"/>
              </a:rPr>
              <a:t/>
            </a:r>
            <a:br>
              <a:rPr lang="ru-RU" sz="2200" b="1" dirty="0" smtClean="0">
                <a:solidFill>
                  <a:schemeClr val="tx2">
                    <a:lumMod val="75000"/>
                  </a:schemeClr>
                </a:solidFill>
                <a:latin typeface="Times New Roman" pitchFamily="18" charset="0"/>
                <a:cs typeface="Times New Roman" pitchFamily="18" charset="0"/>
              </a:rPr>
            </a:br>
            <a:r>
              <a:rPr lang="uk-UA" sz="2200" b="1" dirty="0" smtClean="0">
                <a:solidFill>
                  <a:schemeClr val="tx2">
                    <a:lumMod val="75000"/>
                  </a:schemeClr>
                </a:solidFill>
                <a:latin typeface="Times New Roman" pitchFamily="18" charset="0"/>
                <a:cs typeface="Times New Roman" pitchFamily="18" charset="0"/>
              </a:rPr>
              <a:t> - </a:t>
            </a:r>
            <a:r>
              <a:rPr lang="uk-UA" sz="2200" b="1" dirty="0" err="1" smtClean="0">
                <a:solidFill>
                  <a:schemeClr val="tx2">
                    <a:lumMod val="75000"/>
                  </a:schemeClr>
                </a:solidFill>
                <a:latin typeface="Times New Roman" pitchFamily="18" charset="0"/>
                <a:cs typeface="Times New Roman" pitchFamily="18" charset="0"/>
              </a:rPr>
              <a:t>еколого-валеологічно</a:t>
            </a:r>
            <a:r>
              <a:rPr lang="uk-UA" sz="2200" b="1" dirty="0" smtClean="0">
                <a:solidFill>
                  <a:schemeClr val="tx2">
                    <a:lumMod val="75000"/>
                  </a:schemeClr>
                </a:solidFill>
                <a:latin typeface="Times New Roman" pitchFamily="18" charset="0"/>
                <a:cs typeface="Times New Roman" pitchFamily="18" charset="0"/>
              </a:rPr>
              <a:t> спрямована діяльність.</a:t>
            </a:r>
            <a:r>
              <a:rPr lang="ru-RU" sz="2000" dirty="0" smtClean="0"/>
              <a:t/>
            </a:r>
            <a:br>
              <a:rPr lang="ru-RU" sz="2000" dirty="0" smtClean="0"/>
            </a:br>
            <a:r>
              <a:rPr lang="ru-RU" sz="2000" dirty="0" smtClean="0"/>
              <a:t/>
            </a:r>
            <a:br>
              <a:rPr lang="ru-RU" sz="2000" dirty="0" smtClean="0"/>
            </a:br>
            <a:r>
              <a:rPr lang="uk-UA" sz="3100" b="1" dirty="0" smtClean="0">
                <a:latin typeface="Times New Roman" pitchFamily="18" charset="0"/>
                <a:cs typeface="Times New Roman" pitchFamily="18" charset="0"/>
              </a:rPr>
              <a:t>      </a:t>
            </a:r>
            <a:br>
              <a:rPr lang="uk-UA" sz="3100" b="1" dirty="0" smtClean="0">
                <a:latin typeface="Times New Roman" pitchFamily="18" charset="0"/>
                <a:cs typeface="Times New Roman" pitchFamily="18" charset="0"/>
              </a:rPr>
            </a:br>
            <a:r>
              <a:rPr lang="uk-UA" sz="3100" b="1" dirty="0" smtClean="0">
                <a:latin typeface="Times New Roman" pitchFamily="18" charset="0"/>
                <a:cs typeface="Times New Roman" pitchFamily="18" charset="0"/>
              </a:rPr>
              <a:t/>
            </a:r>
            <a:br>
              <a:rPr lang="uk-UA" sz="3100" b="1" dirty="0" smtClean="0">
                <a:latin typeface="Times New Roman" pitchFamily="18" charset="0"/>
                <a:cs typeface="Times New Roman" pitchFamily="18" charset="0"/>
              </a:rPr>
            </a:br>
            <a:endParaRPr lang="ru-RU" sz="2700" dirty="0">
              <a:solidFill>
                <a:srgbClr val="002F8E"/>
              </a:solidFill>
              <a:latin typeface="Times New Roman" pitchFamily="18" charset="0"/>
              <a:cs typeface="Times New Roman" pitchFamily="18" charset="0"/>
            </a:endParaRPr>
          </a:p>
        </p:txBody>
      </p:sp>
      <p:pic>
        <p:nvPicPr>
          <p:cNvPr id="4" name="Рисунок 3" descr="G:\смайлы\accb6aa91f6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445224"/>
            <a:ext cx="6984776" cy="1000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и по запросу фоны для презентаций"/>
          <p:cNvPicPr>
            <a:picLocks noChangeAspect="1" noChangeArrowheads="1"/>
          </p:cNvPicPr>
          <p:nvPr/>
        </p:nvPicPr>
        <p:blipFill>
          <a:blip r:embed="rId2"/>
          <a:srcRect/>
          <a:stretch>
            <a:fillRect/>
          </a:stretch>
        </p:blipFill>
        <p:spPr bwMode="auto">
          <a:xfrm>
            <a:off x="0" y="0"/>
            <a:ext cx="9209879" cy="6858000"/>
          </a:xfrm>
          <a:prstGeom prst="rect">
            <a:avLst/>
          </a:prstGeom>
          <a:noFill/>
        </p:spPr>
      </p:pic>
      <p:sp>
        <p:nvSpPr>
          <p:cNvPr id="2" name="Заголовок 1"/>
          <p:cNvSpPr>
            <a:spLocks noGrp="1"/>
          </p:cNvSpPr>
          <p:nvPr>
            <p:ph type="title"/>
          </p:nvPr>
        </p:nvSpPr>
        <p:spPr>
          <a:ln>
            <a:noFill/>
          </a:ln>
        </p:spPr>
        <p:txBody>
          <a:bodyPr>
            <a:normAutofit fontScale="90000"/>
          </a:bodyPr>
          <a:lstStyle/>
          <a:p>
            <a:r>
              <a:rPr lang="uk-UA" b="1" dirty="0" smtClean="0"/>
              <a:t/>
            </a:r>
            <a:br>
              <a:rPr lang="uk-UA" b="1" dirty="0" smtClean="0"/>
            </a:br>
            <a:r>
              <a:rPr lang="uk-UA"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Еколого-валеологічна</a:t>
            </a:r>
            <a: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uk-U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компетентність дитини</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ru-RU" sz="4000" dirty="0">
              <a:solidFill>
                <a:srgbClr val="CC0066"/>
              </a:solidFill>
              <a:latin typeface="Times New Roman" pitchFamily="18" charset="0"/>
              <a:cs typeface="Times New Roman" pitchFamily="18" charset="0"/>
            </a:endParaRPr>
          </a:p>
        </p:txBody>
      </p:sp>
      <p:sp>
        <p:nvSpPr>
          <p:cNvPr id="1026" name="AutoShape 2"/>
          <p:cNvSpPr>
            <a:spLocks noChangeArrowheads="1"/>
          </p:cNvSpPr>
          <p:nvPr/>
        </p:nvSpPr>
        <p:spPr bwMode="auto">
          <a:xfrm>
            <a:off x="3071802" y="2928934"/>
            <a:ext cx="3071834" cy="1643074"/>
          </a:xfrm>
          <a:prstGeom prst="roundRect">
            <a:avLst>
              <a:gd name="adj" fmla="val 16667"/>
            </a:avLst>
          </a:prstGeom>
          <a:solidFill>
            <a:srgbClr val="00B0F0"/>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uk-UA" sz="1600" b="1"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Формування </a:t>
            </a:r>
          </a:p>
          <a:p>
            <a:pPr algn="ctr"/>
            <a:r>
              <a:rPr lang="uk-UA" b="1" dirty="0" smtClean="0">
                <a:latin typeface="Times New Roman" pitchFamily="18" charset="0"/>
                <a:cs typeface="Times New Roman" pitchFamily="18" charset="0"/>
              </a:rPr>
              <a:t>еколого-</a:t>
            </a:r>
            <a:r>
              <a:rPr lang="uk-UA" b="1" dirty="0" err="1" smtClean="0">
                <a:latin typeface="Times New Roman" pitchFamily="18" charset="0"/>
                <a:cs typeface="Times New Roman" pitchFamily="18" charset="0"/>
              </a:rPr>
              <a:t>валеологічної</a:t>
            </a:r>
            <a:r>
              <a:rPr lang="uk-UA" b="1" dirty="0" smtClean="0">
                <a:latin typeface="Times New Roman" pitchFamily="18" charset="0"/>
                <a:cs typeface="Times New Roman" pitchFamily="18" charset="0"/>
              </a:rPr>
              <a:t> компетентності дошкільників</a:t>
            </a:r>
            <a:endParaRPr lang="ru-RU" b="1" dirty="0">
              <a:latin typeface="Times New Roman" pitchFamily="18" charset="0"/>
              <a:cs typeface="Times New Roman" pitchFamily="18" charset="0"/>
            </a:endParaRPr>
          </a:p>
        </p:txBody>
      </p:sp>
      <p:sp>
        <p:nvSpPr>
          <p:cNvPr id="1028" name="AutoShape 4"/>
          <p:cNvSpPr>
            <a:spLocks noChangeArrowheads="1"/>
          </p:cNvSpPr>
          <p:nvPr/>
        </p:nvSpPr>
        <p:spPr bwMode="auto">
          <a:xfrm>
            <a:off x="6429388" y="3357562"/>
            <a:ext cx="1785950" cy="928694"/>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uk-UA" b="1" dirty="0" smtClean="0">
                <a:latin typeface="Times New Roman" pitchFamily="18" charset="0"/>
                <a:cs typeface="Times New Roman" pitchFamily="18" charset="0"/>
              </a:rPr>
              <a:t>Свідомі до здоров'я людини</a:t>
            </a:r>
            <a:endParaRPr lang="ru-RU" b="1" dirty="0">
              <a:latin typeface="Times New Roman" pitchFamily="18" charset="0"/>
              <a:cs typeface="Times New Roman" pitchFamily="18" charset="0"/>
            </a:endParaRPr>
          </a:p>
        </p:txBody>
      </p:sp>
      <p:sp>
        <p:nvSpPr>
          <p:cNvPr id="1029" name="AutoShape 5"/>
          <p:cNvSpPr>
            <a:spLocks noChangeArrowheads="1"/>
          </p:cNvSpPr>
          <p:nvPr/>
        </p:nvSpPr>
        <p:spPr bwMode="auto">
          <a:xfrm>
            <a:off x="1428728" y="2214554"/>
            <a:ext cx="1600201" cy="642942"/>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endParaRPr lang="uk-UA" sz="800"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Гуманні </a:t>
            </a:r>
            <a:endParaRPr lang="ru-RU" b="1" dirty="0">
              <a:latin typeface="Times New Roman" pitchFamily="18" charset="0"/>
              <a:cs typeface="Times New Roman" pitchFamily="18" charset="0"/>
            </a:endParaRPr>
          </a:p>
        </p:txBody>
      </p:sp>
      <p:sp>
        <p:nvSpPr>
          <p:cNvPr id="1030" name="AutoShape 6"/>
          <p:cNvSpPr>
            <a:spLocks noChangeArrowheads="1"/>
          </p:cNvSpPr>
          <p:nvPr/>
        </p:nvSpPr>
        <p:spPr bwMode="auto">
          <a:xfrm>
            <a:off x="3714744" y="1857364"/>
            <a:ext cx="1781175" cy="642942"/>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uk-UA" b="1" dirty="0" smtClean="0">
                <a:latin typeface="Times New Roman" pitchFamily="18" charset="0"/>
                <a:cs typeface="Times New Roman" pitchFamily="18" charset="0"/>
              </a:rPr>
              <a:t>Чутливі до проблем</a:t>
            </a:r>
            <a:endParaRPr lang="ru-RU" b="1" dirty="0">
              <a:latin typeface="Times New Roman" pitchFamily="18" charset="0"/>
              <a:cs typeface="Times New Roman" pitchFamily="18" charset="0"/>
            </a:endParaRPr>
          </a:p>
        </p:txBody>
      </p:sp>
      <p:sp>
        <p:nvSpPr>
          <p:cNvPr id="1031" name="AutoShape 7"/>
          <p:cNvSpPr>
            <a:spLocks noChangeArrowheads="1"/>
          </p:cNvSpPr>
          <p:nvPr/>
        </p:nvSpPr>
        <p:spPr bwMode="auto">
          <a:xfrm>
            <a:off x="6072198" y="2214554"/>
            <a:ext cx="1785950" cy="688977"/>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endParaRPr lang="uk-UA" sz="800"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Самокритичні </a:t>
            </a:r>
            <a:endParaRPr lang="ru-RU" b="1" dirty="0">
              <a:latin typeface="Times New Roman" pitchFamily="18" charset="0"/>
              <a:cs typeface="Times New Roman" pitchFamily="18" charset="0"/>
            </a:endParaRPr>
          </a:p>
        </p:txBody>
      </p:sp>
      <p:sp>
        <p:nvSpPr>
          <p:cNvPr id="1032" name="AutoShape 8"/>
          <p:cNvSpPr>
            <a:spLocks noChangeArrowheads="1"/>
          </p:cNvSpPr>
          <p:nvPr/>
        </p:nvSpPr>
        <p:spPr bwMode="auto">
          <a:xfrm>
            <a:off x="1428728" y="4786322"/>
            <a:ext cx="1562100" cy="714380"/>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endParaRPr lang="uk-UA" sz="800"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Творчі </a:t>
            </a:r>
            <a:endParaRPr lang="ru-RU" b="1" dirty="0">
              <a:latin typeface="Times New Roman" pitchFamily="18" charset="0"/>
              <a:cs typeface="Times New Roman" pitchFamily="18" charset="0"/>
            </a:endParaRPr>
          </a:p>
        </p:txBody>
      </p:sp>
      <p:sp>
        <p:nvSpPr>
          <p:cNvPr id="1033" name="AutoShape 9"/>
          <p:cNvSpPr>
            <a:spLocks noChangeArrowheads="1"/>
          </p:cNvSpPr>
          <p:nvPr/>
        </p:nvSpPr>
        <p:spPr bwMode="auto">
          <a:xfrm>
            <a:off x="3714744" y="5143512"/>
            <a:ext cx="1714512" cy="642942"/>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endParaRPr lang="uk-UA" sz="800"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Креативні </a:t>
            </a:r>
            <a:endParaRPr lang="ru-RU" b="1" dirty="0">
              <a:latin typeface="Times New Roman" pitchFamily="18" charset="0"/>
              <a:cs typeface="Times New Roman" pitchFamily="18" charset="0"/>
            </a:endParaRPr>
          </a:p>
        </p:txBody>
      </p:sp>
      <p:sp>
        <p:nvSpPr>
          <p:cNvPr id="1034" name="AutoShape 10"/>
          <p:cNvSpPr>
            <a:spLocks noChangeArrowheads="1"/>
          </p:cNvSpPr>
          <p:nvPr/>
        </p:nvSpPr>
        <p:spPr bwMode="auto">
          <a:xfrm>
            <a:off x="6143636" y="4714884"/>
            <a:ext cx="1643074" cy="714380"/>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endParaRPr lang="uk-UA" sz="800"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Допитливі </a:t>
            </a:r>
            <a:endParaRPr lang="ru-RU" b="1" dirty="0">
              <a:latin typeface="Times New Roman" pitchFamily="18" charset="0"/>
              <a:cs typeface="Times New Roman" pitchFamily="18" charset="0"/>
            </a:endParaRPr>
          </a:p>
        </p:txBody>
      </p:sp>
      <p:sp>
        <p:nvSpPr>
          <p:cNvPr id="20" name="AutoShape 4"/>
          <p:cNvSpPr>
            <a:spLocks noChangeArrowheads="1"/>
          </p:cNvSpPr>
          <p:nvPr/>
        </p:nvSpPr>
        <p:spPr bwMode="auto">
          <a:xfrm>
            <a:off x="714348" y="3286124"/>
            <a:ext cx="2005015" cy="1000132"/>
          </a:xfrm>
          <a:prstGeom prst="roundRect">
            <a:avLst>
              <a:gd name="adj" fmla="val 16667"/>
            </a:avLst>
          </a:prstGeom>
          <a:solidFill>
            <a:srgbClr val="E36C0A"/>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a:r>
              <a:rPr lang="uk-UA" sz="1600" b="1" dirty="0" smtClean="0">
                <a:latin typeface="Times New Roman" pitchFamily="18" charset="0"/>
                <a:cs typeface="Times New Roman" pitchFamily="18" charset="0"/>
              </a:rPr>
              <a:t>Дотепні,  з розвиненим почуттям гумору</a:t>
            </a:r>
            <a:endParaRPr lang="ru-RU" sz="1600" b="1" dirty="0">
              <a:latin typeface="Times New Roman" pitchFamily="18" charset="0"/>
              <a:cs typeface="Times New Roman" pitchFamily="18" charset="0"/>
            </a:endParaRPr>
          </a:p>
        </p:txBody>
      </p:sp>
      <p:cxnSp>
        <p:nvCxnSpPr>
          <p:cNvPr id="25" name="Прямая со стрелкой 24"/>
          <p:cNvCxnSpPr>
            <a:stCxn id="1026" idx="0"/>
            <a:endCxn id="1030" idx="2"/>
          </p:cNvCxnSpPr>
          <p:nvPr/>
        </p:nvCxnSpPr>
        <p:spPr>
          <a:xfrm rot="16200000" flipV="1">
            <a:off x="4392212" y="2713426"/>
            <a:ext cx="428628" cy="23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Прямая со стрелкой 31"/>
          <p:cNvCxnSpPr>
            <a:stCxn id="1026" idx="2"/>
            <a:endCxn id="1033" idx="0"/>
          </p:cNvCxnSpPr>
          <p:nvPr/>
        </p:nvCxnSpPr>
        <p:spPr>
          <a:xfrm rot="5400000">
            <a:off x="4304108" y="4839901"/>
            <a:ext cx="571504" cy="3571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Прямая со стрелкой 38"/>
          <p:cNvCxnSpPr>
            <a:stCxn id="1026" idx="0"/>
            <a:endCxn id="1031" idx="1"/>
          </p:cNvCxnSpPr>
          <p:nvPr/>
        </p:nvCxnSpPr>
        <p:spPr>
          <a:xfrm rot="5400000" flipH="1" flipV="1">
            <a:off x="5155013" y="2011750"/>
            <a:ext cx="369891" cy="14644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Прямая со стрелкой 40"/>
          <p:cNvCxnSpPr>
            <a:stCxn id="1026" idx="0"/>
            <a:endCxn id="1029" idx="3"/>
          </p:cNvCxnSpPr>
          <p:nvPr/>
        </p:nvCxnSpPr>
        <p:spPr>
          <a:xfrm rot="16200000" flipV="1">
            <a:off x="3621870" y="1943085"/>
            <a:ext cx="392909" cy="15787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Прямая со стрелкой 42"/>
          <p:cNvCxnSpPr>
            <a:stCxn id="1026" idx="3"/>
            <a:endCxn id="1028" idx="1"/>
          </p:cNvCxnSpPr>
          <p:nvPr/>
        </p:nvCxnSpPr>
        <p:spPr>
          <a:xfrm>
            <a:off x="6143636" y="3750471"/>
            <a:ext cx="285752" cy="714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Прямая со стрелкой 44"/>
          <p:cNvCxnSpPr/>
          <p:nvPr/>
        </p:nvCxnSpPr>
        <p:spPr>
          <a:xfrm rot="10800000" flipV="1">
            <a:off x="2714612" y="3786190"/>
            <a:ext cx="352439" cy="3571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8" name="Прямая со стрелкой 47"/>
          <p:cNvCxnSpPr>
            <a:stCxn id="1026" idx="2"/>
            <a:endCxn id="1032" idx="3"/>
          </p:cNvCxnSpPr>
          <p:nvPr/>
        </p:nvCxnSpPr>
        <p:spPr>
          <a:xfrm rot="5400000">
            <a:off x="3513522" y="4049315"/>
            <a:ext cx="571504" cy="161689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Прямая со стрелкой 49"/>
          <p:cNvCxnSpPr>
            <a:stCxn id="1026" idx="2"/>
            <a:endCxn id="1034" idx="1"/>
          </p:cNvCxnSpPr>
          <p:nvPr/>
        </p:nvCxnSpPr>
        <p:spPr>
          <a:xfrm rot="16200000" flipH="1">
            <a:off x="5125644" y="4054082"/>
            <a:ext cx="500066" cy="15359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ya-umni4ka.ru/wp-content/uploads/2012/02/44.jpg"/>
          <p:cNvPicPr>
            <a:picLocks noChangeAspect="1" noChangeArrowheads="1"/>
          </p:cNvPicPr>
          <p:nvPr/>
        </p:nvPicPr>
        <p:blipFill>
          <a:blip r:embed="rId2" cstate="print"/>
          <a:srcRect/>
          <a:stretch>
            <a:fillRect/>
          </a:stretch>
        </p:blipFill>
        <p:spPr bwMode="auto">
          <a:xfrm>
            <a:off x="0" y="0"/>
            <a:ext cx="9144000" cy="6884894"/>
          </a:xfrm>
          <a:prstGeom prst="rect">
            <a:avLst/>
          </a:prstGeom>
          <a:noFill/>
        </p:spPr>
      </p:pic>
      <p:sp>
        <p:nvSpPr>
          <p:cNvPr id="3" name="Заголовок 2"/>
          <p:cNvSpPr>
            <a:spLocks noGrp="1"/>
          </p:cNvSpPr>
          <p:nvPr>
            <p:ph type="title"/>
          </p:nvPr>
        </p:nvSpPr>
        <p:spPr>
          <a:xfrm>
            <a:off x="467544" y="548680"/>
            <a:ext cx="8229600" cy="5472608"/>
          </a:xfrm>
        </p:spPr>
        <p:txBody>
          <a:bodyPr>
            <a:normAutofit/>
          </a:bodyPr>
          <a:lstStyle/>
          <a:p>
            <a:r>
              <a:rPr lang="uk-UA" sz="2400" b="1" dirty="0" smtClean="0">
                <a:latin typeface="Times New Roman" pitchFamily="18" charset="0"/>
                <a:cs typeface="Times New Roman" pitchFamily="18" charset="0"/>
              </a:rPr>
              <a:t>Головна задача педагога – зберегти і розвинути в дитині надане природою уміння радіти, дивуватися побаченому, творити свій світ, пізнавати його не тільки розумом, а й почуттями.</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uk-UA" sz="2400" b="1" dirty="0" smtClean="0">
                <a:latin typeface="Times New Roman" pitchFamily="18" charset="0"/>
                <a:cs typeface="Times New Roman" pitchFamily="18" charset="0"/>
              </a:rPr>
              <a:t>    Я вчу дітей бачити і відчувати красу природи, виховую розум і дар бачення заповітних таємниць, навчаю говорити яскраво, точно і гарно - все це для того, щоб вони, сьогоднішні малюки, стали тривожними, дбайливими, турботливими господарями. Я виховую у своїх вихованців погляд на природу як на народжене багатство, що передається з покоління в покоління, цінність якого ні з якими іншими цінностями порівняти й зіставити не можна.</a:t>
            </a:r>
            <a:endParaRPr lang="ru-RU" sz="24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cf.ppt-online.org/files/slide/o/O1NB7f8WXrPpH2zUiQL9YmuA43exhokG6qIcsZ/slide-7.jpg"/>
          <p:cNvPicPr>
            <a:picLocks noChangeAspect="1" noChangeArrowheads="1"/>
          </p:cNvPicPr>
          <p:nvPr/>
        </p:nvPicPr>
        <p:blipFill>
          <a:blip r:embed="rId2"/>
          <a:srcRect/>
          <a:stretch>
            <a:fillRect/>
          </a:stretch>
        </p:blipFill>
        <p:spPr bwMode="auto">
          <a:xfrm>
            <a:off x="0" y="0"/>
            <a:ext cx="9155922"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achalo4ka.ru/wp-content/uploads/2014/05/Leto-romashki-shablon-prevyu-2.png"/>
          <p:cNvPicPr>
            <a:picLocks noChangeAspect="1" noChangeArrowheads="1"/>
          </p:cNvPicPr>
          <p:nvPr/>
        </p:nvPicPr>
        <p:blipFill>
          <a:blip r:embed="rId2" cstate="print"/>
          <a:srcRect t="6892"/>
          <a:stretch>
            <a:fillRect/>
          </a:stretch>
        </p:blipFill>
        <p:spPr bwMode="auto">
          <a:xfrm>
            <a:off x="1" y="0"/>
            <a:ext cx="9144000" cy="6858000"/>
          </a:xfrm>
          <a:prstGeom prst="rect">
            <a:avLst/>
          </a:prstGeom>
          <a:noFill/>
        </p:spPr>
      </p:pic>
      <p:sp>
        <p:nvSpPr>
          <p:cNvPr id="3" name="Прямоугольник 2"/>
          <p:cNvSpPr/>
          <p:nvPr/>
        </p:nvSpPr>
        <p:spPr>
          <a:xfrm>
            <a:off x="857224" y="357166"/>
            <a:ext cx="678661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Форми освітньої роботи з </a:t>
            </a:r>
            <a:r>
              <a:rPr lang="uk-UA"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еколого-валеологічного</a:t>
            </a: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виховання дошкільників</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Заголовок 2"/>
          <p:cNvSpPr txBox="1">
            <a:spLocks/>
          </p:cNvSpPr>
          <p:nvPr/>
        </p:nvSpPr>
        <p:spPr>
          <a:xfrm>
            <a:off x="1071538" y="2071678"/>
            <a:ext cx="7143800" cy="3900972"/>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uk-UA" sz="2400" b="1" dirty="0" err="1" smtClean="0">
                <a:latin typeface="Times New Roman" pitchFamily="18" charset="0"/>
                <a:ea typeface="+mj-ea"/>
                <a:cs typeface="Times New Roman" pitchFamily="18" charset="0"/>
              </a:rPr>
              <a:t>Еколого-валеологічні</a:t>
            </a:r>
            <a:r>
              <a:rPr lang="uk-UA" sz="2400" b="1" dirty="0" smtClean="0">
                <a:latin typeface="Times New Roman" pitchFamily="18" charset="0"/>
                <a:ea typeface="+mj-ea"/>
                <a:cs typeface="Times New Roman" pitchFamily="18" charset="0"/>
              </a:rPr>
              <a:t> заняття;</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uk-UA"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Екологічні екскурсії;</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uk-UA" sz="2400" b="1" dirty="0" smtClean="0">
                <a:latin typeface="Times New Roman" pitchFamily="18" charset="0"/>
                <a:ea typeface="+mj-ea"/>
                <a:cs typeface="Times New Roman" pitchFamily="18" charset="0"/>
              </a:rPr>
              <a:t>Проблемні ситуації;</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uk-UA"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Екологічні</a:t>
            </a: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виставки;</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Дидактичні ігри </a:t>
            </a:r>
            <a:r>
              <a:rPr kumimoji="0" lang="uk-UA" sz="24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еколого-валеологічного</a:t>
            </a: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змісту;</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uk-UA" sz="2400" b="1" baseline="0" dirty="0" smtClean="0">
                <a:latin typeface="Times New Roman" pitchFamily="18" charset="0"/>
                <a:ea typeface="+mj-ea"/>
                <a:cs typeface="Times New Roman" pitchFamily="18" charset="0"/>
              </a:rPr>
              <a:t>Екологічні казки;</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Спостереження;</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uk-UA" sz="2400" b="1" baseline="0" dirty="0" smtClean="0">
                <a:latin typeface="Times New Roman" pitchFamily="18" charset="0"/>
                <a:ea typeface="+mj-ea"/>
                <a:cs typeface="Times New Roman" pitchFamily="18" charset="0"/>
              </a:rPr>
              <a:t>Дослідницько-пошукова</a:t>
            </a:r>
            <a:r>
              <a:rPr lang="uk-UA" sz="2400" b="1" dirty="0" smtClean="0">
                <a:latin typeface="Times New Roman" pitchFamily="18" charset="0"/>
                <a:ea typeface="+mj-ea"/>
                <a:cs typeface="Times New Roman" pitchFamily="18" charset="0"/>
              </a:rPr>
              <a:t> діяльність;</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uk-UA"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Екологічна</a:t>
            </a:r>
            <a:r>
              <a:rPr kumimoji="0" lang="uk-UA" sz="24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стежина.</a:t>
            </a:r>
            <a:endParaRPr kumimoji="0" lang="ru-RU"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aurok.com.ua/uploads/files/1056936/171606/184234_imag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1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aurok.com.ua/uploads/files/1056936/171606/184234_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737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181</Words>
  <Application>Microsoft Office PowerPoint</Application>
  <PresentationFormat>Екран (4:3)</PresentationFormat>
  <Paragraphs>35</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Calibri</vt:lpstr>
      <vt:lpstr>Times New Roman</vt:lpstr>
      <vt:lpstr>Wingdings</vt:lpstr>
      <vt:lpstr>Тема Office</vt:lpstr>
      <vt:lpstr>ФОРМУВАННЯ еколого- ВАЛЕОЛОГІЧНОЇ компетентності дошкільників</vt:lpstr>
      <vt:lpstr>Турбота про здоров’я – це найважливіший труд  вихователя. Від життєрадісності, бадьорості дітей залежить їх духовне життя, світогляд, розумовий розвиток, міцність знань, віра у власні сили.                               В. О. Сухомлинський</vt:lpstr>
      <vt:lpstr>                               Еколого-валеологічне виховання – це цілеспрямований процес залучення дітей до природних цінностей людства й конкретного суспільства; формування відповідних моральних якостей, навичок і звичок.                Мета еколого-валеологічного виховання: - виховання любові, чуйності, доброзичливого ставлення до об’єктів природи; - виховання потреби у спілкуванні з природою, уміння спостерігати й відчувати її красу й гармонію своєї душі під час перебування в природі; - розвиток інтересу, прагнення до пізнання природи, її впливу на наш організм; - виховання культури поведінки, відповідальності за свої вчинки у природі; - формування здатності та вмінь піклуватися про природні об’єкти та своє здоров’я;  - еколого-валеологічно спрямована діяльність.          </vt:lpstr>
      <vt:lpstr> Еколого-валеологічна  компетентність дитини </vt:lpstr>
      <vt:lpstr>Головна задача педагога – зберегти і розвинути в дитині надане природою уміння радіти, дивуватися побаченому, творити свій світ, пізнавати його не тільки розумом, а й почуттями.     Я вчу дітей бачити і відчувати красу природи, виховую розум і дар бачення заповітних таємниць, навчаю говорити яскраво, точно і гарно - все це для того, щоб вони, сьогоднішні малюки, стали тривожними, дбайливими, турботливими господарями. Я виховую у своїх вихованців погляд на природу як на народжене багатство, що передається з покоління в покоління, цінність якого ні з якими іншими цінностями порівняти й зіставити не можна.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Еколого-валеологічні заняття, бесіди допомогли мені у вирішенні безлічі завдань, таких як:  • збереження і зміцнення здоров’я;  •допомогти дошкільнику відчути себе захисником та другом природи;  • формування потреби в руховій активності;  • викликати у дітей співчуття до живих істот;  • підтримувати інтерес вихованців до природи, її явищ та процесів; • розвиток інтелектуальних функцій   (мислення, пам’яті, уяви, сприйняття, орієнтації в просторі);   </vt:lpstr>
      <vt:lpstr>                             Процес виховання еколого-валеологічної культури забезпечується  активністю і самостійністю самої дитини, тому я підтримувала цю активність, створюючи умови для виникнення інтересу до вирішення завдань екологічного та валеологічного змісту.            Пізнання природи пробуджує думку, сприяє розвитку творчості, самостійності, розширює та поглиблює уявлення дітей про природне довкілля. Розмірковуючи, діти відкривають для себе багато дивовижного у звичайному повсякденному житті. Учити дітей спостерігати природу, бережливо і турботливо ставитися до природних об'єктів, правильно поводитися у природному довкіллі, любити природу заради неї самої – відповідальна справа і водночас цікавий захопливий процес. </vt:lpstr>
      <vt:lpstr>Презентація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Дом</dc:creator>
  <cp:lastModifiedBy>User</cp:lastModifiedBy>
  <cp:revision>158</cp:revision>
  <dcterms:created xsi:type="dcterms:W3CDTF">2015-03-25T06:27:03Z</dcterms:created>
  <dcterms:modified xsi:type="dcterms:W3CDTF">2024-02-18T17:19:08Z</dcterms:modified>
</cp:coreProperties>
</file>