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5" r:id="rId5"/>
    <p:sldId id="259" r:id="rId6"/>
    <p:sldId id="266" r:id="rId7"/>
    <p:sldId id="260" r:id="rId8"/>
    <p:sldId id="261" r:id="rId9"/>
    <p:sldId id="262" r:id="rId10"/>
    <p:sldId id="263" r:id="rId11"/>
    <p:sldId id="264" r:id="rId12"/>
    <p:sldId id="268" r:id="rId13"/>
    <p:sldId id="267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9900"/>
    <a:srgbClr val="582808"/>
    <a:srgbClr val="2A42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6" d="100"/>
          <a:sy n="86" d="100"/>
        </p:scale>
        <p:origin x="138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C5D5-30E1-4AAF-A7E8-54D589C265D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46046-CFD3-4274-88B1-1B8BABACD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992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C5D5-30E1-4AAF-A7E8-54D589C265D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46046-CFD3-4274-88B1-1B8BABACD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526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C5D5-30E1-4AAF-A7E8-54D589C265D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46046-CFD3-4274-88B1-1B8BABACD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823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C5D5-30E1-4AAF-A7E8-54D589C265D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46046-CFD3-4274-88B1-1B8BABACD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634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C5D5-30E1-4AAF-A7E8-54D589C265D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46046-CFD3-4274-88B1-1B8BABACD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412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C5D5-30E1-4AAF-A7E8-54D589C265D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46046-CFD3-4274-88B1-1B8BABACD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64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C5D5-30E1-4AAF-A7E8-54D589C265D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46046-CFD3-4274-88B1-1B8BABACD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87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C5D5-30E1-4AAF-A7E8-54D589C265D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46046-CFD3-4274-88B1-1B8BABACD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0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C5D5-30E1-4AAF-A7E8-54D589C265D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46046-CFD3-4274-88B1-1B8BABACD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233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C5D5-30E1-4AAF-A7E8-54D589C265D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46046-CFD3-4274-88B1-1B8BABACD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62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DC5D5-30E1-4AAF-A7E8-54D589C265D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46046-CFD3-4274-88B1-1B8BABACD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073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DC5D5-30E1-4AAF-A7E8-54D589C265DE}" type="datetimeFigureOut">
              <a:rPr lang="ru-RU" smtClean="0"/>
              <a:t>06.11.2023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46046-CFD3-4274-88B1-1B8BABACD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619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12192000" cy="6784258"/>
            <a:chOff x="0" y="0"/>
            <a:chExt cx="12192000" cy="6784258"/>
          </a:xfrm>
        </p:grpSpPr>
        <p:pic>
          <p:nvPicPr>
            <p:cNvPr id="1030" name="Picture 6" descr="https://i.pinimg.com/564x/96/2a/28/962a28eae3e55fcab965d91761128ac3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391"/>
            <a:stretch/>
          </p:blipFill>
          <p:spPr bwMode="auto">
            <a:xfrm>
              <a:off x="0" y="0"/>
              <a:ext cx="12192000" cy="6784258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</p:spPr>
        </p:pic>
        <p:pic>
          <p:nvPicPr>
            <p:cNvPr id="1032" name="Picture 8" descr="https://i.pinimg.com/564x/c0/32/4c/c0324c600a42d74159ec416312afdc09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5" t="53394" r="6572" b="4049"/>
            <a:stretch/>
          </p:blipFill>
          <p:spPr bwMode="auto">
            <a:xfrm>
              <a:off x="4051629" y="4687980"/>
              <a:ext cx="4110240" cy="187996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4267199" y="5073966"/>
              <a:ext cx="3679099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6600" b="1" cap="none" spc="0" dirty="0" smtClean="0">
                  <a:ln w="22225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effectLst/>
                </a:rPr>
                <a:t>Урок-</a:t>
              </a:r>
              <a:r>
                <a:rPr lang="ru-RU" sz="6600" b="1" cap="none" spc="0" dirty="0" err="1" smtClean="0">
                  <a:ln w="22225">
                    <a:solidFill>
                      <a:schemeClr val="accent2">
                        <a:lumMod val="50000"/>
                      </a:schemeClr>
                    </a:solidFill>
                    <a:prstDash val="solid"/>
                  </a:ln>
                  <a:solidFill>
                    <a:schemeClr val="accent2">
                      <a:lumMod val="50000"/>
                    </a:schemeClr>
                  </a:solidFill>
                  <a:effectLst/>
                </a:rPr>
                <a:t>гра</a:t>
              </a:r>
              <a:endParaRPr lang="ru-RU" sz="6600" b="1" cap="none" spc="0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</a:endParaRPr>
            </a:p>
          </p:txBody>
        </p:sp>
        <p:pic>
          <p:nvPicPr>
            <p:cNvPr id="1034" name="Picture 10" descr="https://i.pinimg.com/564x/ea/c8/a3/eac8a319b960ea1b3af8c746b859c01e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08" r="27009"/>
            <a:stretch/>
          </p:blipFill>
          <p:spPr bwMode="auto">
            <a:xfrm rot="10800000">
              <a:off x="2900515" y="0"/>
              <a:ext cx="6723433" cy="2486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1859546" y="665710"/>
              <a:ext cx="8826867" cy="19094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ru-RU" sz="6000" b="1" cap="none" spc="50" dirty="0" smtClean="0">
                  <a:ln w="0"/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tral" panose="03090702030407020403" pitchFamily="66" charset="0"/>
                </a:rPr>
                <a:t>ДЕТЕКТИВНЕ АГЕНТСТВО</a:t>
              </a:r>
              <a:endParaRPr lang="ru-RU" sz="6000" b="1" cap="none" spc="5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4737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d9/5e/6e/d95e6ebb8c57c542495efacd213698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80547" y="2612334"/>
            <a:ext cx="7083555" cy="169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621" y="963561"/>
            <a:ext cx="659219" cy="862288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Форма губ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67307" y="144966"/>
            <a:ext cx="8697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Прийом “Естафета”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  <a:p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80586" y="1460175"/>
            <a:ext cx="11411414" cy="2552700"/>
            <a:chOff x="780586" y="1460175"/>
            <a:chExt cx="11411414" cy="2552700"/>
          </a:xfrm>
        </p:grpSpPr>
        <p:pic>
          <p:nvPicPr>
            <p:cNvPr id="3074" name="Picture 2" descr="https://i.pinimg.com/564x/91/5c/86/915c8688fe42eec2e86ed458fe28dba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86" y="1460175"/>
              <a:ext cx="11184673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364166" y="2096429"/>
              <a:ext cx="108278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latin typeface="Comic Sans MS" panose="030F0702030302020204" pitchFamily="66" charset="0"/>
                </a:rPr>
                <a:t>8х(3+2х)-(4х+3)(4х-3)=9х-6</a:t>
              </a:r>
              <a:endParaRPr lang="ru-RU" sz="5400" b="1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79141" y="4066305"/>
            <a:ext cx="11764537" cy="2552700"/>
            <a:chOff x="379141" y="4066305"/>
            <a:chExt cx="11764537" cy="2552700"/>
          </a:xfrm>
        </p:grpSpPr>
        <p:pic>
          <p:nvPicPr>
            <p:cNvPr id="9" name="Picture 2" descr="https://i.pinimg.com/564x/91/5c/86/915c8688fe42eec2e86ed458fe28dba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141" y="4066305"/>
              <a:ext cx="11764537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137425" y="4705815"/>
              <a:ext cx="108278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5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3х-4х(х-5)=(8-2х)(8+2х)+27х</a:t>
              </a:r>
              <a:endPara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3076" name="Picture 4" descr="https://i.pinimg.com/564x/51/23/7b/51237bd2ddf2c7051b787d15c95359c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141" y="2882997"/>
            <a:ext cx="1957562" cy="19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3560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d9/5e/6e/d95e6ebb8c57c542495efacd213698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80547" y="2612334"/>
            <a:ext cx="7083555" cy="169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621" y="550606"/>
            <a:ext cx="523605" cy="862288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Особливі прикмети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2479" y="42774"/>
            <a:ext cx="9288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Вправа “Заповнити пропуски”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479" y="4002358"/>
            <a:ext cx="3924300" cy="26955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722" y="1039387"/>
            <a:ext cx="3962400" cy="2714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6195" y="1048912"/>
            <a:ext cx="3905250" cy="27051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6674" y="3973783"/>
            <a:ext cx="393382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904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6723" y="-122663"/>
            <a:ext cx="8162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Фоторобот Зловмисника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389971" y="1382751"/>
            <a:ext cx="5412058" cy="5386040"/>
          </a:xfrm>
          <a:prstGeom prst="ellipse">
            <a:avLst/>
          </a:prstGeom>
          <a:solidFill>
            <a:srgbClr val="FFFAE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5374" r="58386" b="32356"/>
          <a:stretch/>
        </p:blipFill>
        <p:spPr bwMode="auto">
          <a:xfrm>
            <a:off x="3671787" y="2482255"/>
            <a:ext cx="2364740" cy="1915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76" y="477501"/>
            <a:ext cx="6553247" cy="425300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5374" r="58386" b="32356"/>
          <a:stretch/>
        </p:blipFill>
        <p:spPr bwMode="auto">
          <a:xfrm flipH="1">
            <a:off x="6096000" y="2482255"/>
            <a:ext cx="2323171" cy="1915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s://i.pinimg.com/564x/01/5e/0c/015e0cfd0fd97a665b0be0bb7d514fac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2" t="16451" r="28880"/>
          <a:stretch/>
        </p:blipFill>
        <p:spPr bwMode="auto">
          <a:xfrm>
            <a:off x="5018428" y="3292831"/>
            <a:ext cx="2036197" cy="24277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i.pinimg.com/564x/93/36/24/93362411bdf912f4c2e7e3d1923d0aec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4" t="17839" r="7741" b="68207"/>
          <a:stretch/>
        </p:blipFill>
        <p:spPr bwMode="auto">
          <a:xfrm>
            <a:off x="5218770" y="5233996"/>
            <a:ext cx="2017689" cy="11166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i.pinimg.com/564x/77/e6/45/77e645df94069d920abce2cd24972799.jpg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197" b="31067" l="10000" r="90000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88" b="67324"/>
          <a:stretch/>
        </p:blipFill>
        <p:spPr bwMode="auto">
          <a:xfrm>
            <a:off x="3276623" y="4783396"/>
            <a:ext cx="6096000" cy="1193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999993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45327"/>
            <a:ext cx="37802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Веселка</a:t>
            </a:r>
          </a:p>
          <a:p>
            <a:pPr algn="just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Кожен колір – позиція, з якої можна висловити думку про урок: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3707" y="1628077"/>
            <a:ext cx="81626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  <a:cs typeface="Estrangelo Edessa" panose="03080600000000000000" pitchFamily="66" charset="0"/>
              </a:rPr>
              <a:t>Червоний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  <a:cs typeface="Estrangelo Edessa" panose="03080600000000000000" pitchFamily="66" charset="0"/>
              </a:rPr>
              <a:t> – «Тепер я можу…»</a:t>
            </a:r>
          </a:p>
          <a:p>
            <a:r>
              <a:rPr lang="uk-UA" sz="3600" b="1" u="sng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  <a:cs typeface="Estrangelo Edessa" panose="03080600000000000000" pitchFamily="66" charset="0"/>
              </a:rPr>
              <a:t>Оранжевий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  <a:cs typeface="Estrangelo Edessa" panose="03080600000000000000" pitchFamily="66" charset="0"/>
              </a:rPr>
              <a:t> – «Я навчився…»</a:t>
            </a:r>
          </a:p>
          <a:p>
            <a:r>
              <a:rPr lang="uk-UA" sz="3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  <a:cs typeface="Estrangelo Edessa" panose="03080600000000000000" pitchFamily="66" charset="0"/>
              </a:rPr>
              <a:t>Жовтий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  <a:cs typeface="Estrangelo Edessa" panose="03080600000000000000" pitchFamily="66" charset="0"/>
              </a:rPr>
              <a:t> – «Було складно…»</a:t>
            </a:r>
          </a:p>
          <a:p>
            <a:r>
              <a:rPr lang="uk-UA" sz="36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  <a:cs typeface="Estrangelo Edessa" panose="03080600000000000000" pitchFamily="66" charset="0"/>
              </a:rPr>
              <a:t>Зелений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  <a:cs typeface="Estrangelo Edessa" panose="03080600000000000000" pitchFamily="66" charset="0"/>
              </a:rPr>
              <a:t> – «У мене вийшло…»</a:t>
            </a:r>
          </a:p>
          <a:p>
            <a:r>
              <a:rPr lang="uk-UA" sz="36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  <a:cs typeface="Estrangelo Edessa" panose="03080600000000000000" pitchFamily="66" charset="0"/>
              </a:rPr>
              <a:t>Блакитний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  <a:cs typeface="Estrangelo Edessa" panose="03080600000000000000" pitchFamily="66" charset="0"/>
              </a:rPr>
              <a:t> – «Було цікаво…»</a:t>
            </a:r>
          </a:p>
          <a:p>
            <a:r>
              <a:rPr lang="uk-UA" sz="3600" b="1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  <a:cs typeface="Estrangelo Edessa" panose="03080600000000000000" pitchFamily="66" charset="0"/>
              </a:rPr>
              <a:t>Синій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  <a:cs typeface="Estrangelo Edessa" panose="03080600000000000000" pitchFamily="66" charset="0"/>
              </a:rPr>
              <a:t> – «Мене здивувало…»</a:t>
            </a:r>
          </a:p>
          <a:p>
            <a:r>
              <a:rPr lang="uk-UA" sz="36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  <a:cs typeface="Estrangelo Edessa" panose="03080600000000000000" pitchFamily="66" charset="0"/>
              </a:rPr>
              <a:t>Бузковий</a:t>
            </a:r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otum" panose="020B0600000101010101" pitchFamily="34" charset="-127"/>
                <a:ea typeface="Dotum" panose="020B0600000101010101" pitchFamily="34" charset="-127"/>
                <a:cs typeface="Estrangelo Edessa" panose="03080600000000000000" pitchFamily="66" charset="0"/>
              </a:rPr>
              <a:t> – «Сьогодні я     дізнався…»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otum" panose="020B0600000101010101" pitchFamily="34" charset="-127"/>
              <a:ea typeface="Dotum" panose="020B0600000101010101" pitchFamily="34" charset="-127"/>
              <a:cs typeface="Estrangelo Edessa" panose="030806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405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9181" y="0"/>
            <a:ext cx="81626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Домашнє завдання</a:t>
            </a:r>
            <a:endParaRPr lang="ru-RU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4100" name="Picture 4" descr="https://i.pinimg.com/564x/bb/f0/e5/bbf0e576a79c8588b1f9ff1473c95a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4" b="14803"/>
          <a:stretch/>
        </p:blipFill>
        <p:spPr bwMode="auto">
          <a:xfrm>
            <a:off x="4939990" y="2160504"/>
            <a:ext cx="5910146" cy="432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pinimg.com/564x/07/48/21/074821932e1f49b8ec3bfb0f35de6f1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84" b="31340"/>
          <a:stretch/>
        </p:blipFill>
        <p:spPr bwMode="auto">
          <a:xfrm>
            <a:off x="1302151" y="825190"/>
            <a:ext cx="3885709" cy="579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82817" y="2464258"/>
            <a:ext cx="4984596" cy="272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Повторити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pPr>
              <a:lnSpc>
                <a:spcPct val="250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§14 стор.101 </a:t>
            </a:r>
          </a:p>
          <a:p>
            <a:pPr>
              <a:lnSpc>
                <a:spcPct val="250000"/>
              </a:lnSpc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Письмово </a:t>
            </a:r>
          </a:p>
          <a:p>
            <a:pPr>
              <a:lnSpc>
                <a:spcPct val="250000"/>
              </a:lnSpc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</a:rPr>
              <a:t>№562, 573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38986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e7/cd/42/e7cd42a925e3eb2f75326fd93622f6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967" y="0"/>
            <a:ext cx="4705815" cy="369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89972" y="2252546"/>
            <a:ext cx="110731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Дякую!!!</a:t>
            </a:r>
            <a:endParaRPr lang="ru-RU" sz="20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50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e7/cd/42/e7cd42a925e3eb2f75326fd93622f6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064" y="-127819"/>
            <a:ext cx="4203248" cy="330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46557" y="226141"/>
            <a:ext cx="98617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ТЕМА:</a:t>
            </a:r>
            <a:r>
              <a:rPr lang="ru-RU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4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Добуток</a:t>
            </a:r>
            <a:r>
              <a:rPr lang="ru-RU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4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різниці</a:t>
            </a:r>
            <a:r>
              <a:rPr lang="ru-RU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ru-RU" sz="4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4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та </a:t>
            </a:r>
            <a:r>
              <a:rPr lang="ru-RU" sz="4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суми</a:t>
            </a:r>
            <a:r>
              <a:rPr lang="ru-RU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4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двох</a:t>
            </a:r>
            <a:r>
              <a:rPr lang="ru-RU" sz="48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ru-RU" sz="4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виразів</a:t>
            </a:r>
            <a:endParaRPr lang="ru-RU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ru-RU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5781" y="2935435"/>
            <a:ext cx="95372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МЕТА УРОКУ:   </a:t>
            </a:r>
            <a:r>
              <a:rPr lang="uk-UA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закріпити  </a:t>
            </a:r>
            <a:r>
              <a:rPr lang="uk-UA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вміння і навички учнів </a:t>
            </a:r>
            <a:r>
              <a:rPr lang="uk-UA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перетворювати </a:t>
            </a:r>
            <a:r>
              <a:rPr lang="uk-UA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добуток різниці та суми двох </a:t>
            </a:r>
            <a:endParaRPr lang="uk-UA" sz="24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r>
              <a:rPr lang="uk-UA" sz="2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виразів  </a:t>
            </a:r>
            <a:r>
              <a:rPr lang="uk-UA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в різницю квадратів використовуючи нестандартну форму проведення уроку; розвивати навички застосування даної формули до розв’язування задач,  розвивати логічне мислення , вміння пояснювати власні дії; виховувати інтерес до вивчення математики, наполегливість, відповідальність  за результати роботи.</a:t>
            </a:r>
            <a:endParaRPr lang="ru-RU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just"/>
            <a:endParaRPr lang="ru-RU" sz="2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450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27" b="8530"/>
          <a:stretch/>
        </p:blipFill>
        <p:spPr>
          <a:xfrm>
            <a:off x="0" y="17206"/>
            <a:ext cx="5334000" cy="68214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7206"/>
            <a:ext cx="6858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848" y="3257208"/>
            <a:ext cx="3581400" cy="3581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65512" y="893569"/>
            <a:ext cx="331372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abriola" panose="04040605051002020D02" pitchFamily="82" charset="0"/>
              </a:rPr>
              <a:t>Алгебра</a:t>
            </a:r>
            <a:endParaRPr lang="ru-RU" sz="9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Gabriola" panose="04040605051002020D02" pitchFamily="82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8206248" y="4568485"/>
            <a:ext cx="3147782" cy="1291541"/>
            <a:chOff x="8206248" y="4568485"/>
            <a:chExt cx="3147782" cy="1291541"/>
          </a:xfrm>
        </p:grpSpPr>
        <p:pic>
          <p:nvPicPr>
            <p:cNvPr id="3074" name="Picture 2" descr="https://i.pinimg.com/564x/4f/7d/6f/4f7d6fcedf104a6934d4929ffbfb7880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6248" y="4568485"/>
              <a:ext cx="3147782" cy="1291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8855955" y="4847853"/>
              <a:ext cx="178177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МНОГОЧЛЕНИ</a:t>
              </a:r>
              <a:endParaRPr lang="ru-RU" sz="2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2" name="tainstvennaya-muzyka-tema-itach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0985" y="6229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73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9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4848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81/67/83/81678390b944cfe2c5d62f7558a6280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" t="40094" r="63546" b="5663"/>
          <a:stretch/>
        </p:blipFill>
        <p:spPr bwMode="auto">
          <a:xfrm>
            <a:off x="973394" y="2248209"/>
            <a:ext cx="2261419" cy="377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3551" y="2248209"/>
            <a:ext cx="93209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форма </a:t>
            </a:r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обличчя;</a:t>
            </a:r>
          </a:p>
          <a:p>
            <a:pPr algn="ctr"/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uk-UA" sz="4400" b="1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колір </a:t>
            </a:r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очей;</a:t>
            </a:r>
          </a:p>
          <a:p>
            <a:pPr algn="ctr"/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uk-UA" sz="4400" b="1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колір </a:t>
            </a:r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волосся;</a:t>
            </a:r>
          </a:p>
          <a:p>
            <a:pPr algn="ctr"/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форма носа;</a:t>
            </a:r>
          </a:p>
          <a:p>
            <a:pPr algn="ctr"/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uk-UA" sz="4400" b="1" dirty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форма </a:t>
            </a:r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губ;</a:t>
            </a:r>
          </a:p>
          <a:p>
            <a:pPr algn="ctr"/>
            <a:r>
              <a:rPr lang="uk-UA" sz="4400" b="1" dirty="0" smtClean="0">
                <a:solidFill>
                  <a:schemeClr val="accent2">
                    <a:lumMod val="50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особливі прикмети;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04104" y="-245807"/>
            <a:ext cx="81017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Основні </a:t>
            </a:r>
            <a:r>
              <a:rPr lang="uk-UA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прикмети </a:t>
            </a:r>
            <a:r>
              <a:rPr lang="uk-UA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зовнішності: </a:t>
            </a:r>
            <a:endParaRPr lang="ru-RU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74" t="35933" r="209" b="5400"/>
          <a:stretch/>
        </p:blipFill>
        <p:spPr>
          <a:xfrm>
            <a:off x="9709362" y="2653201"/>
            <a:ext cx="2369573" cy="327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232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564x/d9/5e/6e/d95e6ebb8c57c542495efacd213698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80547" y="2612334"/>
            <a:ext cx="7083555" cy="169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1621" y="157316"/>
            <a:ext cx="659219" cy="862288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Форма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обличчя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2193" y="-82985"/>
            <a:ext cx="791496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ea typeface="KaiTi" panose="02010609060101010101" pitchFamily="49" charset="-122"/>
              </a:rPr>
              <a:t>Прийом “Мозаїка”</a:t>
            </a:r>
            <a:endParaRPr lang="ru-RU" sz="8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  <a:ea typeface="KaiTi" panose="02010609060101010101" pitchFamily="49" charset="-122"/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532" t="1027" r="2526" b="1796"/>
          <a:stretch/>
        </p:blipFill>
        <p:spPr>
          <a:xfrm>
            <a:off x="2517057" y="1204452"/>
            <a:ext cx="3687097" cy="5584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293" y="1331810"/>
            <a:ext cx="3721968" cy="54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72609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88491" y="666312"/>
            <a:ext cx="6422842" cy="5975378"/>
            <a:chOff x="88491" y="666312"/>
            <a:chExt cx="6422842" cy="5975378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91" y="666312"/>
              <a:ext cx="5925165" cy="5975378"/>
            </a:xfrm>
            <a:prstGeom prst="rect">
              <a:avLst/>
            </a:prstGeom>
          </p:spPr>
        </p:pic>
        <p:pic>
          <p:nvPicPr>
            <p:cNvPr id="1026" name="Picture 2" descr="https://i.pinimg.com/564x/04/4a/b7/044ab72d083dec61bb30fc864348d52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37" y="2949677"/>
              <a:ext cx="1906185" cy="3569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 rot="20900883">
              <a:off x="844693" y="1711699"/>
              <a:ext cx="3589386" cy="83099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r>
                <a:rPr lang="ru-RU" sz="4800" b="1" dirty="0" smtClean="0">
                  <a:solidFill>
                    <a:srgbClr val="5828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агентство</a:t>
              </a:r>
              <a:endParaRPr lang="ru-RU" sz="4800" b="1" dirty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20439877">
              <a:off x="1755592" y="2425975"/>
              <a:ext cx="475574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b="1" dirty="0" smtClean="0">
                  <a:solidFill>
                    <a:srgbClr val="2A421A"/>
                  </a:solidFill>
                  <a:latin typeface="Mistral" panose="03090702030407020403" pitchFamily="66" charset="0"/>
                </a:rPr>
                <a:t>«Формула»</a:t>
              </a:r>
              <a:endParaRPr lang="ru-RU" sz="8000" b="1" dirty="0">
                <a:solidFill>
                  <a:srgbClr val="2A421A"/>
                </a:solidFill>
                <a:latin typeface="Mistral" panose="03090702030407020403" pitchFamily="66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3726" y="666312"/>
            <a:ext cx="6288385" cy="59753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795" y="898472"/>
            <a:ext cx="3824732" cy="12287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0728163">
            <a:off x="7354803" y="2311999"/>
            <a:ext cx="47557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2A421A"/>
                </a:solidFill>
                <a:latin typeface="Mistral" panose="03090702030407020403" pitchFamily="66" charset="0"/>
              </a:rPr>
              <a:t>«Степ</a:t>
            </a:r>
            <a:r>
              <a:rPr lang="uk-UA" sz="8000" b="1" dirty="0" smtClean="0">
                <a:solidFill>
                  <a:srgbClr val="2A421A"/>
                </a:solidFill>
                <a:latin typeface="Mistral" panose="03090702030407020403" pitchFamily="66" charset="0"/>
              </a:rPr>
              <a:t>і</a:t>
            </a:r>
            <a:r>
              <a:rPr lang="ru-RU" sz="8000" b="1" dirty="0" err="1" smtClean="0">
                <a:solidFill>
                  <a:srgbClr val="2A421A"/>
                </a:solidFill>
                <a:latin typeface="Mistral" panose="03090702030407020403" pitchFamily="66" charset="0"/>
              </a:rPr>
              <a:t>нь</a:t>
            </a:r>
            <a:r>
              <a:rPr lang="ru-RU" sz="8000" b="1" dirty="0" smtClean="0">
                <a:solidFill>
                  <a:srgbClr val="2A421A"/>
                </a:solidFill>
                <a:latin typeface="Mistral" panose="03090702030407020403" pitchFamily="66" charset="0"/>
              </a:rPr>
              <a:t>»</a:t>
            </a:r>
            <a:endParaRPr lang="ru-RU" sz="8000" b="1" dirty="0">
              <a:solidFill>
                <a:srgbClr val="2A421A"/>
              </a:solidFill>
              <a:latin typeface="Mistral" panose="03090702030407020403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21034620">
            <a:off x="8645709" y="1801058"/>
            <a:ext cx="3589386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ru-RU" sz="4800" b="1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агентство</a:t>
            </a:r>
            <a:endParaRPr lang="ru-RU" sz="4800" b="1" dirty="0">
              <a:solidFill>
                <a:srgbClr val="582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5" name="Рисунок 14" descr="https://i.pinimg.com/564x/18/1d/8d/181d8de1ee3bcc40f6d9893ae32ce65e.jpg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36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88" r="22515"/>
          <a:stretch/>
        </p:blipFill>
        <p:spPr bwMode="auto">
          <a:xfrm>
            <a:off x="9615459" y="3144745"/>
            <a:ext cx="2506651" cy="34969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92930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4" descr="https://i.pinimg.com/564x/5f/9c/81/5f9c81c67a0e2e3f7498163d674e68b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03" b="100000" l="532" r="99291">
                        <a14:foregroundMark x1="31738" y1="50119" x2="31738" y2="50119"/>
                        <a14:foregroundMark x1="58688" y1="76611" x2="59220" y2="66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3" y="5172256"/>
            <a:ext cx="2227183" cy="165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i.pinimg.com/564x/d9/5e/6e/d95e6ebb8c57c542495efacd2136987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80547" y="2612334"/>
            <a:ext cx="7083555" cy="169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621" y="550606"/>
            <a:ext cx="659219" cy="862288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Кол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і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р очей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3831" y="-82985"/>
            <a:ext cx="144337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latin typeface="Mistral" panose="03090702030407020403" pitchFamily="66" charset="0"/>
              </a:rPr>
              <a:t>Вправа з </a:t>
            </a:r>
            <a:r>
              <a:rPr lang="uk-UA" sz="6600" b="1" dirty="0" smtClean="0">
                <a:latin typeface="Mistral" panose="03090702030407020403" pitchFamily="66" charset="0"/>
              </a:rPr>
              <a:t>сигнальними </a:t>
            </a:r>
            <a:r>
              <a:rPr lang="uk-UA" sz="6600" b="1" dirty="0">
                <a:latin typeface="Mistral" panose="03090702030407020403" pitchFamily="66" charset="0"/>
              </a:rPr>
              <a:t>табличками </a:t>
            </a:r>
            <a:endParaRPr lang="ru-RU" sz="6600" dirty="0">
              <a:latin typeface="Mistral" panose="03090702030407020403" pitchFamily="66" charset="0"/>
            </a:endParaRPr>
          </a:p>
          <a:p>
            <a:endParaRPr lang="ru-RU" sz="6600" dirty="0">
              <a:latin typeface="Mistral" panose="03090702030407020403" pitchFamily="66" charset="0"/>
            </a:endParaRPr>
          </a:p>
        </p:txBody>
      </p:sp>
      <p:pic>
        <p:nvPicPr>
          <p:cNvPr id="2050" name="Picture 2" descr="https://i.pinimg.com/564x/32/59/4d/32594d7104cb63d1fbe5ef76fb3284a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66" y="1120894"/>
            <a:ext cx="3433199" cy="115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.pinimg.com/564x/32/59/4d/32594d7104cb63d1fbe5ef76fb3284a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40" y="2703850"/>
            <a:ext cx="3433199" cy="115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32/59/4d/32594d7104cb63d1fbe5ef76fb3284a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39" y="4286806"/>
            <a:ext cx="3433199" cy="115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.pinimg.com/564x/32/59/4d/32594d7104cb63d1fbe5ef76fb3284a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823" y="4058324"/>
            <a:ext cx="3433199" cy="207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.pinimg.com/564x/32/59/4d/32594d7104cb63d1fbe5ef76fb3284a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823" y="2703850"/>
            <a:ext cx="3433199" cy="115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.pinimg.com/564x/32/59/4d/32594d7104cb63d1fbe5ef76fb3284a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824" y="1120894"/>
            <a:ext cx="3433199" cy="115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87215" y="1170015"/>
            <a:ext cx="29398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x</a:t>
            </a:r>
            <a:r>
              <a:rPr lang="en-US" sz="6600" b="1" baseline="30000" dirty="0" err="1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en-US" sz="6600" b="1" dirty="0" err="1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x</a:t>
            </a:r>
            <a:r>
              <a:rPr lang="en-US" sz="6600" b="1" baseline="30000" dirty="0" err="1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  <a:r>
              <a:rPr lang="en-US" sz="6600" b="1" dirty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=</a:t>
            </a:r>
            <a:endParaRPr lang="ru-RU" sz="6600" b="1" dirty="0">
              <a:solidFill>
                <a:srgbClr val="582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1549" y="2703850"/>
            <a:ext cx="3824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x</a:t>
            </a:r>
            <a:r>
              <a:rPr lang="en-US" sz="6600" b="1" baseline="30000" dirty="0" err="1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en-US" sz="6600" b="1" dirty="0" err="1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:x</a:t>
            </a:r>
            <a:r>
              <a:rPr lang="en-US" sz="6600" b="1" baseline="30000" dirty="0" err="1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  <a:r>
              <a:rPr lang="en-US" sz="6600" b="1" dirty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= </a:t>
            </a:r>
            <a:endParaRPr lang="ru-RU" sz="6600" b="1" dirty="0">
              <a:solidFill>
                <a:srgbClr val="582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29376" y="4308050"/>
            <a:ext cx="32226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6600" b="1" dirty="0" err="1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x</a:t>
            </a:r>
            <a:r>
              <a:rPr lang="uk-UA" sz="6600" b="1" baseline="30000" dirty="0" err="1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uk-UA" sz="6600" b="1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r>
              <a:rPr lang="uk-UA" sz="6600" b="1" baseline="30000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</a:t>
            </a:r>
            <a:r>
              <a:rPr lang="uk-UA" sz="6600" b="1" dirty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uk-UA" dirty="0"/>
              <a:t> </a:t>
            </a:r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3672066" y="1018775"/>
            <a:ext cx="1919903" cy="1957548"/>
            <a:chOff x="3672066" y="1018775"/>
            <a:chExt cx="1919903" cy="1957548"/>
          </a:xfrm>
        </p:grpSpPr>
        <p:pic>
          <p:nvPicPr>
            <p:cNvPr id="14" name="Рисунок 13" descr="https://i.pinimg.com/564x/95/00/40/950040f64fd5929a3e05b46398e39093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066" y="1018775"/>
              <a:ext cx="1919903" cy="19575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3861226" y="1425677"/>
              <a:ext cx="1195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x</a:t>
              </a:r>
              <a:r>
                <a:rPr lang="en-US" sz="3600" b="1" baseline="30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n</a:t>
              </a:r>
              <a:r>
                <a:rPr lang="uk-UA" sz="36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+</a:t>
              </a:r>
              <a:r>
                <a:rPr lang="en-US" sz="36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m</a:t>
              </a:r>
              <a:endPara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861226" y="2643358"/>
            <a:ext cx="1919903" cy="1957548"/>
            <a:chOff x="3861226" y="2643358"/>
            <a:chExt cx="1919903" cy="1957548"/>
          </a:xfrm>
        </p:grpSpPr>
        <p:pic>
          <p:nvPicPr>
            <p:cNvPr id="15" name="Рисунок 14" descr="https://i.pinimg.com/564x/95/00/40/950040f64fd5929a3e05b46398e39093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1226" y="2643358"/>
              <a:ext cx="1919903" cy="19575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4067211" y="3014539"/>
              <a:ext cx="1195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x</a:t>
              </a:r>
              <a:r>
                <a:rPr lang="en-US" sz="3600" b="1" baseline="30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n</a:t>
              </a:r>
              <a:r>
                <a:rPr lang="uk-UA" sz="36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-</a:t>
              </a:r>
              <a:r>
                <a:rPr lang="en-US" sz="3600" b="1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m</a:t>
              </a:r>
              <a:endPara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749368" y="4177193"/>
            <a:ext cx="1919903" cy="1957548"/>
            <a:chOff x="3749368" y="4177193"/>
            <a:chExt cx="1919903" cy="1957548"/>
          </a:xfrm>
        </p:grpSpPr>
        <p:pic>
          <p:nvPicPr>
            <p:cNvPr id="16" name="Рисунок 15" descr="https://i.pinimg.com/564x/95/00/40/950040f64fd5929a3e05b46398e39093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9368" y="4177193"/>
              <a:ext cx="1919903" cy="19575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3924409" y="4499330"/>
              <a:ext cx="1195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x</a:t>
              </a:r>
              <a:r>
                <a:rPr lang="en-US" sz="3600" b="1" baseline="30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n</a:t>
              </a:r>
              <a:r>
                <a:rPr lang="uk-UA" sz="3600" b="1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·</a:t>
              </a:r>
              <a:r>
                <a:rPr lang="en-US" sz="3600" b="1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m</a:t>
              </a:r>
              <a:endPara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119421" y="1120894"/>
            <a:ext cx="304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n-US" sz="6600" b="1" baseline="30000" dirty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 </a:t>
            </a:r>
            <a:r>
              <a:rPr lang="en-US" sz="6600" b="1" dirty="0" err="1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</a:t>
            </a:r>
            <a:r>
              <a:rPr lang="en-US" sz="6600" b="1" baseline="30000" dirty="0" err="1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en-US" sz="6600" b="1" dirty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=</a:t>
            </a:r>
            <a:endParaRPr lang="ru-RU" sz="6600" b="1" dirty="0">
              <a:solidFill>
                <a:srgbClr val="582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19421" y="2643358"/>
            <a:ext cx="304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6600" b="1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</a:t>
            </a:r>
            <a:r>
              <a:rPr lang="uk-UA" sz="6600" b="1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r>
              <a:rPr lang="en-US" sz="6600" b="1" baseline="30000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</a:t>
            </a:r>
            <a:r>
              <a:rPr lang="en-US" sz="6600" b="1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=</a:t>
            </a:r>
            <a:endParaRPr lang="ru-RU" sz="6600" b="1" dirty="0">
              <a:solidFill>
                <a:srgbClr val="582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7223398" y="4123331"/>
                <a:ext cx="2299667" cy="18679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6600" b="1" smtClean="0">
                              <a:solidFill>
                                <a:srgbClr val="582808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ru-RU" sz="6600" b="1" smtClean="0">
                                  <a:solidFill>
                                    <a:srgbClr val="582808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600" b="1" i="0" smtClean="0">
                                  <a:solidFill>
                                    <a:srgbClr val="582808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𝐚</m:t>
                              </m:r>
                            </m:num>
                            <m:den>
                              <m:r>
                                <a:rPr lang="en-US" sz="6600" b="1" i="0" smtClean="0">
                                  <a:solidFill>
                                    <a:srgbClr val="582808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𝐛</m:t>
                              </m:r>
                            </m:den>
                          </m:f>
                        </m:e>
                        <m:sup>
                          <m:r>
                            <a:rPr lang="en-US" sz="6600" b="1" i="0" smtClean="0">
                              <a:solidFill>
                                <a:srgbClr val="582808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600" b="1" i="0" smtClean="0">
                              <a:solidFill>
                                <a:srgbClr val="582808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𝐧</m:t>
                          </m:r>
                        </m:sup>
                      </m:sSup>
                      <m:r>
                        <a:rPr lang="en-US" sz="6600" b="1" i="1" smtClean="0">
                          <a:solidFill>
                            <a:srgbClr val="58280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6600" b="1" dirty="0">
                  <a:solidFill>
                    <a:srgbClr val="5828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3398" y="4123331"/>
                <a:ext cx="2299667" cy="1867947"/>
              </a:xfrm>
              <a:prstGeom prst="rect">
                <a:avLst/>
              </a:prstGeom>
              <a:blipFill rotWithShape="0">
                <a:blip r:embed="rId8"/>
                <a:stretch>
                  <a:fillRect b="-45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Правая круглая скобка 25"/>
          <p:cNvSpPr/>
          <p:nvPr/>
        </p:nvSpPr>
        <p:spPr>
          <a:xfrm>
            <a:off x="7749119" y="4137698"/>
            <a:ext cx="275572" cy="2015925"/>
          </a:xfrm>
          <a:prstGeom prst="rightBracket">
            <a:avLst/>
          </a:prstGeom>
          <a:ln w="57150">
            <a:solidFill>
              <a:srgbClr val="582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авая круглая скобка 27"/>
          <p:cNvSpPr/>
          <p:nvPr/>
        </p:nvSpPr>
        <p:spPr>
          <a:xfrm flipH="1">
            <a:off x="7223398" y="4143709"/>
            <a:ext cx="245029" cy="2015925"/>
          </a:xfrm>
          <a:prstGeom prst="rightBracket">
            <a:avLst/>
          </a:prstGeom>
          <a:ln w="57150">
            <a:solidFill>
              <a:srgbClr val="582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48" name="Группа 2047"/>
          <p:cNvGrpSpPr/>
          <p:nvPr/>
        </p:nvGrpSpPr>
        <p:grpSpPr>
          <a:xfrm>
            <a:off x="9505147" y="927456"/>
            <a:ext cx="1919903" cy="1957548"/>
            <a:chOff x="9505147" y="927456"/>
            <a:chExt cx="1919903" cy="1957548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9505147" y="927456"/>
              <a:ext cx="1919903" cy="1957548"/>
              <a:chOff x="3749368" y="4177193"/>
              <a:chExt cx="1919903" cy="1957548"/>
            </a:xfrm>
          </p:grpSpPr>
          <p:pic>
            <p:nvPicPr>
              <p:cNvPr id="30" name="Рисунок 29" descr="https://i.pinimg.com/564x/95/00/40/950040f64fd5929a3e05b46398e39093.jpg"/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9368" y="4177193"/>
                <a:ext cx="1919903" cy="195754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3924409" y="4499330"/>
                <a:ext cx="11950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27" name="Прямоугольник 26"/>
            <p:cNvSpPr/>
            <p:nvPr/>
          </p:nvSpPr>
          <p:spPr>
            <a:xfrm>
              <a:off x="9603554" y="1257165"/>
              <a:ext cx="12137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kern="1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SimSun" panose="02010600030101010101" pitchFamily="2" charset="-122"/>
                  <a:cs typeface="Lucida Sans"/>
                </a:rPr>
                <a:t>(</a:t>
              </a:r>
              <a:r>
                <a:rPr lang="en-US" sz="3600" b="1" kern="15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SimSun" panose="02010600030101010101" pitchFamily="2" charset="-122"/>
                  <a:cs typeface="Lucida Sans"/>
                </a:rPr>
                <a:t>ab)</a:t>
              </a:r>
              <a:r>
                <a:rPr lang="en-US" sz="3600" b="1" kern="150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ea typeface="SimSun" panose="02010600030101010101" pitchFamily="2" charset="-122"/>
                  <a:cs typeface="Lucida Sans"/>
                </a:rPr>
                <a:t>n</a:t>
              </a:r>
              <a:endPara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9529494" y="2572159"/>
            <a:ext cx="1919903" cy="1957548"/>
            <a:chOff x="9505147" y="927456"/>
            <a:chExt cx="1919903" cy="1957548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9505147" y="927456"/>
              <a:ext cx="1919903" cy="1957548"/>
              <a:chOff x="3749368" y="4177193"/>
              <a:chExt cx="1919903" cy="1957548"/>
            </a:xfrm>
          </p:grpSpPr>
          <p:pic>
            <p:nvPicPr>
              <p:cNvPr id="37" name="Рисунок 36" descr="https://i.pinimg.com/564x/95/00/40/950040f64fd5929a3e05b46398e39093.jpg"/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9368" y="4177193"/>
                <a:ext cx="1919903" cy="195754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3924409" y="4499330"/>
                <a:ext cx="119507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ru-RU" sz="3600" b="1" dirty="0">
                  <a:solidFill>
                    <a:srgbClr val="58280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36" name="Прямоугольник 35"/>
            <p:cNvSpPr/>
            <p:nvPr/>
          </p:nvSpPr>
          <p:spPr>
            <a:xfrm>
              <a:off x="9680188" y="1257147"/>
              <a:ext cx="103906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a</a:t>
              </a:r>
              <a:r>
                <a:rPr lang="en-US" sz="3600" b="1" baseline="30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n</a:t>
              </a:r>
              <a:r>
                <a:rPr lang="en-US" sz="36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b</a:t>
              </a:r>
              <a:r>
                <a:rPr lang="en-US" sz="3600" b="1" baseline="300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n</a:t>
              </a:r>
              <a:endPara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052" name="Группа 2051"/>
          <p:cNvGrpSpPr/>
          <p:nvPr/>
        </p:nvGrpSpPr>
        <p:grpSpPr>
          <a:xfrm>
            <a:off x="9250499" y="4291756"/>
            <a:ext cx="1919903" cy="1957548"/>
            <a:chOff x="9049441" y="4308050"/>
            <a:chExt cx="1919903" cy="1957548"/>
          </a:xfrm>
        </p:grpSpPr>
        <p:pic>
          <p:nvPicPr>
            <p:cNvPr id="41" name="Рисунок 40" descr="https://i.pinimg.com/564x/95/00/40/950040f64fd5929a3e05b46398e39093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9441" y="4308050"/>
              <a:ext cx="1919903" cy="1957548"/>
            </a:xfrm>
            <a:prstGeom prst="rect">
              <a:avLst/>
            </a:prstGeom>
            <a:noFill/>
            <a:ln>
              <a:noFill/>
            </a:ln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51" name="TextBox 2050"/>
                <p:cNvSpPr txBox="1"/>
                <p:nvPr/>
              </p:nvSpPr>
              <p:spPr>
                <a:xfrm>
                  <a:off x="9453593" y="4470953"/>
                  <a:ext cx="555800" cy="9201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ru-RU" sz="2800" b="1" smtClean="0"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ru-RU" sz="2800" b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0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𝐚</m:t>
                                </m:r>
                              </m:e>
                              <m:sup>
                                <m:r>
                                  <a:rPr lang="en-US" sz="2800" b="1" i="0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𝐧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ru-RU" sz="2800" b="1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0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𝐛</m:t>
                                </m:r>
                              </m:e>
                              <m:sup>
                                <m:r>
                                  <a:rPr lang="en-US" sz="2800" b="1" i="0" smtClean="0">
                                    <a:effectLst>
                                      <a:outerShdw blurRad="38100" dist="38100" dir="2700000" algn="tl">
                                        <a:srgbClr val="000000">
                                          <a:alpha val="43137"/>
                                        </a:srgb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𝐧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ru-RU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mc:Choice>
          <mc:Fallback>
            <p:sp>
              <p:nvSpPr>
                <p:cNvPr id="2051" name="TextBox 20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3593" y="4470953"/>
                  <a:ext cx="555800" cy="920124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662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10530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d9/5e/6e/d95e6ebb8c57c542495efacd213698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80547" y="2612334"/>
            <a:ext cx="7083555" cy="169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621" y="235973"/>
            <a:ext cx="659219" cy="862288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Кол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і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р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волосся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8950" y="0"/>
            <a:ext cx="78200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Прийом “Наведи лад”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  <a:p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507" y="1061829"/>
            <a:ext cx="4473984" cy="14279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0600" y="3473314"/>
            <a:ext cx="4506707" cy="14855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8962" y="1160802"/>
            <a:ext cx="4504780" cy="14212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4582" y="3516879"/>
            <a:ext cx="4473984" cy="13984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9317" y="5817842"/>
            <a:ext cx="1480314" cy="90855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45593" y="5399030"/>
            <a:ext cx="1520936" cy="9502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5429" y="5141855"/>
            <a:ext cx="1500288" cy="90950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869" y="5356655"/>
            <a:ext cx="1516816" cy="95187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2736" y="5817842"/>
            <a:ext cx="1498036" cy="9454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3647" y="4995075"/>
            <a:ext cx="1519237" cy="94728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65475" y="5752998"/>
            <a:ext cx="1562100" cy="98573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2491" y="5744029"/>
            <a:ext cx="1644181" cy="105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002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62135 -0.543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68" y="-271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54869 -0.5370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35" y="-268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65156 -0.2159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78" y="-108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5789 -0.1782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45" y="-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564x/d9/5e/6e/d95e6ebb8c57c542495efacd2136987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80547" y="2612334"/>
            <a:ext cx="7083555" cy="169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621" y="865238"/>
            <a:ext cx="659219" cy="8622889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Форма носа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Руханка танець _Marshmallow Dance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4278" y="45861"/>
            <a:ext cx="10901182" cy="61319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35916" y="45861"/>
            <a:ext cx="747131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Фізкультхвилинка</a:t>
            </a:r>
            <a:endParaRPr lang="ru-RU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69728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</TotalTime>
  <Words>258</Words>
  <Application>Microsoft Office PowerPoint</Application>
  <PresentationFormat>Широкоэкранный</PresentationFormat>
  <Paragraphs>61</Paragraphs>
  <Slides>15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32" baseType="lpstr">
      <vt:lpstr>BatangChe</vt:lpstr>
      <vt:lpstr>Dotum</vt:lpstr>
      <vt:lpstr>FangSong</vt:lpstr>
      <vt:lpstr>KaiTi</vt:lpstr>
      <vt:lpstr>SimSun</vt:lpstr>
      <vt:lpstr>Arial</vt:lpstr>
      <vt:lpstr>Bookman Old Style</vt:lpstr>
      <vt:lpstr>Calibri</vt:lpstr>
      <vt:lpstr>Calibri Light</vt:lpstr>
      <vt:lpstr>Cambria Math</vt:lpstr>
      <vt:lpstr>Comic Sans MS</vt:lpstr>
      <vt:lpstr>Courier New</vt:lpstr>
      <vt:lpstr>Estrangelo Edessa</vt:lpstr>
      <vt:lpstr>Gabriola</vt:lpstr>
      <vt:lpstr>Lucida Sans</vt:lpstr>
      <vt:lpstr>Mistral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</dc:creator>
  <cp:lastModifiedBy>O</cp:lastModifiedBy>
  <cp:revision>48</cp:revision>
  <dcterms:created xsi:type="dcterms:W3CDTF">2023-11-05T17:54:28Z</dcterms:created>
  <dcterms:modified xsi:type="dcterms:W3CDTF">2023-11-06T18:59:00Z</dcterms:modified>
</cp:coreProperties>
</file>