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399" r:id="rId5"/>
    <p:sldId id="400" r:id="rId6"/>
    <p:sldId id="417" r:id="rId7"/>
    <p:sldId id="418" r:id="rId8"/>
    <p:sldId id="419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5BD4FF"/>
    <a:srgbClr val="DDF0FE"/>
    <a:srgbClr val="3A393F"/>
    <a:srgbClr val="EE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TpKd3vzTDxQ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12" Type="http://schemas.openxmlformats.org/officeDocument/2006/relationships/hyperlink" Target="https://youtu.be/TpKd3vzTDxQ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.jpg"/><Relationship Id="rId5" Type="http://schemas.openxmlformats.org/officeDocument/2006/relationships/image" Target="../media/image10.gif"/><Relationship Id="rId10" Type="http://schemas.openxmlformats.org/officeDocument/2006/relationships/hyperlink" Target="https://www.youtube.com/channel/UCYtu9EnlIk3Nph-Yj_nHd6A" TargetMode="External"/><Relationship Id="rId4" Type="http://schemas.microsoft.com/office/2007/relationships/hdphoto" Target="../media/hdphoto1.wdp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Ytu9EnlIk3Nph-Yj_nHd6A" TargetMode="External"/><Relationship Id="rId3" Type="http://schemas.microsoft.com/office/2007/relationships/hdphoto" Target="../media/hdphoto1.wdp"/><Relationship Id="rId7" Type="http://schemas.openxmlformats.org/officeDocument/2006/relationships/image" Target="../media/image13.gif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hyperlink" Target="https://youtu.be/TpKd3vzTDxQ" TargetMode="External"/><Relationship Id="rId5" Type="http://schemas.microsoft.com/office/2007/relationships/hdphoto" Target="../media/hdphoto4.wdp"/><Relationship Id="rId10" Type="http://schemas.openxmlformats.org/officeDocument/2006/relationships/image" Target="../media/image16.jpeg"/><Relationship Id="rId4" Type="http://schemas.openxmlformats.org/officeDocument/2006/relationships/image" Target="../media/image14.png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youtu.be/TpKd3vzTDxQ" TargetMode="External"/><Relationship Id="rId5" Type="http://schemas.openxmlformats.org/officeDocument/2006/relationships/hyperlink" Target="https://www.youtube.com/channel/UCYtu9EnlIk3Nph-Yj_nHd6A" TargetMode="External"/><Relationship Id="rId10" Type="http://schemas.microsoft.com/office/2007/relationships/hdphoto" Target="../media/hdphoto6.wdp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hyperlink" Target="https://www.youtube.com/channel/UCYtu9EnlIk3Nph-Yj_nHd6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hyperlink" Target="https://youtu.be/TpKd3vzTDxQ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youtu.be/TpKd3vzTDxQ" TargetMode="External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3.gif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Ytu9EnlIk3Nph-Yj_nHd6A" TargetMode="External"/><Relationship Id="rId3" Type="http://schemas.microsoft.com/office/2007/relationships/hdphoto" Target="../media/hdphoto1.wdp"/><Relationship Id="rId7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8.png"/><Relationship Id="rId5" Type="http://schemas.microsoft.com/office/2007/relationships/hdphoto" Target="../media/hdphoto9.wdp"/><Relationship Id="rId10" Type="http://schemas.openxmlformats.org/officeDocument/2006/relationships/hyperlink" Target="https://youtu.be/TpKd3vzTDxQ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TpKd3vzTDxQ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Ytu9EnlIk3Nph-Yj_nHd6A" TargetMode="External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4966309" y="-6771"/>
            <a:ext cx="957173" cy="1060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43486" y="-3827"/>
            <a:ext cx="339912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22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125632" y="1910506"/>
            <a:ext cx="8096160" cy="2123658"/>
          </a:xfrm>
          <a:prstGeom prst="rect">
            <a:avLst/>
          </a:prstGeom>
          <a:solidFill>
            <a:srgbClr val="EEDDEF">
              <a:alpha val="4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tique Olive" panose="020B0803020204030204" pitchFamily="34" charset="0"/>
              </a:rPr>
              <a:t>ПОНЯТТЯ МОДЕЛІ. ВИДИ МОДЕЛЕЙ. ІНФОРМАЦІЙНІ І МАТЕМАТИЧНІ МОДЕЛІ</a:t>
            </a:r>
            <a:endParaRPr lang="uk-UA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tique Olive" panose="020B0803020204030204" pitchFamily="34" charset="0"/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C002C8-BDA6-25FA-C9B1-15B3F0E450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07" t="20825" r="25071" b="63715"/>
          <a:stretch/>
        </p:blipFill>
        <p:spPr>
          <a:xfrm>
            <a:off x="-5512" y="-6771"/>
            <a:ext cx="4971821" cy="1060254"/>
          </a:xfrm>
          <a:prstGeom prst="rect">
            <a:avLst/>
          </a:prstGeom>
        </p:spPr>
      </p:pic>
      <p:pic>
        <p:nvPicPr>
          <p:cNvPr id="18" name="Рисунок 17">
            <a:hlinkClick r:id="rId11"/>
            <a:extLst>
              <a:ext uri="{FF2B5EF4-FFF2-40B4-BE49-F238E27FC236}">
                <a16:creationId xmlns:a16="http://schemas.microsoft.com/office/drawing/2014/main" id="{01DFD86F-EB8F-62F8-7740-CB2573C57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96" y="4773086"/>
            <a:ext cx="3786843" cy="1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4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AD8851-6720-6B8E-15D6-580687D200A7}"/>
              </a:ext>
            </a:extLst>
          </p:cNvPr>
          <p:cNvSpPr txBox="1"/>
          <p:nvPr/>
        </p:nvSpPr>
        <p:spPr>
          <a:xfrm>
            <a:off x="3502324" y="382508"/>
            <a:ext cx="3350863" cy="70788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i="1" dirty="0"/>
              <a:t>Поміркуйте</a:t>
            </a:r>
            <a:endParaRPr lang="ru-RU" sz="4000" b="1" i="1" dirty="0"/>
          </a:p>
        </p:txBody>
      </p:sp>
      <p:pic>
        <p:nvPicPr>
          <p:cNvPr id="9" name="Picture 2" descr="Школа Дети Поднимая Руки В Современный Классе — стоковые фотографии и  другие картинки Белый - iStock">
            <a:extLst>
              <a:ext uri="{FF2B5EF4-FFF2-40B4-BE49-F238E27FC236}">
                <a16:creationId xmlns:a16="http://schemas.microsoft.com/office/drawing/2014/main" id="{BE0928EC-A461-77D0-72BB-184D7D8F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/>
        </p:blipFill>
        <p:spPr bwMode="auto">
          <a:xfrm>
            <a:off x="0" y="-44725"/>
            <a:ext cx="3502325" cy="17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D712B7-8D83-1F12-DA24-8C0360FD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BDC83D-B63E-2997-0EB0-D5495B33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326D939-2B08-84DF-5BEB-7BF04389A8CE}"/>
              </a:ext>
            </a:extLst>
          </p:cNvPr>
          <p:cNvGrpSpPr/>
          <p:nvPr/>
        </p:nvGrpSpPr>
        <p:grpSpPr>
          <a:xfrm>
            <a:off x="1174283" y="1972024"/>
            <a:ext cx="10058399" cy="990548"/>
            <a:chOff x="1135782" y="1897631"/>
            <a:chExt cx="11351367" cy="1057142"/>
          </a:xfrm>
        </p:grpSpPr>
        <p:grpSp>
          <p:nvGrpSpPr>
            <p:cNvPr id="10" name="Группа 5">
              <a:extLst>
                <a:ext uri="{FF2B5EF4-FFF2-40B4-BE49-F238E27FC236}">
                  <a16:creationId xmlns:a16="http://schemas.microsoft.com/office/drawing/2014/main" id="{AC804165-3B62-D9EF-7500-B1026EBEF707}"/>
                </a:ext>
              </a:extLst>
            </p:cNvPr>
            <p:cNvGrpSpPr/>
            <p:nvPr/>
          </p:nvGrpSpPr>
          <p:grpSpPr>
            <a:xfrm>
              <a:off x="1135782" y="1897631"/>
              <a:ext cx="11351367" cy="1057142"/>
              <a:chOff x="241538" y="1910283"/>
              <a:chExt cx="12253617" cy="1123094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1" name="Прямоугольник 2">
                <a:extLst>
                  <a:ext uri="{FF2B5EF4-FFF2-40B4-BE49-F238E27FC236}">
                    <a16:creationId xmlns:a16="http://schemas.microsoft.com/office/drawing/2014/main" id="{BDBC9B1E-C17C-82CB-1534-9F11F13EF2AE}"/>
                  </a:ext>
                </a:extLst>
              </p:cNvPr>
              <p:cNvSpPr/>
              <p:nvPr/>
            </p:nvSpPr>
            <p:spPr>
              <a:xfrm>
                <a:off x="241538" y="1910283"/>
                <a:ext cx="12253617" cy="112309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E9CD25-284B-C5A7-8ECF-0D25B2CD94BC}"/>
                  </a:ext>
                </a:extLst>
              </p:cNvPr>
              <p:cNvSpPr txBox="1"/>
              <p:nvPr/>
            </p:nvSpPr>
            <p:spPr>
              <a:xfrm>
                <a:off x="698741" y="1951600"/>
                <a:ext cx="11085043" cy="1081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800" dirty="0"/>
                  <a:t>Завдяки чому людина може спрогнозувати, якою завтра буде погода?</a:t>
                </a:r>
              </a:p>
            </p:txBody>
          </p:sp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1DFADFC-CE01-C3BA-3DC7-38720F653726}"/>
                </a:ext>
              </a:extLst>
            </p:cNvPr>
            <p:cNvSpPr/>
            <p:nvPr/>
          </p:nvSpPr>
          <p:spPr>
            <a:xfrm>
              <a:off x="1290131" y="2130622"/>
              <a:ext cx="188612" cy="176664"/>
            </a:xfrm>
            <a:prstGeom prst="ellipse">
              <a:avLst/>
            </a:prstGeom>
            <a:solidFill>
              <a:srgbClr val="E50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89FFE9-9B46-466A-1CBF-7F52AF945B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7" y="1846140"/>
            <a:ext cx="959652" cy="959652"/>
          </a:xfrm>
          <a:prstGeom prst="rect">
            <a:avLst/>
          </a:prstGeom>
        </p:spPr>
      </p:pic>
      <p:pic>
        <p:nvPicPr>
          <p:cNvPr id="5" name="Picture 2" descr="Прогноз погоди">
            <a:extLst>
              <a:ext uri="{FF2B5EF4-FFF2-40B4-BE49-F238E27FC236}">
                <a16:creationId xmlns:a16="http://schemas.microsoft.com/office/drawing/2014/main" id="{7ACB7061-110E-972D-9D77-C5D727C0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09" y="3218181"/>
            <a:ext cx="4632960" cy="3474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гноз погоди в Україні та Вінниці на 20-24 вересня : 19:09:2022 - 20  хвилин Вінниця">
            <a:extLst>
              <a:ext uri="{FF2B5EF4-FFF2-40B4-BE49-F238E27FC236}">
                <a16:creationId xmlns:a16="http://schemas.microsoft.com/office/drawing/2014/main" id="{80F19C26-3AFC-3F42-E937-2A401E4DB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28"/>
          <a:stretch/>
        </p:blipFill>
        <p:spPr bwMode="auto">
          <a:xfrm>
            <a:off x="6712263" y="3437156"/>
            <a:ext cx="4909459" cy="25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CB9540E-5903-DAC8-670F-EF74F8416256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102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103595A8-AF35-E11B-68F6-543B745F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hlinkClick r:id="rId10"/>
              <a:extLst>
                <a:ext uri="{FF2B5EF4-FFF2-40B4-BE49-F238E27FC236}">
                  <a16:creationId xmlns:a16="http://schemas.microsoft.com/office/drawing/2014/main" id="{781C44AD-8A49-D889-8055-665151DE1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1" name="Рисунок 20">
            <a:hlinkClick r:id="rId12"/>
            <a:extLst>
              <a:ext uri="{FF2B5EF4-FFF2-40B4-BE49-F238E27FC236}">
                <a16:creationId xmlns:a16="http://schemas.microsoft.com/office/drawing/2014/main" id="{A83E4FF8-997F-F872-4A59-8A54D0B7DC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755236"/>
            <a:ext cx="2827217" cy="11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400" b="1" dirty="0"/>
              <a:t>У житті людини важливе значення має вивчення </a:t>
            </a:r>
            <a:r>
              <a:rPr lang="uk-UA" sz="2400" b="1" dirty="0">
                <a:solidFill>
                  <a:srgbClr val="FF0000"/>
                </a:solidFill>
              </a:rPr>
              <a:t>власти­востей предметів </a:t>
            </a:r>
            <a:r>
              <a:rPr lang="uk-UA" sz="2400" b="1" dirty="0"/>
              <a:t>та явищ навколишнього світу. Знаючи вла­стивості зернових культур, можна спланувати, у яких регі­онах їх варто вирощувати, щоб мати гарантований урожай. Вивчення властивостей Місяця допомогло зрозуміти його вплив на Землю та причини виникнення морських припли­вів і відпливів. Вивчаючи властивості людських організмів, учені розробляють нові ліки від важких </a:t>
            </a:r>
            <a:r>
              <a:rPr lang="uk-UA" sz="2400" b="1" dirty="0" err="1"/>
              <a:t>хвороб</a:t>
            </a:r>
            <a:r>
              <a:rPr lang="uk-UA" sz="2400" b="1" dirty="0"/>
              <a:t>.</a:t>
            </a:r>
          </a:p>
        </p:txBody>
      </p:sp>
      <p:pic>
        <p:nvPicPr>
          <p:cNvPr id="3074" name="Picture 2" descr="Як, Коли та Чим Підживити Озиму Пшеницю | Поради відТетра Агро">
            <a:extLst>
              <a:ext uri="{FF2B5EF4-FFF2-40B4-BE49-F238E27FC236}">
                <a16:creationId xmlns:a16="http://schemas.microsoft.com/office/drawing/2014/main" id="{A51B2BAB-E746-8BD4-7E1B-4010A3C5C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" y="3020940"/>
            <a:ext cx="4189311" cy="2513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Цікаві факти про Місяць - Про цікаве">
            <a:extLst>
              <a:ext uri="{FF2B5EF4-FFF2-40B4-BE49-F238E27FC236}">
                <a16:creationId xmlns:a16="http://schemas.microsoft.com/office/drawing/2014/main" id="{083E4459-8DB7-7448-72C4-092F2B9A7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5145" r="19727" b="8426"/>
          <a:stretch/>
        </p:blipFill>
        <p:spPr bwMode="auto">
          <a:xfrm>
            <a:off x="4028663" y="4157138"/>
            <a:ext cx="2679118" cy="25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8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078" name="Picture 6" descr="Які ліки в лікарні видаватимуть безкоштовно. Пояснює МОЗ | Українська  правда _Життя">
            <a:extLst>
              <a:ext uri="{FF2B5EF4-FFF2-40B4-BE49-F238E27FC236}">
                <a16:creationId xmlns:a16="http://schemas.microsoft.com/office/drawing/2014/main" id="{F0184CE7-64CD-F278-C1D1-0F30739D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03" y="3069029"/>
            <a:ext cx="3569375" cy="23827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11"/>
            <a:extLst>
              <a:ext uri="{FF2B5EF4-FFF2-40B4-BE49-F238E27FC236}">
                <a16:creationId xmlns:a16="http://schemas.microsoft.com/office/drawing/2014/main" id="{A5349FDE-5F62-391B-E10B-B061EFBEF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755236"/>
            <a:ext cx="2827217" cy="11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Людську</a:t>
            </a:r>
            <a:r>
              <a:rPr lang="ru-RU" sz="2400" b="1" dirty="0"/>
              <a:t> </a:t>
            </a:r>
            <a:r>
              <a:rPr lang="ru-RU" sz="2400" b="1" dirty="0" err="1"/>
              <a:t>діяльність</a:t>
            </a:r>
            <a:r>
              <a:rPr lang="ru-RU" sz="2400" b="1" dirty="0"/>
              <a:t>, </a:t>
            </a:r>
            <a:r>
              <a:rPr lang="ru-RU" sz="2400" b="1" dirty="0" err="1"/>
              <a:t>спрямовану</a:t>
            </a:r>
            <a:r>
              <a:rPr lang="ru-RU" sz="2400" b="1" dirty="0"/>
              <a:t> на </a:t>
            </a:r>
            <a:r>
              <a:rPr lang="ru-RU" sz="2400" b="1" dirty="0" err="1"/>
              <a:t>вивчення</a:t>
            </a:r>
            <a:r>
              <a:rPr lang="ru-RU" sz="2400" b="1" dirty="0"/>
              <a:t> </a:t>
            </a:r>
            <a:r>
              <a:rPr lang="ru-RU" sz="2400" b="1" dirty="0" err="1"/>
              <a:t>властивостей</a:t>
            </a:r>
            <a:r>
              <a:rPr lang="ru-RU" sz="2400" b="1" dirty="0"/>
              <a:t> </a:t>
            </a:r>
            <a:r>
              <a:rPr lang="ru-RU" sz="2400" b="1" dirty="0" err="1"/>
              <a:t>об’єктів</a:t>
            </a:r>
            <a:r>
              <a:rPr lang="ru-RU" sz="2400" b="1" dirty="0"/>
              <a:t> </a:t>
            </a:r>
            <a:r>
              <a:rPr lang="ru-RU" sz="2400" b="1" dirty="0" err="1"/>
              <a:t>навко-лишнього</a:t>
            </a:r>
            <a:r>
              <a:rPr lang="ru-RU" sz="2400" b="1" dirty="0"/>
              <a:t> </a:t>
            </a:r>
            <a:r>
              <a:rPr lang="ru-RU" sz="2400" b="1" dirty="0" err="1"/>
              <a:t>світу</a:t>
            </a:r>
            <a:r>
              <a:rPr lang="ru-RU" sz="2400" b="1" dirty="0"/>
              <a:t> та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зв’язків</a:t>
            </a:r>
            <a:r>
              <a:rPr lang="ru-RU" sz="2400" b="1" dirty="0"/>
              <a:t> з </a:t>
            </a:r>
            <a:r>
              <a:rPr lang="ru-RU" sz="2400" b="1" dirty="0" err="1"/>
              <a:t>іншими</a:t>
            </a:r>
            <a:r>
              <a:rPr lang="ru-RU" sz="2400" b="1" dirty="0"/>
              <a:t> </a:t>
            </a:r>
            <a:r>
              <a:rPr lang="ru-RU" sz="2400" b="1" dirty="0" err="1"/>
              <a:t>об’єктами</a:t>
            </a:r>
            <a:r>
              <a:rPr lang="ru-RU" sz="2400" b="1" dirty="0"/>
              <a:t>, </a:t>
            </a:r>
            <a:r>
              <a:rPr lang="ru-RU" sz="2400" b="1" dirty="0" err="1"/>
              <a:t>називають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дослідженням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Наукові дослідження – Національний технічний університет">
            <a:extLst>
              <a:ext uri="{FF2B5EF4-FFF2-40B4-BE49-F238E27FC236}">
                <a16:creationId xmlns:a16="http://schemas.microsoft.com/office/drawing/2014/main" id="{282D9770-183D-A5E3-1924-462B91ABE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68"/>
          <a:stretch/>
        </p:blipFill>
        <p:spPr bwMode="auto">
          <a:xfrm>
            <a:off x="201815" y="1098818"/>
            <a:ext cx="5334654" cy="34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езентація &quot;Експеримент - метод дослідження природи&quot; | Презентація.  Пізнаємо природу">
            <a:extLst>
              <a:ext uri="{FF2B5EF4-FFF2-40B4-BE49-F238E27FC236}">
                <a16:creationId xmlns:a16="http://schemas.microsoft.com/office/drawing/2014/main" id="{54646950-B379-AD7A-FF22-D6F63B8E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66" y="1833642"/>
            <a:ext cx="7212868" cy="37867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1"/>
            <a:extLst>
              <a:ext uri="{FF2B5EF4-FFF2-40B4-BE49-F238E27FC236}">
                <a16:creationId xmlns:a16="http://schemas.microsoft.com/office/drawing/2014/main" id="{3B33995A-27C8-8A70-4FE7-65CDDA5483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755236"/>
            <a:ext cx="2827217" cy="11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Досліджувати</a:t>
            </a:r>
            <a:r>
              <a:rPr lang="ru-RU" sz="2400" b="1" dirty="0"/>
              <a:t> </a:t>
            </a:r>
            <a:r>
              <a:rPr lang="ru-RU" sz="2400" b="1" dirty="0" err="1"/>
              <a:t>об’єкти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різними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методами</a:t>
            </a:r>
            <a:r>
              <a:rPr lang="ru-RU" sz="2400" b="1" dirty="0"/>
              <a:t>. Для </a:t>
            </a:r>
            <a:r>
              <a:rPr lang="ru-RU" sz="2400" b="1" dirty="0" err="1"/>
              <a:t>до­слідження</a:t>
            </a:r>
            <a:r>
              <a:rPr lang="ru-RU" sz="2400" b="1" dirty="0"/>
              <a:t> часто </a:t>
            </a:r>
            <a:r>
              <a:rPr lang="ru-RU" sz="2400" b="1" dirty="0" err="1"/>
              <a:t>використовують</a:t>
            </a:r>
            <a:r>
              <a:rPr lang="ru-RU" sz="2400" b="1" dirty="0"/>
              <a:t> </a:t>
            </a:r>
            <a:r>
              <a:rPr lang="ru-RU" sz="2400" b="1" dirty="0" err="1"/>
              <a:t>спостереження</a:t>
            </a:r>
            <a:r>
              <a:rPr lang="ru-RU" sz="2400" b="1" dirty="0"/>
              <a:t> та </a:t>
            </a:r>
            <a:r>
              <a:rPr lang="ru-RU" sz="2400" b="1" dirty="0" err="1"/>
              <a:t>вимірю­вання</a:t>
            </a:r>
            <a:r>
              <a:rPr lang="ru-RU" sz="2400" b="1" dirty="0"/>
              <a:t>. </a:t>
            </a:r>
            <a:r>
              <a:rPr lang="ru-RU" sz="2400" b="1" dirty="0" err="1"/>
              <a:t>Суспільну</a:t>
            </a:r>
            <a:r>
              <a:rPr lang="ru-RU" sz="2400" b="1" dirty="0"/>
              <a:t> думку </a:t>
            </a:r>
            <a:r>
              <a:rPr lang="ru-RU" sz="2400" b="1" dirty="0" err="1"/>
              <a:t>дізнаються</a:t>
            </a:r>
            <a:r>
              <a:rPr lang="ru-RU" sz="2400" b="1" dirty="0"/>
              <a:t> </a:t>
            </a:r>
            <a:r>
              <a:rPr lang="ru-RU" sz="2400" b="1" dirty="0" err="1"/>
              <a:t>усним</a:t>
            </a:r>
            <a:r>
              <a:rPr lang="ru-RU" sz="2400" b="1" dirty="0"/>
              <a:t> </a:t>
            </a:r>
            <a:r>
              <a:rPr lang="ru-RU" sz="2400" b="1" dirty="0" err="1"/>
              <a:t>опитуванням</a:t>
            </a:r>
            <a:r>
              <a:rPr lang="ru-RU" sz="2400" b="1" dirty="0"/>
              <a:t> та </a:t>
            </a:r>
            <a:r>
              <a:rPr lang="ru-RU" sz="2400" b="1" dirty="0" err="1"/>
              <a:t>анкетуванням</a:t>
            </a:r>
            <a:r>
              <a:rPr lang="ru-RU" sz="2400" b="1" dirty="0"/>
              <a:t>. Для </a:t>
            </a:r>
            <a:r>
              <a:rPr lang="ru-RU" sz="2400" b="1" dirty="0" err="1"/>
              <a:t>проведення</a:t>
            </a:r>
            <a:r>
              <a:rPr lang="ru-RU" sz="2400" b="1" dirty="0"/>
              <a:t> </a:t>
            </a:r>
            <a:r>
              <a:rPr lang="ru-RU" sz="2400" b="1" dirty="0" err="1"/>
              <a:t>історичних</a:t>
            </a:r>
            <a:r>
              <a:rPr lang="ru-RU" sz="2400" b="1" dirty="0"/>
              <a:t> </a:t>
            </a:r>
            <a:r>
              <a:rPr lang="ru-RU" sz="2400" b="1" dirty="0" err="1"/>
              <a:t>досліджень</a:t>
            </a:r>
            <a:r>
              <a:rPr lang="ru-RU" sz="2400" b="1" dirty="0"/>
              <a:t> </a:t>
            </a:r>
            <a:r>
              <a:rPr lang="ru-RU" sz="2400" b="1" dirty="0" err="1"/>
              <a:t>оп­рацьовують</a:t>
            </a:r>
            <a:r>
              <a:rPr lang="ru-RU" sz="2400" b="1" dirty="0"/>
              <a:t> рукописи та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письмові</a:t>
            </a:r>
            <a:r>
              <a:rPr lang="ru-RU" sz="2400" b="1" dirty="0"/>
              <a:t> </a:t>
            </a:r>
            <a:r>
              <a:rPr lang="ru-RU" sz="2400" b="1" dirty="0" err="1"/>
              <a:t>джерела</a:t>
            </a:r>
            <a:r>
              <a:rPr lang="ru-RU" sz="2400" b="1" dirty="0"/>
              <a:t>, </a:t>
            </a:r>
            <a:r>
              <a:rPr lang="ru-RU" sz="2400" b="1" dirty="0" err="1"/>
              <a:t>аналізують</a:t>
            </a:r>
            <a:r>
              <a:rPr lang="ru-RU" sz="2400" b="1" dirty="0"/>
              <a:t> </a:t>
            </a:r>
            <a:r>
              <a:rPr lang="ru-RU" sz="2400" b="1" dirty="0" err="1"/>
              <a:t>історичні</a:t>
            </a:r>
            <a:r>
              <a:rPr lang="ru-RU" sz="2400" b="1" dirty="0"/>
              <a:t> </a:t>
            </a:r>
            <a:r>
              <a:rPr lang="ru-RU" sz="2400" b="1" dirty="0" err="1"/>
              <a:t>об’єкти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AEB820-75B6-44AF-F758-EFE188D6E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84" t="30777" r="47843" b="36982"/>
          <a:stretch/>
        </p:blipFill>
        <p:spPr>
          <a:xfrm>
            <a:off x="897386" y="2230629"/>
            <a:ext cx="10022763" cy="39088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7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" name="Рисунок 11">
            <a:hlinkClick r:id="rId9"/>
            <a:extLst>
              <a:ext uri="{FF2B5EF4-FFF2-40B4-BE49-F238E27FC236}">
                <a16:creationId xmlns:a16="http://schemas.microsoft.com/office/drawing/2014/main" id="{910EF2DF-B457-C378-8FAD-87FAFA2F9E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755236"/>
            <a:ext cx="2827217" cy="11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Якщо</a:t>
            </a:r>
            <a:r>
              <a:rPr lang="ru-RU" sz="2400" b="1" dirty="0"/>
              <a:t> </a:t>
            </a:r>
            <a:r>
              <a:rPr lang="ru-RU" sz="2400" b="1" dirty="0" err="1"/>
              <a:t>об’єкт</a:t>
            </a:r>
            <a:r>
              <a:rPr lang="ru-RU" sz="2400" b="1" dirty="0"/>
              <a:t>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ru-RU" sz="2400" b="1" dirty="0" err="1"/>
              <a:t>різноманітних</a:t>
            </a:r>
            <a:r>
              <a:rPr lang="ru-RU" sz="2400" b="1" dirty="0"/>
              <a:t> </a:t>
            </a:r>
            <a:r>
              <a:rPr lang="ru-RU" sz="2400" b="1" dirty="0" err="1"/>
              <a:t>властивостей</a:t>
            </a:r>
            <a:r>
              <a:rPr lang="ru-RU" sz="2400" b="1" dirty="0"/>
              <a:t>, то </a:t>
            </a:r>
            <a:r>
              <a:rPr lang="ru-RU" sz="2400" b="1" dirty="0" err="1"/>
              <a:t>виділяють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суттєві</a:t>
            </a:r>
            <a:r>
              <a:rPr lang="ru-RU" sz="2400" b="1" dirty="0"/>
              <a:t> для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</a:t>
            </a:r>
            <a:r>
              <a:rPr lang="ru-RU" sz="2400" b="1" dirty="0" err="1"/>
              <a:t>властивості</a:t>
            </a:r>
            <a:r>
              <a:rPr lang="ru-RU" sz="2400" b="1" dirty="0"/>
              <a:t> та </a:t>
            </a:r>
            <a:r>
              <a:rPr lang="ru-RU" sz="2400" b="1" dirty="0" err="1"/>
              <a:t>створю­ють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модель, яка </a:t>
            </a:r>
            <a:r>
              <a:rPr lang="ru-RU" sz="2400" b="1" dirty="0" err="1"/>
              <a:t>обов’язково</a:t>
            </a:r>
            <a:r>
              <a:rPr lang="ru-RU" sz="2400" b="1" dirty="0"/>
              <a:t>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</a:t>
            </a:r>
            <a:r>
              <a:rPr lang="ru-RU" sz="2400" b="1" dirty="0" err="1"/>
              <a:t>властивості</a:t>
            </a:r>
            <a:r>
              <a:rPr lang="ru-RU" sz="2400" b="1" dirty="0"/>
              <a:t>.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властивості</a:t>
            </a:r>
            <a:r>
              <a:rPr lang="ru-RU" sz="2400" b="1" dirty="0"/>
              <a:t>, </a:t>
            </a:r>
            <a:r>
              <a:rPr lang="ru-RU" sz="2400" b="1" dirty="0" err="1"/>
              <a:t>несуттєві</a:t>
            </a:r>
            <a:r>
              <a:rPr lang="ru-RU" sz="2400" b="1" dirty="0"/>
              <a:t> для </a:t>
            </a:r>
            <a:r>
              <a:rPr lang="ru-RU" sz="2400" b="1" dirty="0" err="1"/>
              <a:t>даного</a:t>
            </a:r>
            <a:r>
              <a:rPr lang="ru-RU" sz="2400" b="1" dirty="0"/>
              <a:t>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, у </a:t>
            </a:r>
            <a:r>
              <a:rPr lang="ru-RU" sz="2400" b="1" dirty="0" err="1"/>
              <a:t>моделі</a:t>
            </a:r>
            <a:r>
              <a:rPr lang="ru-RU" sz="2400" b="1" dirty="0"/>
              <a:t> </a:t>
            </a:r>
            <a:r>
              <a:rPr lang="ru-RU" sz="2400" b="1" dirty="0" err="1"/>
              <a:t>мо­</a:t>
            </a:r>
            <a:endParaRPr lang="ru-RU" sz="2400" b="1" dirty="0"/>
          </a:p>
          <a:p>
            <a:r>
              <a:rPr lang="ru-RU" sz="2400" b="1" dirty="0"/>
              <a:t>жуть бути </a:t>
            </a:r>
            <a:r>
              <a:rPr lang="ru-RU" sz="2400" b="1" dirty="0" err="1"/>
              <a:t>відсутні</a:t>
            </a:r>
            <a:r>
              <a:rPr lang="ru-RU" sz="2400" b="1" dirty="0"/>
              <a:t>.</a:t>
            </a:r>
            <a:endParaRPr lang="uk-UA" sz="2400" b="1" dirty="0"/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33DD23-8C85-1A5C-4743-27BA9A0D537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319" y="1645920"/>
            <a:ext cx="4845735" cy="2377439"/>
          </a:xfrm>
          <a:prstGeom prst="rect">
            <a:avLst/>
          </a:prstGeom>
        </p:spPr>
      </p:pic>
      <p:pic>
        <p:nvPicPr>
          <p:cNvPr id="2054" name="Picture 6" descr="модель дома - Сток картинки - iStock">
            <a:extLst>
              <a:ext uri="{FF2B5EF4-FFF2-40B4-BE49-F238E27FC236}">
                <a16:creationId xmlns:a16="http://schemas.microsoft.com/office/drawing/2014/main" id="{1074F609-5124-FBF2-7F84-734D2AE7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0" y="1789284"/>
            <a:ext cx="4324162" cy="320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увенірна Модель Корабля 32х32 см Вітрильник дерев'яний ручної роботи (три  щогли) | Є-Подарунки Київ, Україна">
            <a:extLst>
              <a:ext uri="{FF2B5EF4-FFF2-40B4-BE49-F238E27FC236}">
                <a16:creationId xmlns:a16="http://schemas.microsoft.com/office/drawing/2014/main" id="{4FD81A8F-B051-DBDB-CF31-52649224F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0"/>
          <a:stretch/>
        </p:blipFill>
        <p:spPr bwMode="auto">
          <a:xfrm>
            <a:off x="5105994" y="2542320"/>
            <a:ext cx="4762500" cy="41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11"/>
            <a:extLst>
              <a:ext uri="{FF2B5EF4-FFF2-40B4-BE49-F238E27FC236}">
                <a16:creationId xmlns:a16="http://schemas.microsoft.com/office/drawing/2014/main" id="{83E6FDBC-622D-3572-BEF6-CF7A947889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755236"/>
            <a:ext cx="2827217" cy="11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/>
              <a:t>Для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</a:t>
            </a:r>
            <a:r>
              <a:rPr lang="ru-RU" sz="2400" b="1" dirty="0" err="1"/>
              <a:t>властивостей</a:t>
            </a:r>
            <a:r>
              <a:rPr lang="ru-RU" sz="2400" b="1" dirty="0"/>
              <a:t> </a:t>
            </a:r>
            <a:r>
              <a:rPr lang="ru-RU" sz="2400" b="1" dirty="0" err="1"/>
              <a:t>об’єкта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використовувати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різні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моделі</a:t>
            </a:r>
            <a:r>
              <a:rPr lang="ru-RU" sz="2400" b="1" dirty="0"/>
              <a:t>. 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ви</a:t>
            </a:r>
            <a:r>
              <a:rPr lang="ru-RU" sz="2400" b="1" dirty="0"/>
              <a:t> </a:t>
            </a:r>
            <a:r>
              <a:rPr lang="ru-RU" sz="2400" b="1" dirty="0" err="1"/>
              <a:t>користуєтесь</a:t>
            </a:r>
            <a:r>
              <a:rPr lang="ru-RU" sz="2400" b="1" dirty="0"/>
              <a:t> </a:t>
            </a:r>
            <a:r>
              <a:rPr lang="ru-RU" sz="2400" b="1" dirty="0" err="1"/>
              <a:t>різ­ними</a:t>
            </a:r>
            <a:r>
              <a:rPr lang="ru-RU" sz="2400" b="1" dirty="0"/>
              <a:t> моделями </a:t>
            </a:r>
            <a:r>
              <a:rPr lang="ru-RU" sz="2400" b="1" dirty="0" err="1"/>
              <a:t>Землі</a:t>
            </a:r>
            <a:r>
              <a:rPr lang="ru-RU" sz="2400" b="1" dirty="0"/>
              <a:t> для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поло-</a:t>
            </a:r>
            <a:r>
              <a:rPr lang="ru-RU" sz="2400" b="1" dirty="0" err="1"/>
              <a:t>ження</a:t>
            </a:r>
            <a:r>
              <a:rPr lang="ru-RU" sz="2400" b="1" dirty="0"/>
              <a:t> </a:t>
            </a:r>
            <a:r>
              <a:rPr lang="ru-RU" sz="2400" b="1" dirty="0" err="1"/>
              <a:t>об’єктів</a:t>
            </a:r>
            <a:r>
              <a:rPr lang="ru-RU" sz="2400" b="1" dirty="0"/>
              <a:t> на </a:t>
            </a:r>
            <a:r>
              <a:rPr lang="ru-RU" sz="2400" b="1" dirty="0" err="1"/>
              <a:t>земній</a:t>
            </a:r>
            <a:r>
              <a:rPr lang="ru-RU" sz="2400" b="1" dirty="0"/>
              <a:t> </a:t>
            </a:r>
            <a:r>
              <a:rPr lang="ru-RU" sz="2400" b="1" dirty="0" err="1"/>
              <a:t>кулі</a:t>
            </a:r>
            <a:r>
              <a:rPr lang="ru-RU" sz="2400" b="1" dirty="0"/>
              <a:t> – глобусом і картою.</a:t>
            </a:r>
            <a:endParaRPr lang="uk-UA" sz="2400" b="1" dirty="0"/>
          </a:p>
        </p:txBody>
      </p:sp>
      <p:pic>
        <p:nvPicPr>
          <p:cNvPr id="3074" name="Picture 2" descr="Фізична карта світу • NRV UA">
            <a:extLst>
              <a:ext uri="{FF2B5EF4-FFF2-40B4-BE49-F238E27FC236}">
                <a16:creationId xmlns:a16="http://schemas.microsoft.com/office/drawing/2014/main" id="{8E48E4D6-BEEB-C959-6BA7-AC666858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6" y="1848138"/>
            <a:ext cx="6936651" cy="43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Глобус фізичний (діаметр 32 см) (географія) - купити в B-Pro">
            <a:extLst>
              <a:ext uri="{FF2B5EF4-FFF2-40B4-BE49-F238E27FC236}">
                <a16:creationId xmlns:a16="http://schemas.microsoft.com/office/drawing/2014/main" id="{11887AF5-B9AF-79C9-F1AE-F8FC52A9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18" y="1848138"/>
            <a:ext cx="5085914" cy="50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8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" name="Рисунок 11">
            <a:hlinkClick r:id="rId10"/>
            <a:extLst>
              <a:ext uri="{FF2B5EF4-FFF2-40B4-BE49-F238E27FC236}">
                <a16:creationId xmlns:a16="http://schemas.microsoft.com/office/drawing/2014/main" id="{DFD63BFD-1221-650F-DB68-193CEFB9C5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6" y="5755236"/>
            <a:ext cx="2827217" cy="11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-3828"/>
            <a:ext cx="1728216" cy="1914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AF99F-DF26-37E1-21A6-850855DC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0" y="4370304"/>
            <a:ext cx="2249183" cy="2249183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3896192" y="5924203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6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DFDCAAAB-A490-6171-D019-9698F7F80A10}"/>
              </a:ext>
            </a:extLst>
          </p:cNvPr>
          <p:cNvSpPr/>
          <p:nvPr/>
        </p:nvSpPr>
        <p:spPr>
          <a:xfrm>
            <a:off x="1839881" y="116670"/>
            <a:ext cx="10151822" cy="1296198"/>
          </a:xfrm>
          <a:prstGeom prst="roundRect">
            <a:avLst/>
          </a:prstGeom>
          <a:solidFill>
            <a:srgbClr val="3333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Повну презентацію дивіться у </a:t>
            </a:r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відеоуроці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9" name="Рисунок 18">
            <a:hlinkClick r:id="rId8"/>
            <a:extLst>
              <a:ext uri="{FF2B5EF4-FFF2-40B4-BE49-F238E27FC236}">
                <a16:creationId xmlns:a16="http://schemas.microsoft.com/office/drawing/2014/main" id="{297D2CBB-AEDF-6426-18E6-8B23CC992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43" y="2276244"/>
            <a:ext cx="4783482" cy="18658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FE872F-0342-D115-C3C5-4997D7D8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196" y="1267572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254</Words>
  <Application>Microsoft Office PowerPoint</Application>
  <PresentationFormat>Широкий екран</PresentationFormat>
  <Paragraphs>17</Paragraphs>
  <Slides>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5" baseType="lpstr">
      <vt:lpstr>AGZeppelin</vt:lpstr>
      <vt:lpstr>Antique Olive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267</cp:revision>
  <dcterms:created xsi:type="dcterms:W3CDTF">2023-03-17T21:15:50Z</dcterms:created>
  <dcterms:modified xsi:type="dcterms:W3CDTF">2024-02-11T17:21:46Z</dcterms:modified>
</cp:coreProperties>
</file>