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6" r:id="rId3"/>
    <p:sldId id="258" r:id="rId4"/>
    <p:sldId id="378" r:id="rId5"/>
    <p:sldId id="382" r:id="rId6"/>
    <p:sldId id="357" r:id="rId7"/>
    <p:sldId id="280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F908"/>
    <a:srgbClr val="0000FF"/>
    <a:srgbClr val="FF99FF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35B03-2F6C-D852-272C-1E340F9D2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2CB430-BB48-AF9C-B4DA-2943A5052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20175B-DFD0-178B-1FE0-892D7D4A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9201D9-9CDB-C888-C214-1005E7D2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4CF13F-3593-CFFB-C37A-B72BC9E6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F3721-5FFE-FC9F-F427-1835BA23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6567208-F4C7-3A42-41BB-3EC45E174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8F1071-285E-43C8-4F7C-F3F66530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EE84C9-3500-1E5B-622B-CCD66231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B7DF47-F74E-0857-5D94-0E699724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8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688FED-32BC-4119-AC33-D585009DD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072B22-6F06-DBF9-EECD-6339243F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73C5EF-83E7-FE67-B956-FA1C0C47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DC78D2-A850-90CD-6DC6-B9C52753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14B274-06CF-EB2B-641D-2BDC7AC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7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E488-4806-F875-D7EA-5F629EB0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528F8F-3D4F-BB84-16FA-EC0779C2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BEBA7-DAE0-1E3F-73D8-C4C88978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04DCC4-F10A-AA07-7A9F-5491EB11C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77062B-D8B7-5DC9-842F-A61BC421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53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6D17E-B0F4-78C3-E127-D5360AAB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2E86E-7FCD-F32D-A328-B4C1B226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7B233D-A29B-4D3A-8EC2-1F3D9312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8AB9E8-0F3E-7133-F623-E70793B5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3C3D87E-44BA-0392-0867-EABD9DD7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952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36819-92D7-F6AD-B540-B0198D9B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7F87B0-07E7-025C-1E83-F36756AF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8B8CF5-BFD9-A69D-A67E-1D4D727F4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98F5AE-99B7-F2BE-9372-E87F4F76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E0A3D2-C3BE-5EE6-E44A-8D6E9E98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9B6E38-A77F-E76F-DECA-8DBBB79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519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05F71-C3D7-28D1-BD03-BB8F8DA1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906080-20C6-73B6-6361-BF3E9AA9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FE0AC26-E544-76EF-B3DC-857905CAA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47A1D86-E1F3-4D42-A221-042CD71D3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7D3ED4A-8611-731B-C33E-6283ECF14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31CCC7-BB6D-CD17-B6BE-6929CAE3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07CF7C-CF07-8E1B-B11C-DD3F0ED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A017DDE-4290-1CD9-886B-E36AD5EB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84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783A0-C607-994B-96FB-E38429A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31E3987-DF99-0A90-26E7-F22254F4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5F28B1E-811E-5B53-5822-48052FF9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C0A8D5F-9345-A547-51FA-496253DA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81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D03E619-E6CA-7F9F-40BD-EA022D56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AB5C401-FBBD-66EB-94D9-AB76D2A0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0F7E569-B2DA-129D-BC7E-C8DC82AD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97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E6BC1-E770-C672-AA9C-E59B5E00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6ACB-DFB2-6911-376C-383351E6B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D6A43C-2C83-BF91-C3A8-90F388B45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929479B-9204-9894-AF34-B3F132BF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B6B22AA-CB4F-DD69-C68B-893676E2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EA2DA5-B17C-8E3B-6904-0B66381B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34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49ACD-8409-17C9-BD03-B321F3F4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CAE2C32-7E15-9B14-3F61-BA9BD6177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49030B-DC8D-7D3F-A21D-4D0C38A27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8417BA-A2CE-858B-775B-A72163E0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462B30-A7EC-4AB5-3DA0-8CF57881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5D162E-890D-093E-7A65-CE590A9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3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1A793F-D104-95B1-6104-01C9D154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5F0366-B496-B903-9101-CF8B7407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0A38F9-39EC-A485-DE4A-1509F9E5F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622E-ED67-4265-BF88-BDBE0BCC5984}" type="datetimeFigureOut">
              <a:rPr lang="uk-UA" smtClean="0"/>
              <a:t>27.02.2024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4693D6-DBCC-AD69-F555-B8CABD060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85114A-E032-61A6-2582-25405FF6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99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8zC07Nxfdk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@user-dw6wy3nf8n/featured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jpg"/><Relationship Id="rId9" Type="http://schemas.openxmlformats.org/officeDocument/2006/relationships/hyperlink" Target="https://youtu.be/x8zC07Nxfd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8zC07Nxfdk" TargetMode="External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hyperlink" Target="https://www.youtube.com/channel/UCYtu9EnlIk3Nph-Yj_nHd6A" TargetMode="External"/><Relationship Id="rId4" Type="http://schemas.openxmlformats.org/officeDocument/2006/relationships/image" Target="../media/image8.gif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4.wdp"/><Relationship Id="rId12" Type="http://schemas.openxmlformats.org/officeDocument/2006/relationships/hyperlink" Target="https://youtu.be/x8zC07Nxfdk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9.jp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8zC07Nxfdk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8zC07Nxfdk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youtu.be/x8zC07Nxfd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F2F215C9-76AB-7E70-9908-3E26E5433FA1}"/>
              </a:ext>
            </a:extLst>
          </p:cNvPr>
          <p:cNvSpPr/>
          <p:nvPr/>
        </p:nvSpPr>
        <p:spPr>
          <a:xfrm>
            <a:off x="-276733" y="5726"/>
            <a:ext cx="8009184" cy="825271"/>
          </a:xfrm>
          <a:prstGeom prst="parallelogram">
            <a:avLst>
              <a:gd name="adj" fmla="val 10728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A895E4A-AA53-BFCB-A576-F73509EDEF55}"/>
              </a:ext>
            </a:extLst>
          </p:cNvPr>
          <p:cNvSpPr/>
          <p:nvPr/>
        </p:nvSpPr>
        <p:spPr>
          <a:xfrm>
            <a:off x="1078558" y="-5727"/>
            <a:ext cx="5591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nisC" panose="02000803070000090003" pitchFamily="50" charset="-52"/>
              </a:rPr>
              <a:t>Пізнаємо природу</a:t>
            </a:r>
          </a:p>
        </p:txBody>
      </p:sp>
      <p:pic>
        <p:nvPicPr>
          <p:cNvPr id="7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4C7D3EA7-1BAD-EA95-5C7E-2E0A3E7EC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5725"/>
            <a:ext cx="985421" cy="9606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ілінія: фігура 11">
            <a:extLst>
              <a:ext uri="{FF2B5EF4-FFF2-40B4-BE49-F238E27FC236}">
                <a16:creationId xmlns:a16="http://schemas.microsoft.com/office/drawing/2014/main" id="{FC9F04DB-C5D5-47FA-F9CA-4E34A4DB9151}"/>
              </a:ext>
            </a:extLst>
          </p:cNvPr>
          <p:cNvSpPr/>
          <p:nvPr/>
        </p:nvSpPr>
        <p:spPr>
          <a:xfrm>
            <a:off x="7732450" y="-1"/>
            <a:ext cx="4459550" cy="825271"/>
          </a:xfrm>
          <a:custGeom>
            <a:avLst/>
            <a:gdLst>
              <a:gd name="connsiteX0" fmla="*/ 885400 w 4781006"/>
              <a:gd name="connsiteY0" fmla="*/ 0 h 825271"/>
              <a:gd name="connsiteX1" fmla="*/ 3804462 w 4781006"/>
              <a:gd name="connsiteY1" fmla="*/ 0 h 825271"/>
              <a:gd name="connsiteX2" fmla="*/ 4714618 w 4781006"/>
              <a:gd name="connsiteY2" fmla="*/ 0 h 825271"/>
              <a:gd name="connsiteX3" fmla="*/ 4781006 w 4781006"/>
              <a:gd name="connsiteY3" fmla="*/ 0 h 825271"/>
              <a:gd name="connsiteX4" fmla="*/ 4781006 w 4781006"/>
              <a:gd name="connsiteY4" fmla="*/ 825271 h 825271"/>
              <a:gd name="connsiteX5" fmla="*/ 3829218 w 4781006"/>
              <a:gd name="connsiteY5" fmla="*/ 825271 h 825271"/>
              <a:gd name="connsiteX6" fmla="*/ 3804462 w 4781006"/>
              <a:gd name="connsiteY6" fmla="*/ 825271 h 825271"/>
              <a:gd name="connsiteX7" fmla="*/ 0 w 4781006"/>
              <a:gd name="connsiteY7" fmla="*/ 825271 h 8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1006" h="825271">
                <a:moveTo>
                  <a:pt x="885400" y="0"/>
                </a:moveTo>
                <a:lnTo>
                  <a:pt x="3804462" y="0"/>
                </a:lnTo>
                <a:lnTo>
                  <a:pt x="4714618" y="0"/>
                </a:lnTo>
                <a:lnTo>
                  <a:pt x="4781006" y="0"/>
                </a:lnTo>
                <a:lnTo>
                  <a:pt x="4781006" y="825271"/>
                </a:lnTo>
                <a:lnTo>
                  <a:pt x="3829218" y="825271"/>
                </a:lnTo>
                <a:lnTo>
                  <a:pt x="3804462" y="825271"/>
                </a:lnTo>
                <a:lnTo>
                  <a:pt x="0" y="8252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D7CF5F02-CC26-A7A2-E0C7-B275FD034AC6}"/>
              </a:ext>
            </a:extLst>
          </p:cNvPr>
          <p:cNvSpPr/>
          <p:nvPr/>
        </p:nvSpPr>
        <p:spPr>
          <a:xfrm>
            <a:off x="8701611" y="-14354"/>
            <a:ext cx="28907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</a:t>
            </a:r>
            <a:r>
              <a:rPr lang="ru-RU" sz="5400" b="1" i="1" cap="none" spc="50" dirty="0" err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</a:t>
            </a:r>
            <a:endParaRPr lang="ru-RU" sz="5400" b="1" i="1" cap="none" spc="50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2651EED-D242-F927-807F-B30A33E278ED}"/>
              </a:ext>
            </a:extLst>
          </p:cNvPr>
          <p:cNvSpPr/>
          <p:nvPr/>
        </p:nvSpPr>
        <p:spPr>
          <a:xfrm>
            <a:off x="4321315" y="926384"/>
            <a:ext cx="354937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Урок 49</a:t>
            </a:r>
          </a:p>
        </p:txBody>
      </p:sp>
      <p:pic>
        <p:nvPicPr>
          <p:cNvPr id="20" name="Рисунок 19">
            <a:hlinkClick r:id="rId4"/>
            <a:extLst>
              <a:ext uri="{FF2B5EF4-FFF2-40B4-BE49-F238E27FC236}">
                <a16:creationId xmlns:a16="http://schemas.microsoft.com/office/drawing/2014/main" id="{11EACFB7-68D0-983F-F2D9-1954E6D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3" y="22995"/>
            <a:ext cx="825271" cy="8252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057E951-FE10-ADC5-0A86-3F0EA48F54A1}"/>
              </a:ext>
            </a:extLst>
          </p:cNvPr>
          <p:cNvSpPr/>
          <p:nvPr/>
        </p:nvSpPr>
        <p:spPr>
          <a:xfrm>
            <a:off x="1653191" y="1924778"/>
            <a:ext cx="9128521" cy="1938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spc="50" dirty="0">
                <a:ln w="9525" cmpd="sng">
                  <a:solidFill>
                    <a:srgbClr val="FFFF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влаштовані штучні екосистеми поля і саду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10F482-1B03-8FEF-FA1E-2264F62E4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09" y="3771447"/>
            <a:ext cx="1611907" cy="29498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CE1C05-1FF1-A72D-609E-14CB4AEDE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2212125"/>
            <a:ext cx="3996698" cy="4796038"/>
          </a:xfrm>
          <a:prstGeom prst="rect">
            <a:avLst/>
          </a:prstGeom>
        </p:spPr>
      </p:pic>
      <p:pic>
        <p:nvPicPr>
          <p:cNvPr id="13" name="Рисунок 12">
            <a:hlinkClick r:id="rId8"/>
            <a:extLst>
              <a:ext uri="{FF2B5EF4-FFF2-40B4-BE49-F238E27FC236}">
                <a16:creationId xmlns:a16="http://schemas.microsoft.com/office/drawing/2014/main" id="{8F669C37-B681-003B-EDF1-9DAE5B0DBB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32" y="5194140"/>
            <a:ext cx="3781414" cy="14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2" grpId="0" animBg="1"/>
      <p:bldP spid="9" grpId="0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ілка: п’ятикутник 1">
            <a:extLst>
              <a:ext uri="{FF2B5EF4-FFF2-40B4-BE49-F238E27FC236}">
                <a16:creationId xmlns:a16="http://schemas.microsoft.com/office/drawing/2014/main" id="{8768D312-9155-F13C-B77B-BD59370A62F9}"/>
              </a:ext>
            </a:extLst>
          </p:cNvPr>
          <p:cNvSpPr/>
          <p:nvPr/>
        </p:nvSpPr>
        <p:spPr>
          <a:xfrm>
            <a:off x="1410789" y="191590"/>
            <a:ext cx="10720251" cy="827313"/>
          </a:xfrm>
          <a:prstGeom prst="homePlate">
            <a:avLst/>
          </a:prstGeom>
          <a:ln>
            <a:solidFill>
              <a:srgbClr val="FFFF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/>
              <a:t>Чи була в тебе змога милуватися квітучим садом навесні й ласувати його плодами восени? 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33732F8B-6370-A5B4-9839-B26CD0F87CFB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6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BD15F212-4E53-4A2D-DB42-0B4DBEC64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>
              <a:hlinkClick r:id="rId3"/>
              <a:extLst>
                <a:ext uri="{FF2B5EF4-FFF2-40B4-BE49-F238E27FC236}">
                  <a16:creationId xmlns:a16="http://schemas.microsoft.com/office/drawing/2014/main" id="{CEDFB721-D96A-061D-C5B1-9EB66043B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26" name="Picture 2" descr="Притча про знак запитання — Християнський портал КІРІОС">
            <a:extLst>
              <a:ext uri="{FF2B5EF4-FFF2-40B4-BE49-F238E27FC236}">
                <a16:creationId xmlns:a16="http://schemas.microsoft.com/office/drawing/2014/main" id="{C2BD0FAE-943A-3DC4-A3CF-93C1EB24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8000" l="5348" r="98396">
                        <a14:foregroundMark x1="32620" y1="12667" x2="40642" y2="14667"/>
                        <a14:foregroundMark x1="60963" y1="10667" x2="58289" y2="19667"/>
                        <a14:foregroundMark x1="61497" y1="11000" x2="58289" y2="19333"/>
                        <a14:foregroundMark x1="55615" y1="10333" x2="59893" y2="8000"/>
                        <a14:foregroundMark x1="31016" y1="18333" x2="59893" y2="16000"/>
                        <a14:foregroundMark x1="59893" y1="16000" x2="27807" y2="13667"/>
                        <a14:foregroundMark x1="27807" y1="13667" x2="27807" y2="14667"/>
                        <a14:foregroundMark x1="32086" y1="21000" x2="57219" y2="20667"/>
                        <a14:foregroundMark x1="6952" y1="28333" x2="5882" y2="35000"/>
                        <a14:foregroundMark x1="63636" y1="7667" x2="64171" y2="22333"/>
                        <a14:foregroundMark x1="98396" y1="27667" x2="96257" y2="44333"/>
                        <a14:foregroundMark x1="49733" y1="84667" x2="55615" y2="92000"/>
                        <a14:foregroundMark x1="41176" y1="94333" x2="55615" y2="93667"/>
                        <a14:foregroundMark x1="41176" y1="95000" x2="56150" y2="95333"/>
                        <a14:foregroundMark x1="44385" y1="98333" x2="56684" y2="95667"/>
                        <a14:foregroundMark x1="32620" y1="7000" x2="27273" y2="8333"/>
                        <a14:foregroundMark x1="59893" y1="1000" x2="66845" y2="36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4" y="80782"/>
            <a:ext cx="1133025" cy="18176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9C55CDD-99EC-CD6D-93EF-7F8AC1CE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43" y="3861786"/>
            <a:ext cx="1997476" cy="29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9"/>
            <a:extLst>
              <a:ext uri="{FF2B5EF4-FFF2-40B4-BE49-F238E27FC236}">
                <a16:creationId xmlns:a16="http://schemas.microsoft.com/office/drawing/2014/main" id="{06ACEA60-3213-444C-C6B6-EDABF26F28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6" y="5817138"/>
            <a:ext cx="2461409" cy="9600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15ECF-CFBE-3E72-4DE9-4C7C5AC48CB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199" t="30680" r="26384" b="16117"/>
          <a:stretch/>
        </p:blipFill>
        <p:spPr>
          <a:xfrm>
            <a:off x="3240349" y="1128211"/>
            <a:ext cx="5504155" cy="559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отан, выродок, мультфильм">
            <a:extLst>
              <a:ext uri="{FF2B5EF4-FFF2-40B4-BE49-F238E27FC236}">
                <a16:creationId xmlns:a16="http://schemas.microsoft.com/office/drawing/2014/main" id="{C308A0BC-D105-1D63-70F3-461354FB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7" b="98235" l="3000" r="90889">
                        <a14:foregroundMark x1="53556" y1="10784" x2="40222" y2="11667"/>
                        <a14:foregroundMark x1="40222" y1="11667" x2="17667" y2="18922"/>
                        <a14:foregroundMark x1="17667" y1="18922" x2="11333" y2="29706"/>
                        <a14:foregroundMark x1="11333" y1="29706" x2="10000" y2="36471"/>
                        <a14:foregroundMark x1="9111" y1="24216" x2="4444" y2="35196"/>
                        <a14:foregroundMark x1="4444" y1="35196" x2="5111" y2="40588"/>
                        <a14:foregroundMark x1="26778" y1="8137" x2="34556" y2="5196"/>
                        <a14:foregroundMark x1="34556" y1="5196" x2="51556" y2="4118"/>
                        <a14:foregroundMark x1="51556" y1="4118" x2="61111" y2="9314"/>
                        <a14:foregroundMark x1="61111" y1="9314" x2="62222" y2="10588"/>
                        <a14:foregroundMark x1="44000" y1="2059" x2="52667" y2="3235"/>
                        <a14:foregroundMark x1="52667" y1="3235" x2="61111" y2="7157"/>
                        <a14:foregroundMark x1="61111" y1="7157" x2="61222" y2="7647"/>
                        <a14:foregroundMark x1="55778" y1="2059" x2="35444" y2="3039"/>
                        <a14:foregroundMark x1="35444" y1="3039" x2="31556" y2="4314"/>
                        <a14:foregroundMark x1="51556" y1="30196" x2="47222" y2="31471"/>
                        <a14:foregroundMark x1="50444" y1="30000" x2="50667" y2="39020"/>
                        <a14:foregroundMark x1="35556" y1="30588" x2="34000" y2="40980"/>
                        <a14:foregroundMark x1="37667" y1="29216" x2="34333" y2="41373"/>
                        <a14:foregroundMark x1="35333" y1="46373" x2="48444" y2="55098"/>
                        <a14:foregroundMark x1="38222" y1="48725" x2="26222" y2="50882"/>
                        <a14:foregroundMark x1="4333" y1="50784" x2="7000" y2="54608"/>
                        <a14:foregroundMark x1="3111" y1="31667" x2="3333" y2="39902"/>
                        <a14:foregroundMark x1="3333" y1="39902" x2="4667" y2="41373"/>
                        <a14:foregroundMark x1="45111" y1="66765" x2="52444" y2="67941"/>
                        <a14:foregroundMark x1="38333" y1="68235" x2="33333" y2="68725"/>
                        <a14:foregroundMark x1="29556" y1="70882" x2="23111" y2="80000"/>
                        <a14:foregroundMark x1="23111" y1="80000" x2="23556" y2="80392"/>
                        <a14:foregroundMark x1="27111" y1="90392" x2="37778" y2="91078"/>
                        <a14:foregroundMark x1="37778" y1="91078" x2="46778" y2="94118"/>
                        <a14:foregroundMark x1="46778" y1="94118" x2="43778" y2="94510"/>
                        <a14:foregroundMark x1="43111" y1="97941" x2="41556" y2="98333"/>
                        <a14:foregroundMark x1="84222" y1="74804" x2="84778" y2="86863"/>
                        <a14:foregroundMark x1="84778" y1="86863" x2="85778" y2="89608"/>
                        <a14:foregroundMark x1="89333" y1="73137" x2="89444" y2="89804"/>
                        <a14:foregroundMark x1="90556" y1="78725" x2="90889" y2="91078"/>
                        <a14:foregroundMark x1="53556" y1="65294" x2="50111" y2="75392"/>
                        <a14:backgroundMark x1="54778" y1="72745" x2="57667" y2="73922"/>
                        <a14:backgroundMark x1="66667" y1="81765" x2="67667" y2="8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2" y="5354848"/>
            <a:ext cx="1278759" cy="14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Поле</a:t>
            </a:r>
            <a:r>
              <a:rPr lang="uk-UA" sz="2400" b="1" dirty="0">
                <a:solidFill>
                  <a:schemeClr val="tx1"/>
                </a:solidFill>
              </a:rPr>
              <a:t> – це </a:t>
            </a:r>
            <a:r>
              <a:rPr lang="uk-UA" sz="2400" b="1" dirty="0">
                <a:solidFill>
                  <a:srgbClr val="FF0000"/>
                </a:solidFill>
              </a:rPr>
              <a:t>штучна екосистема</a:t>
            </a:r>
            <a:r>
              <a:rPr lang="uk-UA" sz="2400" b="1" dirty="0">
                <a:solidFill>
                  <a:schemeClr val="tx1"/>
                </a:solidFill>
              </a:rPr>
              <a:t>, створена людиною для вирощування культурних рослин. В Україні завдяки родючим чорноземам великі ділянки землі відведено під поля.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5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BAF68-9E92-A7F9-85E1-AEF913E2E7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857" t="35430" r="10286" b="9969"/>
          <a:stretch/>
        </p:blipFill>
        <p:spPr>
          <a:xfrm>
            <a:off x="2220685" y="1581316"/>
            <a:ext cx="9109165" cy="5100056"/>
          </a:xfrm>
          <a:prstGeom prst="rect">
            <a:avLst/>
          </a:prstGeom>
        </p:spPr>
      </p:pic>
      <p:pic>
        <p:nvPicPr>
          <p:cNvPr id="10" name="Рисунок 9">
            <a:hlinkClick r:id="rId8"/>
            <a:extLst>
              <a:ext uri="{FF2B5EF4-FFF2-40B4-BE49-F238E27FC236}">
                <a16:creationId xmlns:a16="http://schemas.microsoft.com/office/drawing/2014/main" id="{7FC98999-8200-0F2D-5B9D-631BD66C1B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0" y="5972349"/>
            <a:ext cx="2461409" cy="9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Найбільші площі в Україні займають посіви зернових культурних рослин: пшениці, жита, вівса, кукурудзи та інших. 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057" y="5157772"/>
            <a:ext cx="890231" cy="1629155"/>
          </a:xfrm>
          <a:prstGeom prst="rect">
            <a:avLst/>
          </a:prstGeom>
        </p:spPr>
      </p:pic>
      <p:pic>
        <p:nvPicPr>
          <p:cNvPr id="3074" name="Picture 2" descr="Озима пшениця Мілтон, Seed Grain, Канада Seed Grain купити за с доставкою">
            <a:extLst>
              <a:ext uri="{FF2B5EF4-FFF2-40B4-BE49-F238E27FC236}">
                <a16:creationId xmlns:a16="http://schemas.microsoft.com/office/drawing/2014/main" id="{9EE9D346-DD1C-D97A-8B0F-500B1522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0" y="1147354"/>
            <a:ext cx="3781458" cy="28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Жито: світові реалії та українські можливості - AgroPortal.ua">
            <a:extLst>
              <a:ext uri="{FF2B5EF4-FFF2-40B4-BE49-F238E27FC236}">
                <a16:creationId xmlns:a16="http://schemas.microsoft.com/office/drawing/2014/main" id="{4D936A70-FA7A-5521-41B0-63CA12ED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26" y="2684809"/>
            <a:ext cx="4380188" cy="28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id="{FEBE6CF6-B8CE-B946-FC88-84B617C4E95D}"/>
              </a:ext>
            </a:extLst>
          </p:cNvPr>
          <p:cNvSpPr/>
          <p:nvPr/>
        </p:nvSpPr>
        <p:spPr>
          <a:xfrm>
            <a:off x="85468" y="3868980"/>
            <a:ext cx="1427528" cy="467753"/>
          </a:xfrm>
          <a:prstGeom prst="wedgeRoundRectCallout">
            <a:avLst>
              <a:gd name="adj1" fmla="val 43011"/>
              <a:gd name="adj2" fmla="val -95458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Пшениця</a:t>
            </a:r>
            <a:endParaRPr lang="uk-UA" sz="2000" b="1" dirty="0"/>
          </a:p>
        </p:txBody>
      </p:sp>
      <p:pic>
        <p:nvPicPr>
          <p:cNvPr id="3078" name="Picture 6" descr="Овёс — Википедия">
            <a:extLst>
              <a:ext uri="{FF2B5EF4-FFF2-40B4-BE49-F238E27FC236}">
                <a16:creationId xmlns:a16="http://schemas.microsoft.com/office/drawing/2014/main" id="{EC518E94-8FDB-280D-2A2F-AC8BCF540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822" y="1147353"/>
            <a:ext cx="3265715" cy="435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ульбашка прямої мови: прямокутна з округленими кутами 11">
            <a:extLst>
              <a:ext uri="{FF2B5EF4-FFF2-40B4-BE49-F238E27FC236}">
                <a16:creationId xmlns:a16="http://schemas.microsoft.com/office/drawing/2014/main" id="{41CBDF82-9C72-B993-1BD7-860EF18EDCF5}"/>
              </a:ext>
            </a:extLst>
          </p:cNvPr>
          <p:cNvSpPr/>
          <p:nvPr/>
        </p:nvSpPr>
        <p:spPr>
          <a:xfrm>
            <a:off x="10650356" y="5504596"/>
            <a:ext cx="1427528" cy="467753"/>
          </a:xfrm>
          <a:prstGeom prst="wedgeRoundRectCallout">
            <a:avLst>
              <a:gd name="adj1" fmla="val -35685"/>
              <a:gd name="adj2" fmla="val -106629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Овес</a:t>
            </a:r>
            <a:endParaRPr lang="uk-UA" sz="2000" b="1" dirty="0"/>
          </a:p>
        </p:txBody>
      </p:sp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DD61AA36-5A22-7293-5E31-986C97425AB2}"/>
              </a:ext>
            </a:extLst>
          </p:cNvPr>
          <p:cNvSpPr/>
          <p:nvPr/>
        </p:nvSpPr>
        <p:spPr>
          <a:xfrm>
            <a:off x="4552965" y="5520481"/>
            <a:ext cx="1427528" cy="467753"/>
          </a:xfrm>
          <a:prstGeom prst="wedgeRoundRectCallout">
            <a:avLst>
              <a:gd name="adj1" fmla="val 43011"/>
              <a:gd name="adj2" fmla="val -95458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Жито</a:t>
            </a:r>
            <a:endParaRPr lang="uk-UA" sz="2000" b="1" dirty="0"/>
          </a:p>
        </p:txBody>
      </p:sp>
      <p:pic>
        <p:nvPicPr>
          <p:cNvPr id="15" name="Рисунок 14">
            <a:hlinkClick r:id="rId12"/>
            <a:extLst>
              <a:ext uri="{FF2B5EF4-FFF2-40B4-BE49-F238E27FC236}">
                <a16:creationId xmlns:a16="http://schemas.microsoft.com/office/drawing/2014/main" id="{01A11691-649E-675B-CD6B-5B7466D4A1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10" y="6004532"/>
            <a:ext cx="2461409" cy="9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В екосистемі поля крім культурної рослини всі інші – шкідники. Їхня загальна назва – </a:t>
            </a:r>
            <a:r>
              <a:rPr lang="uk-UA" sz="2400" b="1" dirty="0">
                <a:solidFill>
                  <a:srgbClr val="FF0000"/>
                </a:solidFill>
              </a:rPr>
              <a:t>бур’яни</a:t>
            </a:r>
            <a:r>
              <a:rPr lang="uk-UA" sz="2400" b="1" dirty="0">
                <a:solidFill>
                  <a:schemeClr val="tx1"/>
                </a:solidFill>
              </a:rPr>
              <a:t>. На будь якому полі разом з культурними рослинами росте багато бур’янів. Вони перешкоджають нормальному живленню культурних рослин, затінюють посіви, спричиняють заляганню культурних рослин, заважають збиранню врожаю.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5122" name="Picture 2" descr="Вайн, Виноградник, Культура, Весна">
            <a:extLst>
              <a:ext uri="{FF2B5EF4-FFF2-40B4-BE49-F238E27FC236}">
                <a16:creationId xmlns:a16="http://schemas.microsoft.com/office/drawing/2014/main" id="{A96C7C9E-54D1-D056-DC1F-12F7D459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17" y="1929074"/>
            <a:ext cx="7017286" cy="46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92" y="5104734"/>
            <a:ext cx="890231" cy="1629155"/>
          </a:xfrm>
          <a:prstGeom prst="rect">
            <a:avLst/>
          </a:prstGeom>
        </p:spPr>
      </p:pic>
      <p:pic>
        <p:nvPicPr>
          <p:cNvPr id="9" name="Рисунок 8">
            <a:hlinkClick r:id="rId8"/>
            <a:extLst>
              <a:ext uri="{FF2B5EF4-FFF2-40B4-BE49-F238E27FC236}">
                <a16:creationId xmlns:a16="http://schemas.microsoft.com/office/drawing/2014/main" id="{F58DCF3C-78D9-C828-405B-9E8787366F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0" y="5972349"/>
            <a:ext cx="2461409" cy="9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92316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Вона виїдає м’якуш яблука. Доки гусениця не </a:t>
            </a:r>
            <a:r>
              <a:rPr lang="uk-UA" sz="2400" b="1" dirty="0" err="1">
                <a:solidFill>
                  <a:schemeClr val="tx1"/>
                </a:solidFill>
              </a:rPr>
              <a:t>прогризе</a:t>
            </a:r>
            <a:r>
              <a:rPr lang="uk-UA" sz="2400" b="1" dirty="0">
                <a:solidFill>
                  <a:schemeClr val="tx1"/>
                </a:solidFill>
              </a:rPr>
              <a:t> назовні отвір, ніхто й не здогадується, що гарне зовні яблуко всередині пошкодже­не («червиве»). За літо одна гусениця здатна зіпсувати кілька яблук.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244" name="Picture 4" descr="Яблунева плодожерка: методи, засоби та препарати для боротьби зі шкідником">
            <a:extLst>
              <a:ext uri="{FF2B5EF4-FFF2-40B4-BE49-F238E27FC236}">
                <a16:creationId xmlns:a16="http://schemas.microsoft.com/office/drawing/2014/main" id="{1A0589A8-4635-CCC1-C923-F3C0735F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01" y="1590860"/>
            <a:ext cx="7783198" cy="486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FFAE6C-6EE4-D4B9-882D-B9970ECB9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001" y="5176800"/>
            <a:ext cx="1222640" cy="1591099"/>
          </a:xfrm>
          <a:prstGeom prst="rect">
            <a:avLst/>
          </a:prstGeom>
        </p:spPr>
      </p:pic>
      <p:pic>
        <p:nvPicPr>
          <p:cNvPr id="10" name="Рисунок 9">
            <a:hlinkClick r:id="rId8"/>
            <a:extLst>
              <a:ext uri="{FF2B5EF4-FFF2-40B4-BE49-F238E27FC236}">
                <a16:creationId xmlns:a16="http://schemas.microsoft.com/office/drawing/2014/main" id="{0FF99AFC-2569-10E7-358A-F382ED4C05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0" y="5972349"/>
            <a:ext cx="2461409" cy="9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1A947-8C37-7CF9-0591-FFF6E711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747" y="3182255"/>
            <a:ext cx="2008564" cy="36757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D5359-EE92-0A30-31F2-059263B1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sp>
        <p:nvSpPr>
          <p:cNvPr id="5" name="Прямоугольник: скругленные углы 2">
            <a:extLst>
              <a:ext uri="{FF2B5EF4-FFF2-40B4-BE49-F238E27FC236}">
                <a16:creationId xmlns:a16="http://schemas.microsoft.com/office/drawing/2014/main" id="{E700E5AD-D448-C7C2-B64E-ECFFAA89E09B}"/>
              </a:ext>
            </a:extLst>
          </p:cNvPr>
          <p:cNvSpPr/>
          <p:nvPr/>
        </p:nvSpPr>
        <p:spPr>
          <a:xfrm>
            <a:off x="1848262" y="998230"/>
            <a:ext cx="8845864" cy="1083119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endParaRPr lang="ru-RU" sz="3600" b="1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7484F88F-DC79-6901-AA39-21D3FAECB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91" y="2357846"/>
            <a:ext cx="4783482" cy="1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5617</TotalTime>
  <Words>166</Words>
  <Application>Microsoft Office PowerPoint</Application>
  <PresentationFormat>Широкий екран</PresentationFormat>
  <Paragraphs>13</Paragraphs>
  <Slides>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3" baseType="lpstr">
      <vt:lpstr>AdonisC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713</cp:revision>
  <dcterms:created xsi:type="dcterms:W3CDTF">2023-02-01T11:00:58Z</dcterms:created>
  <dcterms:modified xsi:type="dcterms:W3CDTF">2024-02-27T17:13:43Z</dcterms:modified>
</cp:coreProperties>
</file>