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1" r:id="rId3"/>
    <p:sldId id="418" r:id="rId4"/>
    <p:sldId id="444" r:id="rId5"/>
    <p:sldId id="451" r:id="rId6"/>
    <p:sldId id="452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AFA"/>
    <a:srgbClr val="5BD4FF"/>
    <a:srgbClr val="DDF0FE"/>
    <a:srgbClr val="3A393F"/>
    <a:srgbClr val="EE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14.02.2024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youtu.be/IYrf08OnS0g" TargetMode="External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s://youtu.be/IYrf08OnS0g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youtube.com/channel/UCYtu9EnlIk3Nph-Yj_nHd6A" TargetMode="External"/><Relationship Id="rId12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image" Target="../media/image13.png"/><Relationship Id="rId5" Type="http://schemas.openxmlformats.org/officeDocument/2006/relationships/image" Target="../media/image10.gi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8.png"/><Relationship Id="rId5" Type="http://schemas.openxmlformats.org/officeDocument/2006/relationships/hyperlink" Target="https://www.youtube.com/channel/UCYtu9EnlIk3Nph-Yj_nHd6A" TargetMode="External"/><Relationship Id="rId10" Type="http://schemas.openxmlformats.org/officeDocument/2006/relationships/hyperlink" Target="https://youtu.be/IYrf08OnS0g" TargetMode="External"/><Relationship Id="rId4" Type="http://schemas.openxmlformats.org/officeDocument/2006/relationships/image" Target="../media/image11.gif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hyperlink" Target="https://youtu.be/IYrf08OnS0g" TargetMode="External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8.png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7.wdp"/><Relationship Id="rId4" Type="http://schemas.openxmlformats.org/officeDocument/2006/relationships/image" Target="../media/image11.gif"/><Relationship Id="rId9" Type="http://schemas.openxmlformats.org/officeDocument/2006/relationships/image" Target="../media/image17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microsoft.com/office/2007/relationships/hdphoto" Target="../media/hdphoto11.wdp"/><Relationship Id="rId2" Type="http://schemas.openxmlformats.org/officeDocument/2006/relationships/image" Target="../media/image5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21.png"/><Relationship Id="rId5" Type="http://schemas.openxmlformats.org/officeDocument/2006/relationships/hyperlink" Target="https://www.youtube.com/channel/UCYtu9EnlIk3Nph-Yj_nHd6A" TargetMode="External"/><Relationship Id="rId15" Type="http://schemas.openxmlformats.org/officeDocument/2006/relationships/hyperlink" Target="https://youtu.be/IYrf08OnS0g" TargetMode="External"/><Relationship Id="rId10" Type="http://schemas.microsoft.com/office/2007/relationships/hdphoto" Target="../media/hdphoto10.wdp"/><Relationship Id="rId4" Type="http://schemas.openxmlformats.org/officeDocument/2006/relationships/image" Target="../media/image11.gif"/><Relationship Id="rId9" Type="http://schemas.openxmlformats.org/officeDocument/2006/relationships/image" Target="../media/image20.png"/><Relationship Id="rId1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IYrf08OnS0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Ytu9EnlIk3Nph-Yj_nHd6A" TargetMode="External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4966309" y="-6771"/>
            <a:ext cx="957173" cy="1060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43486" y="-3827"/>
            <a:ext cx="33991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4108233" y="2327173"/>
            <a:ext cx="8096160" cy="769441"/>
          </a:xfrm>
          <a:prstGeom prst="rect">
            <a:avLst/>
          </a:prstGeom>
          <a:solidFill>
            <a:srgbClr val="EEDDEF">
              <a:alpha val="4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ТАБЛИЧНИЙ ПРОЦЕСОР</a:t>
            </a:r>
            <a:endParaRPr lang="uk-UA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6179419" y="6024791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7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3303A-1A66-EFDC-F99F-86B7560756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636" t="18822" r="35714" b="65718"/>
          <a:stretch/>
        </p:blipFill>
        <p:spPr>
          <a:xfrm>
            <a:off x="0" y="-6771"/>
            <a:ext cx="4966309" cy="1060254"/>
          </a:xfrm>
          <a:prstGeom prst="rect">
            <a:avLst/>
          </a:prstGeom>
        </p:spPr>
      </p:pic>
      <p:pic>
        <p:nvPicPr>
          <p:cNvPr id="18" name="Рисунок 17">
            <a:hlinkClick r:id="rId11"/>
            <a:extLst>
              <a:ext uri="{FF2B5EF4-FFF2-40B4-BE49-F238E27FC236}">
                <a16:creationId xmlns:a16="http://schemas.microsoft.com/office/drawing/2014/main" id="{641A8583-378B-74B0-05A6-AE74CDEA5B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48" y="4553480"/>
            <a:ext cx="4346573" cy="14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D8851-6720-6B8E-15D6-580687D200A7}"/>
              </a:ext>
            </a:extLst>
          </p:cNvPr>
          <p:cNvSpPr txBox="1"/>
          <p:nvPr/>
        </p:nvSpPr>
        <p:spPr>
          <a:xfrm>
            <a:off x="3502324" y="382508"/>
            <a:ext cx="3350863" cy="70788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000" b="1" i="1" dirty="0"/>
              <a:t>Поміркуйте</a:t>
            </a:r>
            <a:endParaRPr lang="ru-RU" sz="4000" b="1" i="1" dirty="0"/>
          </a:p>
        </p:txBody>
      </p:sp>
      <p:pic>
        <p:nvPicPr>
          <p:cNvPr id="9" name="Picture 2" descr="Школа Дети Поднимая Руки В Современный Классе — стоковые фотографии и  другие картинки Белый - iStock">
            <a:extLst>
              <a:ext uri="{FF2B5EF4-FFF2-40B4-BE49-F238E27FC236}">
                <a16:creationId xmlns:a16="http://schemas.microsoft.com/office/drawing/2014/main" id="{BE0928EC-A461-77D0-72BB-184D7D8F3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5"/>
          <a:stretch/>
        </p:blipFill>
        <p:spPr bwMode="auto">
          <a:xfrm>
            <a:off x="0" y="-44725"/>
            <a:ext cx="3502325" cy="17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D712B7-8D83-1F12-DA24-8C0360FD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BDC83D-B63E-2997-0EB0-D5495B33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18" name="Группа 5">
            <a:extLst>
              <a:ext uri="{FF2B5EF4-FFF2-40B4-BE49-F238E27FC236}">
                <a16:creationId xmlns:a16="http://schemas.microsoft.com/office/drawing/2014/main" id="{333A6A0D-BD09-501A-E336-BCD457CD53BE}"/>
              </a:ext>
            </a:extLst>
          </p:cNvPr>
          <p:cNvGrpSpPr/>
          <p:nvPr/>
        </p:nvGrpSpPr>
        <p:grpSpPr>
          <a:xfrm>
            <a:off x="1153198" y="1897629"/>
            <a:ext cx="10108360" cy="1098120"/>
            <a:chOff x="241538" y="1910284"/>
            <a:chExt cx="11671787" cy="116662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9" name="Прямоугольник 2">
              <a:extLst>
                <a:ext uri="{FF2B5EF4-FFF2-40B4-BE49-F238E27FC236}">
                  <a16:creationId xmlns:a16="http://schemas.microsoft.com/office/drawing/2014/main" id="{C9853E92-CC29-A26E-51CB-50FCA8ACBE54}"/>
                </a:ext>
              </a:extLst>
            </p:cNvPr>
            <p:cNvSpPr/>
            <p:nvPr/>
          </p:nvSpPr>
          <p:spPr>
            <a:xfrm>
              <a:off x="241538" y="1910284"/>
              <a:ext cx="11671787" cy="11666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12248345-ACEE-E33F-EAF8-A066BA56F628}"/>
                </a:ext>
              </a:extLst>
            </p:cNvPr>
            <p:cNvSpPr/>
            <p:nvPr/>
          </p:nvSpPr>
          <p:spPr>
            <a:xfrm>
              <a:off x="416896" y="2157812"/>
              <a:ext cx="241539" cy="187686"/>
            </a:xfrm>
            <a:prstGeom prst="ellipse">
              <a:avLst/>
            </a:prstGeom>
            <a:solidFill>
              <a:srgbClr val="E50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F05DF1-0238-4F62-9D64-7A9844513BDE}"/>
                </a:ext>
              </a:extLst>
            </p:cNvPr>
            <p:cNvSpPr txBox="1"/>
            <p:nvPr/>
          </p:nvSpPr>
          <p:spPr>
            <a:xfrm>
              <a:off x="698740" y="1951600"/>
              <a:ext cx="11085043" cy="101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/>
                <a:t>Які об’єкти текстового документа ви знаєте? Які операції</a:t>
              </a:r>
            </a:p>
            <a:p>
              <a:r>
                <a:rPr lang="uk-UA" sz="2800" dirty="0"/>
                <a:t>можна виконувати над текстовими документами?</a:t>
              </a: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45C30A-4AFF-EA45-3AC5-C5A1FC41DF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" y="1897629"/>
            <a:ext cx="959652" cy="9596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3CB9540E-5903-DAC8-670F-EF74F8416256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1026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103595A8-AF35-E11B-68F6-543B745F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hlinkClick r:id="rId7"/>
              <a:extLst>
                <a:ext uri="{FF2B5EF4-FFF2-40B4-BE49-F238E27FC236}">
                  <a16:creationId xmlns:a16="http://schemas.microsoft.com/office/drawing/2014/main" id="{781C44AD-8A49-D889-8055-665151DE1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" name="Picture 2" descr="Як згрупувати об'єкти у документі Word - YouTube">
            <a:extLst>
              <a:ext uri="{FF2B5EF4-FFF2-40B4-BE49-F238E27FC236}">
                <a16:creationId xmlns:a16="http://schemas.microsoft.com/office/drawing/2014/main" id="{323BB7D4-F19C-D8EB-F22C-2A6904237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57"/>
          <a:stretch/>
        </p:blipFill>
        <p:spPr bwMode="auto">
          <a:xfrm rot="21279526">
            <a:off x="249159" y="3356802"/>
            <a:ext cx="5149516" cy="29901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S WORD Вставлення графічних зображень - YouTube">
            <a:extLst>
              <a:ext uri="{FF2B5EF4-FFF2-40B4-BE49-F238E27FC236}">
                <a16:creationId xmlns:a16="http://schemas.microsoft.com/office/drawing/2014/main" id="{B0922CE2-3E50-B3E6-9822-FBFC8BD08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4" r="10704" b="13422"/>
          <a:stretch/>
        </p:blipFill>
        <p:spPr bwMode="auto">
          <a:xfrm>
            <a:off x="3953796" y="3784004"/>
            <a:ext cx="4790933" cy="29687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hlinkClick r:id="rId13"/>
            <a:extLst>
              <a:ext uri="{FF2B5EF4-FFF2-40B4-BE49-F238E27FC236}">
                <a16:creationId xmlns:a16="http://schemas.microsoft.com/office/drawing/2014/main" id="{334C6A17-8A24-3A73-EA37-4FDFD39879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62" y="5905887"/>
            <a:ext cx="2694314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У </a:t>
            </a:r>
            <a:r>
              <a:rPr lang="ru-RU" sz="2400" b="1" dirty="0" err="1"/>
              <a:t>своїй</a:t>
            </a:r>
            <a:r>
              <a:rPr lang="ru-RU" sz="2400" b="1" dirty="0"/>
              <a:t> </a:t>
            </a:r>
            <a:r>
              <a:rPr lang="ru-RU" sz="2400" b="1" dirty="0" err="1"/>
              <a:t>професійній</a:t>
            </a:r>
            <a:r>
              <a:rPr lang="ru-RU" sz="2400" b="1" dirty="0"/>
              <a:t> </a:t>
            </a:r>
            <a:r>
              <a:rPr lang="ru-RU" sz="2400" b="1" dirty="0" err="1"/>
              <a:t>діяльності</a:t>
            </a:r>
            <a:r>
              <a:rPr lang="ru-RU" sz="2400" b="1" dirty="0"/>
              <a:t> та </a:t>
            </a:r>
            <a:r>
              <a:rPr lang="ru-RU" sz="2400" b="1" dirty="0" err="1"/>
              <a:t>повсякденному</a:t>
            </a:r>
            <a:r>
              <a:rPr lang="ru-RU" sz="2400" b="1" dirty="0"/>
              <a:t> </a:t>
            </a:r>
            <a:r>
              <a:rPr lang="ru-RU" sz="2400" b="1" dirty="0" err="1"/>
              <a:t>жит­ті</a:t>
            </a:r>
            <a:r>
              <a:rPr lang="ru-RU" sz="2400" b="1" dirty="0"/>
              <a:t> люди часто </a:t>
            </a:r>
            <a:r>
              <a:rPr lang="ru-RU" sz="2400" b="1" dirty="0" err="1"/>
              <a:t>викори-стовують</a:t>
            </a:r>
            <a:r>
              <a:rPr lang="ru-RU" sz="2400" b="1" dirty="0"/>
              <a:t> </a:t>
            </a:r>
            <a:r>
              <a:rPr lang="ru-RU" sz="2400" b="1" dirty="0" err="1"/>
              <a:t>таблиці</a:t>
            </a:r>
            <a:r>
              <a:rPr lang="ru-RU" sz="2400" b="1" dirty="0"/>
              <a:t> з метою компак­тного та </a:t>
            </a:r>
            <a:r>
              <a:rPr lang="ru-RU" sz="2400" b="1" dirty="0" err="1"/>
              <a:t>впорядкованого</a:t>
            </a:r>
            <a:r>
              <a:rPr lang="ru-RU" sz="2400" b="1" dirty="0"/>
              <a:t> </a:t>
            </a:r>
            <a:r>
              <a:rPr lang="ru-RU" sz="2400" b="1" dirty="0" err="1"/>
              <a:t>подання</a:t>
            </a:r>
            <a:r>
              <a:rPr lang="ru-RU" sz="2400" b="1" dirty="0"/>
              <a:t> </a:t>
            </a:r>
            <a:r>
              <a:rPr lang="ru-RU" sz="2400" b="1" dirty="0" err="1"/>
              <a:t>різнома-нітних</a:t>
            </a:r>
            <a:r>
              <a:rPr lang="ru-RU" sz="2400" b="1" dirty="0"/>
              <a:t> </a:t>
            </a:r>
            <a:r>
              <a:rPr lang="ru-RU" sz="2400" b="1" dirty="0" err="1"/>
              <a:t>даних</a:t>
            </a:r>
            <a:r>
              <a:rPr lang="ru-RU" sz="2400" b="1" dirty="0"/>
              <a:t> про </a:t>
            </a:r>
            <a:r>
              <a:rPr lang="ru-RU" sz="2400" b="1" dirty="0" err="1"/>
              <a:t>об’єкти</a:t>
            </a:r>
            <a:r>
              <a:rPr lang="ru-RU" sz="2400" b="1" dirty="0"/>
              <a:t> та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властивостей</a:t>
            </a:r>
            <a:r>
              <a:rPr lang="ru-RU" sz="2400" b="1" dirty="0"/>
              <a:t>. </a:t>
            </a:r>
            <a:r>
              <a:rPr lang="ru-RU" sz="2400" b="1" dirty="0" err="1"/>
              <a:t>Однак</a:t>
            </a:r>
            <a:r>
              <a:rPr lang="ru-RU" sz="2400" b="1" dirty="0"/>
              <a:t> часто </a:t>
            </a:r>
            <a:r>
              <a:rPr lang="ru-RU" sz="2400" b="1" dirty="0" err="1"/>
              <a:t>виникає</a:t>
            </a:r>
            <a:r>
              <a:rPr lang="ru-RU" sz="2400" b="1" dirty="0"/>
              <a:t> потреба не </a:t>
            </a:r>
            <a:r>
              <a:rPr lang="ru-RU" sz="2400" b="1" dirty="0" err="1"/>
              <a:t>тільки</a:t>
            </a:r>
            <a:r>
              <a:rPr lang="ru-RU" sz="2400" b="1" dirty="0"/>
              <a:t> </a:t>
            </a:r>
            <a:r>
              <a:rPr lang="ru-RU" sz="2400" b="1" dirty="0" err="1"/>
              <a:t>структуровано</a:t>
            </a:r>
            <a:r>
              <a:rPr lang="ru-RU" sz="2400" b="1" dirty="0"/>
              <a:t> </a:t>
            </a:r>
            <a:r>
              <a:rPr lang="ru-RU" sz="2400" b="1" dirty="0" err="1"/>
              <a:t>розмістити</a:t>
            </a:r>
            <a:r>
              <a:rPr lang="ru-RU" sz="2400" b="1" dirty="0"/>
              <a:t> </a:t>
            </a:r>
            <a:r>
              <a:rPr lang="ru-RU" sz="2400" b="1" dirty="0" err="1"/>
              <a:t>дані</a:t>
            </a:r>
            <a:r>
              <a:rPr lang="ru-RU" sz="2400" b="1" dirty="0"/>
              <a:t> в </a:t>
            </a:r>
            <a:r>
              <a:rPr lang="ru-RU" sz="2400" b="1" dirty="0" err="1"/>
              <a:t>таблиці</a:t>
            </a:r>
            <a:r>
              <a:rPr lang="ru-RU" sz="2400" b="1" dirty="0"/>
              <a:t>, а й </a:t>
            </a:r>
            <a:r>
              <a:rPr lang="ru-RU" sz="2400" b="1" dirty="0" err="1"/>
              <a:t>виконати</a:t>
            </a:r>
            <a:r>
              <a:rPr lang="ru-RU" sz="2400" b="1" dirty="0"/>
              <a:t> </a:t>
            </a:r>
            <a:r>
              <a:rPr lang="ru-RU" sz="2400" b="1" dirty="0" err="1"/>
              <a:t>певні</a:t>
            </a:r>
            <a:r>
              <a:rPr lang="ru-RU" sz="2400" b="1" dirty="0"/>
              <a:t> </a:t>
            </a:r>
            <a:r>
              <a:rPr lang="ru-RU" sz="2400" b="1" dirty="0" err="1"/>
              <a:t>обчислення</a:t>
            </a:r>
            <a:r>
              <a:rPr lang="ru-RU" sz="2400" b="1" dirty="0"/>
              <a:t> в </a:t>
            </a:r>
            <a:r>
              <a:rPr lang="ru-RU" sz="2400" b="1" dirty="0" err="1"/>
              <a:t>цих</a:t>
            </a:r>
            <a:r>
              <a:rPr lang="ru-RU" sz="2400" b="1" dirty="0"/>
              <a:t> </a:t>
            </a:r>
            <a:r>
              <a:rPr lang="ru-RU" sz="2400" b="1" dirty="0" err="1"/>
              <a:t>таблицях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074" name="Picture 2" descr="КОНТРОЛЬНА РОБОТА “Текстовий редактор Microsoft Word” Завдання № 1 Набір  тексту">
            <a:extLst>
              <a:ext uri="{FF2B5EF4-FFF2-40B4-BE49-F238E27FC236}">
                <a16:creationId xmlns:a16="http://schemas.microsoft.com/office/drawing/2014/main" id="{91D14179-A701-F1B8-5C43-EB6737F9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4" y="2282276"/>
            <a:ext cx="5411236" cy="360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0 клас. Практична робота. Створення і форматування таблиць. Дистанційно –  PVV">
            <a:extLst>
              <a:ext uri="{FF2B5EF4-FFF2-40B4-BE49-F238E27FC236}">
                <a16:creationId xmlns:a16="http://schemas.microsoft.com/office/drawing/2014/main" id="{4EBB75F6-711E-8F34-43D0-5F02415EA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8" t="5962"/>
          <a:stretch/>
        </p:blipFill>
        <p:spPr bwMode="auto">
          <a:xfrm rot="531025">
            <a:off x="5143216" y="3545553"/>
            <a:ext cx="4850180" cy="2790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hlinkClick r:id="rId10"/>
            <a:extLst>
              <a:ext uri="{FF2B5EF4-FFF2-40B4-BE49-F238E27FC236}">
                <a16:creationId xmlns:a16="http://schemas.microsoft.com/office/drawing/2014/main" id="{AF66EF85-F0B3-74EE-E2B2-1082261503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62" y="5905887"/>
            <a:ext cx="2694314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Серед</a:t>
            </a:r>
            <a:r>
              <a:rPr lang="ru-RU" sz="2400" b="1" dirty="0"/>
              <a:t> </a:t>
            </a:r>
            <a:r>
              <a:rPr lang="ru-RU" sz="2400" b="1" dirty="0" err="1"/>
              <a:t>сучасних</a:t>
            </a:r>
            <a:r>
              <a:rPr lang="ru-RU" sz="2400" b="1" dirty="0"/>
              <a:t> </a:t>
            </a:r>
            <a:r>
              <a:rPr lang="ru-RU" sz="2400" b="1" dirty="0" err="1"/>
              <a:t>табличних</a:t>
            </a:r>
            <a:r>
              <a:rPr lang="ru-RU" sz="2400" b="1" dirty="0"/>
              <a:t> </a:t>
            </a:r>
            <a:r>
              <a:rPr lang="ru-RU" sz="2400" b="1" dirty="0" err="1"/>
              <a:t>процесорів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назвати</a:t>
            </a:r>
            <a:r>
              <a:rPr lang="ru-RU" sz="2400" b="1" dirty="0"/>
              <a:t> </a:t>
            </a:r>
            <a:r>
              <a:rPr lang="ru-RU" sz="2400" b="1" dirty="0" err="1"/>
              <a:t>такі</a:t>
            </a:r>
            <a:r>
              <a:rPr lang="ru-RU" sz="2400" b="1" dirty="0"/>
              <a:t>: </a:t>
            </a:r>
            <a:endParaRPr lang="uk-UA" sz="2400" b="1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9218" name="Picture 2" descr="Excel: Getting Started with Excel">
            <a:extLst>
              <a:ext uri="{FF2B5EF4-FFF2-40B4-BE49-F238E27FC236}">
                <a16:creationId xmlns:a16="http://schemas.microsoft.com/office/drawing/2014/main" id="{9D7AD26D-2061-1B43-D00E-C5A234DDC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7" y="804949"/>
            <a:ext cx="5140868" cy="38354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ульбашка прямої мови: прямокутна з округленими кутами 1">
            <a:extLst>
              <a:ext uri="{FF2B5EF4-FFF2-40B4-BE49-F238E27FC236}">
                <a16:creationId xmlns:a16="http://schemas.microsoft.com/office/drawing/2014/main" id="{B5879FB4-F9E5-82F9-3F2F-3B938FE91B3F}"/>
              </a:ext>
            </a:extLst>
          </p:cNvPr>
          <p:cNvSpPr/>
          <p:nvPr/>
        </p:nvSpPr>
        <p:spPr>
          <a:xfrm>
            <a:off x="608666" y="3252304"/>
            <a:ext cx="2734491" cy="809897"/>
          </a:xfrm>
          <a:prstGeom prst="wedgeRoundRectCallout">
            <a:avLst>
              <a:gd name="adj1" fmla="val 48945"/>
              <a:gd name="adj2" fmla="val -11016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Microsoft Office Excel</a:t>
            </a:r>
            <a:endParaRPr lang="uk-UA" sz="2000" b="1" dirty="0"/>
          </a:p>
        </p:txBody>
      </p:sp>
      <p:pic>
        <p:nvPicPr>
          <p:cNvPr id="9220" name="Picture 4" descr="LibreOffice/Calc/Introduction, terminology and familiarization with LibreOffice  Calc - Wikibooks, open books for an open world">
            <a:extLst>
              <a:ext uri="{FF2B5EF4-FFF2-40B4-BE49-F238E27FC236}">
                <a16:creationId xmlns:a16="http://schemas.microsoft.com/office/drawing/2014/main" id="{C2CF35DD-EB98-BC8E-2132-865E5096F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49" y="801205"/>
            <a:ext cx="5768686" cy="38554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ульбашка прямої мови: прямокутна з округленими кутами 13">
            <a:extLst>
              <a:ext uri="{FF2B5EF4-FFF2-40B4-BE49-F238E27FC236}">
                <a16:creationId xmlns:a16="http://schemas.microsoft.com/office/drawing/2014/main" id="{805FE336-7874-5107-7B09-7D306F85105B}"/>
              </a:ext>
            </a:extLst>
          </p:cNvPr>
          <p:cNvSpPr/>
          <p:nvPr/>
        </p:nvSpPr>
        <p:spPr>
          <a:xfrm>
            <a:off x="9255692" y="2050482"/>
            <a:ext cx="2734491" cy="809897"/>
          </a:xfrm>
          <a:prstGeom prst="wedgeRoundRectCallout">
            <a:avLst>
              <a:gd name="adj1" fmla="val -51725"/>
              <a:gd name="adj2" fmla="val 11088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LibreOffice Calc</a:t>
            </a:r>
            <a:endParaRPr lang="uk-UA" sz="2000" b="1" dirty="0"/>
          </a:p>
        </p:txBody>
      </p:sp>
      <p:pic>
        <p:nvPicPr>
          <p:cNvPr id="9222" name="Picture 6" descr="Гугл Таблицы — бесплатная и удобная альтернатива Excel">
            <a:extLst>
              <a:ext uri="{FF2B5EF4-FFF2-40B4-BE49-F238E27FC236}">
                <a16:creationId xmlns:a16="http://schemas.microsoft.com/office/drawing/2014/main" id="{999E78B2-D52B-4D9E-0709-9F7F2B445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23"/>
          <a:stretch/>
        </p:blipFill>
        <p:spPr bwMode="auto">
          <a:xfrm>
            <a:off x="3931945" y="4274805"/>
            <a:ext cx="3967803" cy="25155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Бульбашка прямої мови: прямокутна з округленими кутами 15">
            <a:extLst>
              <a:ext uri="{FF2B5EF4-FFF2-40B4-BE49-F238E27FC236}">
                <a16:creationId xmlns:a16="http://schemas.microsoft.com/office/drawing/2014/main" id="{3F30B91E-947E-55EB-65A4-1F878BAC6D0B}"/>
              </a:ext>
            </a:extLst>
          </p:cNvPr>
          <p:cNvSpPr/>
          <p:nvPr/>
        </p:nvSpPr>
        <p:spPr>
          <a:xfrm>
            <a:off x="717925" y="5532566"/>
            <a:ext cx="2734491" cy="809897"/>
          </a:xfrm>
          <a:prstGeom prst="wedgeRoundRectCallout">
            <a:avLst>
              <a:gd name="adj1" fmla="val 76401"/>
              <a:gd name="adj2" fmla="val -4004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Google </a:t>
            </a:r>
            <a:r>
              <a:rPr lang="uk-UA" sz="2000" b="1" dirty="0"/>
              <a:t>Таблиці</a:t>
            </a:r>
          </a:p>
        </p:txBody>
      </p:sp>
      <p:pic>
        <p:nvPicPr>
          <p:cNvPr id="17" name="Рисунок 16">
            <a:hlinkClick r:id="rId13"/>
            <a:extLst>
              <a:ext uri="{FF2B5EF4-FFF2-40B4-BE49-F238E27FC236}">
                <a16:creationId xmlns:a16="http://schemas.microsoft.com/office/drawing/2014/main" id="{30B68029-FD35-1DB9-1351-109CA8998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62" y="5905887"/>
            <a:ext cx="2694314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5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46C28381-12DF-F83D-C28D-82D702E3B301}"/>
              </a:ext>
            </a:extLst>
          </p:cNvPr>
          <p:cNvGrpSpPr/>
          <p:nvPr/>
        </p:nvGrpSpPr>
        <p:grpSpPr>
          <a:xfrm>
            <a:off x="201816" y="171642"/>
            <a:ext cx="10674531" cy="1200329"/>
            <a:chOff x="201816" y="171642"/>
            <a:chExt cx="10674531" cy="12003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FF15EA-E50A-D90F-BF87-4E6836257A9E}"/>
                </a:ext>
              </a:extLst>
            </p:cNvPr>
            <p:cNvSpPr txBox="1"/>
            <p:nvPr/>
          </p:nvSpPr>
          <p:spPr>
            <a:xfrm>
              <a:off x="201816" y="171642"/>
              <a:ext cx="10674531" cy="12003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ru-RU" sz="2400" b="1" dirty="0"/>
                <a:t>Файл </a:t>
              </a:r>
              <a:r>
                <a:rPr lang="ru-RU" sz="2400" b="1" dirty="0" err="1"/>
                <a:t>електронної</a:t>
              </a:r>
              <a:r>
                <a:rPr lang="ru-RU" sz="2400" b="1" dirty="0"/>
                <a:t> книги за </a:t>
              </a:r>
              <a:r>
                <a:rPr lang="ru-RU" sz="2400" b="1" dirty="0" err="1"/>
                <a:t>замовчуванням</a:t>
              </a:r>
              <a:r>
                <a:rPr lang="ru-RU" sz="2400" b="1" dirty="0"/>
                <a:t> </a:t>
              </a:r>
              <a:r>
                <a:rPr lang="ru-RU" sz="2400" b="1" dirty="0" err="1"/>
                <a:t>має</a:t>
              </a:r>
              <a:r>
                <a:rPr lang="ru-RU" sz="2400" b="1" dirty="0"/>
                <a:t> </a:t>
              </a:r>
              <a:r>
                <a:rPr lang="ru-RU" sz="2400" b="1" dirty="0" err="1"/>
                <a:t>ім’я</a:t>
              </a:r>
              <a:r>
                <a:rPr lang="ru-RU" sz="2400" b="1" dirty="0"/>
                <a:t> </a:t>
              </a:r>
              <a:r>
                <a:rPr lang="ru-RU" sz="2400" b="1" dirty="0">
                  <a:solidFill>
                    <a:srgbClr val="FF0000"/>
                  </a:solidFill>
                </a:rPr>
                <a:t>Книга1</a:t>
              </a:r>
              <a:r>
                <a:rPr lang="ru-RU" sz="2400" b="1" dirty="0"/>
                <a:t>. </a:t>
              </a:r>
              <a:r>
                <a:rPr lang="ru-RU" sz="2400" b="1" dirty="0" err="1"/>
                <a:t>Користувач</a:t>
              </a:r>
              <a:r>
                <a:rPr lang="ru-RU" sz="2400" b="1" dirty="0"/>
                <a:t> </a:t>
              </a:r>
              <a:r>
                <a:rPr lang="ru-RU" sz="2400" b="1" dirty="0" err="1"/>
                <a:t>може</a:t>
              </a:r>
              <a:r>
                <a:rPr lang="ru-RU" sz="2400" b="1" dirty="0"/>
                <a:t> </a:t>
              </a:r>
              <a:r>
                <a:rPr lang="ru-RU" sz="2400" b="1" dirty="0" err="1"/>
                <a:t>змінити</a:t>
              </a:r>
              <a:r>
                <a:rPr lang="ru-RU" sz="2400" b="1" dirty="0"/>
                <a:t> </a:t>
              </a:r>
              <a:r>
                <a:rPr lang="ru-RU" sz="2400" b="1" dirty="0" err="1"/>
                <a:t>ім’я</a:t>
              </a:r>
              <a:r>
                <a:rPr lang="ru-RU" sz="2400" b="1" dirty="0"/>
                <a:t> книги </a:t>
              </a:r>
              <a:r>
                <a:rPr lang="ru-RU" sz="2400" b="1" dirty="0" err="1"/>
                <a:t>під</a:t>
              </a:r>
              <a:r>
                <a:rPr lang="ru-RU" sz="2400" b="1" dirty="0"/>
                <a:t> час </a:t>
              </a:r>
              <a:r>
                <a:rPr lang="ru-RU" sz="2400" b="1" dirty="0" err="1"/>
                <a:t>її</a:t>
              </a:r>
              <a:r>
                <a:rPr lang="ru-RU" sz="2400" b="1" dirty="0"/>
                <a:t> </a:t>
              </a:r>
              <a:r>
                <a:rPr lang="ru-RU" sz="2400" b="1" dirty="0" err="1"/>
                <a:t>збе­реження</a:t>
              </a:r>
              <a:r>
                <a:rPr lang="ru-RU" sz="2400" b="1" dirty="0"/>
                <a:t> у </a:t>
              </a:r>
              <a:r>
                <a:rPr lang="ru-RU" sz="2400" b="1" dirty="0" err="1"/>
                <a:t>файлі</a:t>
              </a:r>
              <a:r>
                <a:rPr lang="ru-RU" sz="2400" b="1" dirty="0"/>
                <a:t>. </a:t>
              </a:r>
              <a:r>
                <a:rPr lang="ru-RU" sz="2400" b="1" dirty="0" err="1"/>
                <a:t>Стандартним</a:t>
              </a:r>
              <a:r>
                <a:rPr lang="ru-RU" sz="2400" b="1" dirty="0"/>
                <a:t> типом файлу є тип Книга </a:t>
              </a:r>
              <a:r>
                <a:rPr lang="en-US" sz="2400" b="1" dirty="0"/>
                <a:t>Excel, </a:t>
              </a:r>
              <a:r>
                <a:rPr lang="ru-RU" sz="2400" b="1" dirty="0"/>
                <a:t>а </a:t>
              </a:r>
              <a:r>
                <a:rPr lang="ru-RU" sz="2400" b="1" dirty="0" err="1"/>
                <a:t>стандартним</a:t>
              </a:r>
              <a:r>
                <a:rPr lang="ru-RU" sz="2400" b="1" dirty="0"/>
                <a:t> </a:t>
              </a:r>
              <a:r>
                <a:rPr lang="ru-RU" sz="2400" b="1" dirty="0" err="1"/>
                <a:t>розширенням</a:t>
              </a:r>
              <a:r>
                <a:rPr lang="ru-RU" sz="2400" b="1" dirty="0"/>
                <a:t> </a:t>
              </a:r>
              <a:r>
                <a:rPr lang="ru-RU" sz="2400" b="1" dirty="0" err="1"/>
                <a:t>імені</a:t>
              </a:r>
              <a:r>
                <a:rPr lang="ru-RU" sz="2400" b="1" dirty="0"/>
                <a:t> файлу є </a:t>
              </a:r>
              <a:r>
                <a:rPr lang="en-US" sz="2400" b="1" dirty="0">
                  <a:solidFill>
                    <a:srgbClr val="FF0000"/>
                  </a:solidFill>
                </a:rPr>
                <a:t>xlsx</a:t>
              </a:r>
              <a:r>
                <a:rPr lang="en-US" sz="2400" b="1" dirty="0"/>
                <a:t> (</a:t>
              </a:r>
              <a:r>
                <a:rPr lang="ru-RU" sz="2400" b="1" dirty="0"/>
                <a:t>зна­чок         ).</a:t>
              </a:r>
              <a:endParaRPr lang="uk-UA" sz="2400" b="1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0EE7723-9341-6CAB-3A3A-E930A4E2F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7357" t="32000" r="68857" b="60127"/>
            <a:stretch/>
          </p:blipFill>
          <p:spPr>
            <a:xfrm>
              <a:off x="9896383" y="944737"/>
              <a:ext cx="365217" cy="427234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B2076C-E20B-034A-3C05-337DCA6C8C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2763" b="51017"/>
          <a:stretch/>
        </p:blipFill>
        <p:spPr>
          <a:xfrm>
            <a:off x="459273" y="1714123"/>
            <a:ext cx="9193011" cy="4425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ACB42AD5-96BD-0638-9F87-64F85EC72F0E}"/>
              </a:ext>
            </a:extLst>
          </p:cNvPr>
          <p:cNvSpPr/>
          <p:nvPr/>
        </p:nvSpPr>
        <p:spPr>
          <a:xfrm>
            <a:off x="6965525" y="1631919"/>
            <a:ext cx="2143641" cy="736811"/>
          </a:xfrm>
          <a:prstGeom prst="roundRect">
            <a:avLst>
              <a:gd name="adj" fmla="val 4430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76467E76-E41F-3AC7-407A-497AD2E8F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8070804" y="2140345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7AB8F4-D4D3-2D86-280C-DC99209AA9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632" t="19835" r="36190" b="54770"/>
          <a:stretch/>
        </p:blipFill>
        <p:spPr>
          <a:xfrm>
            <a:off x="9652285" y="1956852"/>
            <a:ext cx="2211100" cy="2669093"/>
          </a:xfrm>
          <a:prstGeom prst="rect">
            <a:avLst/>
          </a:prstGeom>
        </p:spPr>
      </p:pic>
      <p:pic>
        <p:nvPicPr>
          <p:cNvPr id="16" name="Рисунок 15">
            <a:hlinkClick r:id="rId15"/>
            <a:extLst>
              <a:ext uri="{FF2B5EF4-FFF2-40B4-BE49-F238E27FC236}">
                <a16:creationId xmlns:a16="http://schemas.microsoft.com/office/drawing/2014/main" id="{E4B34C43-8962-1F05-9A77-4A157DEB41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31" y="5890711"/>
            <a:ext cx="2694314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-3828"/>
            <a:ext cx="1728216" cy="1914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AAF99F-DF26-37E1-21A6-850855DC5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0" y="4370304"/>
            <a:ext cx="2249183" cy="2249183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3896192" y="5924203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6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DFDCAAAB-A490-6171-D019-9698F7F80A10}"/>
              </a:ext>
            </a:extLst>
          </p:cNvPr>
          <p:cNvSpPr/>
          <p:nvPr/>
        </p:nvSpPr>
        <p:spPr>
          <a:xfrm>
            <a:off x="1839881" y="116670"/>
            <a:ext cx="10151822" cy="1296198"/>
          </a:xfrm>
          <a:prstGeom prst="roundRect">
            <a:avLst/>
          </a:prstGeom>
          <a:solidFill>
            <a:srgbClr val="3333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Повну презентацію дивіться у </a:t>
            </a:r>
            <a:r>
              <a:rPr lang="uk-UA" sz="4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відеоуроці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Рисунок 18">
            <a:hlinkClick r:id="rId8"/>
            <a:extLst>
              <a:ext uri="{FF2B5EF4-FFF2-40B4-BE49-F238E27FC236}">
                <a16:creationId xmlns:a16="http://schemas.microsoft.com/office/drawing/2014/main" id="{297D2CBB-AEDF-6426-18E6-8B23CC992B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3" y="2276244"/>
            <a:ext cx="4783482" cy="18658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FE872F-0342-D115-C3C5-4997D7D8A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196" y="1267572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152</Words>
  <Application>Microsoft Office PowerPoint</Application>
  <PresentationFormat>Широкий екран</PresentationFormat>
  <Paragraphs>18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3" baseType="lpstr">
      <vt:lpstr>AGZeppelin</vt:lpstr>
      <vt:lpstr>Antique Olive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321</cp:revision>
  <dcterms:created xsi:type="dcterms:W3CDTF">2023-03-17T21:15:50Z</dcterms:created>
  <dcterms:modified xsi:type="dcterms:W3CDTF">2024-02-14T20:48:50Z</dcterms:modified>
</cp:coreProperties>
</file>