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1" r:id="rId3"/>
    <p:sldId id="418" r:id="rId4"/>
    <p:sldId id="361" r:id="rId5"/>
    <p:sldId id="381" r:id="rId6"/>
    <p:sldId id="423" r:id="rId7"/>
    <p:sldId id="425" r:id="rId8"/>
    <p:sldId id="442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AFA"/>
    <a:srgbClr val="5BD4FF"/>
    <a:srgbClr val="DDF0FE"/>
    <a:srgbClr val="3A393F"/>
    <a:srgbClr val="EE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youtu.be/CrZbzynHKLk" TargetMode="External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5.pn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hyperlink" Target="https://youtu.be/CrZbzynHKLk" TargetMode="External"/><Relationship Id="rId5" Type="http://schemas.openxmlformats.org/officeDocument/2006/relationships/image" Target="../media/image10.gif"/><Relationship Id="rId10" Type="http://schemas.openxmlformats.org/officeDocument/2006/relationships/image" Target="../media/image13.gif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hyperlink" Target="https://www.youtube.com/channel/UCYtu9EnlIk3Nph-Yj_nHd6A" TargetMode="External"/><Relationship Id="rId10" Type="http://schemas.openxmlformats.org/officeDocument/2006/relationships/hyperlink" Target="https://youtu.be/CrZbzynHKLk" TargetMode="External"/><Relationship Id="rId4" Type="http://schemas.openxmlformats.org/officeDocument/2006/relationships/image" Target="../media/image11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hyperlink" Target="https://youtu.be/CrZbzynHKLk" TargetMode="External"/><Relationship Id="rId5" Type="http://schemas.openxmlformats.org/officeDocument/2006/relationships/hyperlink" Target="https://www.youtube.com/channel/UCYtu9EnlIk3Nph-Yj_nHd6A" TargetMode="External"/><Relationship Id="rId10" Type="http://schemas.microsoft.com/office/2007/relationships/hdphoto" Target="../media/hdphoto5.wdp"/><Relationship Id="rId4" Type="http://schemas.openxmlformats.org/officeDocument/2006/relationships/image" Target="../media/image11.gi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hyperlink" Target="https://youtu.be/CrZbzynHKLk" TargetMode="External"/><Relationship Id="rId5" Type="http://schemas.openxmlformats.org/officeDocument/2006/relationships/hyperlink" Target="https://www.youtube.com/channel/UCYtu9EnlIk3Nph-Yj_nHd6A" TargetMode="External"/><Relationship Id="rId10" Type="http://schemas.microsoft.com/office/2007/relationships/hdphoto" Target="../media/hdphoto7.wdp"/><Relationship Id="rId4" Type="http://schemas.openxmlformats.org/officeDocument/2006/relationships/image" Target="../media/image11.gi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Ytu9EnlIk3Nph-Yj_nHd6A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11.gif"/><Relationship Id="rId10" Type="http://schemas.openxmlformats.org/officeDocument/2006/relationships/hyperlink" Target="https://youtu.be/CrZbzynHKLk" TargetMode="External"/><Relationship Id="rId4" Type="http://schemas.openxmlformats.org/officeDocument/2006/relationships/hyperlink" Target="http://www.golabz.eu/labs" TargetMode="External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rZbzynHKLk" TargetMode="External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hyperlink" Target="https://www.youtube.com/channel/UCYtu9EnlIk3Nph-Yj_nHd6A" TargetMode="External"/><Relationship Id="rId4" Type="http://schemas.openxmlformats.org/officeDocument/2006/relationships/image" Target="../media/image11.gif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CrZbzynHKLk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Ytu9EnlIk3Nph-Yj_nHd6A" TargetMode="External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4966309" y="-6771"/>
            <a:ext cx="957173" cy="10602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43486" y="-3827"/>
            <a:ext cx="339912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24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125632" y="1910506"/>
            <a:ext cx="8096160" cy="2123658"/>
          </a:xfrm>
          <a:prstGeom prst="rect">
            <a:avLst/>
          </a:prstGeom>
          <a:solidFill>
            <a:srgbClr val="EEDDEF">
              <a:alpha val="4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tique Olive" panose="020B0803020204030204" pitchFamily="34" charset="0"/>
              </a:rPr>
              <a:t>ЕКСПЕРИМЕНТ. ДОБІР ДАНИХ ДЛЯ ПЕРЕВІРКИ ГІПОТЕЗ</a:t>
            </a:r>
            <a:endParaRPr lang="uk-UA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tique Olive" panose="020B0803020204030204" pitchFamily="34" charset="0"/>
            </a:endParaRP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C002C8-BDA6-25FA-C9B1-15B3F0E450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07" t="20825" r="25071" b="63715"/>
          <a:stretch/>
        </p:blipFill>
        <p:spPr>
          <a:xfrm>
            <a:off x="-5512" y="-6771"/>
            <a:ext cx="4971821" cy="1060254"/>
          </a:xfrm>
          <a:prstGeom prst="rect">
            <a:avLst/>
          </a:prstGeom>
        </p:spPr>
      </p:pic>
      <p:pic>
        <p:nvPicPr>
          <p:cNvPr id="18" name="Рисунок 17">
            <a:hlinkClick r:id="rId11"/>
            <a:extLst>
              <a:ext uri="{FF2B5EF4-FFF2-40B4-BE49-F238E27FC236}">
                <a16:creationId xmlns:a16="http://schemas.microsoft.com/office/drawing/2014/main" id="{E98F5899-02C8-952B-57A9-9C89A88461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07" y="4533842"/>
            <a:ext cx="3978164" cy="15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4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AD8851-6720-6B8E-15D6-580687D200A7}"/>
              </a:ext>
            </a:extLst>
          </p:cNvPr>
          <p:cNvSpPr txBox="1"/>
          <p:nvPr/>
        </p:nvSpPr>
        <p:spPr>
          <a:xfrm>
            <a:off x="3502324" y="382508"/>
            <a:ext cx="3350863" cy="70788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i="1" dirty="0"/>
              <a:t>Поміркуйте</a:t>
            </a:r>
            <a:endParaRPr lang="ru-RU" sz="4000" b="1" i="1" dirty="0"/>
          </a:p>
        </p:txBody>
      </p:sp>
      <p:pic>
        <p:nvPicPr>
          <p:cNvPr id="9" name="Picture 2" descr="Школа Дети Поднимая Руки В Современный Классе — стоковые фотографии и  другие картинки Белый - iStock">
            <a:extLst>
              <a:ext uri="{FF2B5EF4-FFF2-40B4-BE49-F238E27FC236}">
                <a16:creationId xmlns:a16="http://schemas.microsoft.com/office/drawing/2014/main" id="{BE0928EC-A461-77D0-72BB-184D7D8F3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5"/>
          <a:stretch/>
        </p:blipFill>
        <p:spPr bwMode="auto">
          <a:xfrm>
            <a:off x="0" y="-44725"/>
            <a:ext cx="3502325" cy="17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D712B7-8D83-1F12-DA24-8C0360FD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BDC83D-B63E-2997-0EB0-D5495B33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18" name="Группа 5">
            <a:extLst>
              <a:ext uri="{FF2B5EF4-FFF2-40B4-BE49-F238E27FC236}">
                <a16:creationId xmlns:a16="http://schemas.microsoft.com/office/drawing/2014/main" id="{333A6A0D-BD09-501A-E336-BCD457CD53BE}"/>
              </a:ext>
            </a:extLst>
          </p:cNvPr>
          <p:cNvGrpSpPr/>
          <p:nvPr/>
        </p:nvGrpSpPr>
        <p:grpSpPr>
          <a:xfrm>
            <a:off x="1153198" y="1897629"/>
            <a:ext cx="10108360" cy="1098120"/>
            <a:chOff x="241538" y="1910284"/>
            <a:chExt cx="11671787" cy="116662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9" name="Прямоугольник 2">
              <a:extLst>
                <a:ext uri="{FF2B5EF4-FFF2-40B4-BE49-F238E27FC236}">
                  <a16:creationId xmlns:a16="http://schemas.microsoft.com/office/drawing/2014/main" id="{C9853E92-CC29-A26E-51CB-50FCA8ACBE54}"/>
                </a:ext>
              </a:extLst>
            </p:cNvPr>
            <p:cNvSpPr/>
            <p:nvPr/>
          </p:nvSpPr>
          <p:spPr>
            <a:xfrm>
              <a:off x="241538" y="1910284"/>
              <a:ext cx="11671787" cy="11666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2248345-ACEE-E33F-EAF8-A066BA56F628}"/>
                </a:ext>
              </a:extLst>
            </p:cNvPr>
            <p:cNvSpPr/>
            <p:nvPr/>
          </p:nvSpPr>
          <p:spPr>
            <a:xfrm>
              <a:off x="416896" y="2157812"/>
              <a:ext cx="241539" cy="187686"/>
            </a:xfrm>
            <a:prstGeom prst="ellipse">
              <a:avLst/>
            </a:prstGeom>
            <a:solidFill>
              <a:srgbClr val="E50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F05DF1-0238-4F62-9D64-7A9844513BDE}"/>
                </a:ext>
              </a:extLst>
            </p:cNvPr>
            <p:cNvSpPr txBox="1"/>
            <p:nvPr/>
          </p:nvSpPr>
          <p:spPr>
            <a:xfrm>
              <a:off x="698740" y="1951600"/>
              <a:ext cx="11085043" cy="1013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err="1"/>
                <a:t>Скільки</a:t>
              </a:r>
              <a:r>
                <a:rPr lang="ru-RU" sz="2800" dirty="0"/>
                <a:t> часу </a:t>
              </a:r>
              <a:r>
                <a:rPr lang="ru-RU" sz="2800" dirty="0" err="1"/>
                <a:t>може</a:t>
              </a:r>
              <a:r>
                <a:rPr lang="ru-RU" sz="2800" dirty="0"/>
                <a:t> </a:t>
              </a:r>
              <a:r>
                <a:rPr lang="ru-RU" sz="2800" dirty="0" err="1"/>
                <a:t>знадобитися</a:t>
              </a:r>
              <a:r>
                <a:rPr lang="ru-RU" sz="2800" dirty="0"/>
                <a:t>, </a:t>
              </a:r>
              <a:r>
                <a:rPr lang="ru-RU" sz="2800" dirty="0" err="1"/>
                <a:t>щоб</a:t>
              </a:r>
              <a:r>
                <a:rPr lang="ru-RU" sz="2800" dirty="0"/>
                <a:t> </a:t>
              </a:r>
              <a:r>
                <a:rPr lang="ru-RU" sz="2800" dirty="0" err="1"/>
                <a:t>підтвердити</a:t>
              </a:r>
              <a:r>
                <a:rPr lang="ru-RU" sz="2800" dirty="0"/>
                <a:t> </a:t>
              </a:r>
              <a:r>
                <a:rPr lang="ru-RU" sz="2800" dirty="0" err="1"/>
                <a:t>або</a:t>
              </a:r>
              <a:r>
                <a:rPr lang="ru-RU" sz="2800" dirty="0"/>
                <a:t> </a:t>
              </a:r>
              <a:r>
                <a:rPr lang="ru-RU" sz="2800" dirty="0" err="1"/>
                <a:t>спростувати</a:t>
              </a:r>
              <a:r>
                <a:rPr lang="ru-RU" sz="2800" dirty="0"/>
                <a:t> </a:t>
              </a:r>
              <a:r>
                <a:rPr lang="ru-RU" sz="2800" dirty="0" err="1"/>
                <a:t>гіпотезу</a:t>
              </a:r>
              <a:r>
                <a:rPr lang="ru-RU" sz="2800" dirty="0"/>
                <a:t> </a:t>
              </a:r>
              <a:r>
                <a:rPr lang="ru-RU" sz="2800" dirty="0" err="1"/>
                <a:t>дослідження</a:t>
              </a:r>
              <a:r>
                <a:rPr lang="ru-RU" sz="2800" dirty="0"/>
                <a:t>?</a:t>
              </a:r>
              <a:endParaRPr lang="uk-UA" sz="2800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45C30A-4AFF-EA45-3AC5-C5A1FC41DF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" y="1897629"/>
            <a:ext cx="959652" cy="959652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CB9540E-5903-DAC8-670F-EF74F8416256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102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103595A8-AF35-E11B-68F6-543B745F3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hlinkClick r:id="rId7"/>
              <a:extLst>
                <a:ext uri="{FF2B5EF4-FFF2-40B4-BE49-F238E27FC236}">
                  <a16:creationId xmlns:a16="http://schemas.microsoft.com/office/drawing/2014/main" id="{781C44AD-8A49-D889-8055-665151DE1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2296" name="Picture 8" descr="17 прийомів розвитку критичного мислення адаптованих для школярів">
            <a:extLst>
              <a:ext uri="{FF2B5EF4-FFF2-40B4-BE49-F238E27FC236}">
                <a16:creationId xmlns:a16="http://schemas.microsoft.com/office/drawing/2014/main" id="{7580E71D-4EB4-7623-CD43-F2341029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24" y="3240210"/>
            <a:ext cx="4832989" cy="35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Часы гифки, анимированные GIF изображения часы - скачать гиф картинки на  GIFER">
            <a:extLst>
              <a:ext uri="{FF2B5EF4-FFF2-40B4-BE49-F238E27FC236}">
                <a16:creationId xmlns:a16="http://schemas.microsoft.com/office/drawing/2014/main" id="{3A6DCD66-0902-82E4-EFAE-65A27262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32" y="3764057"/>
            <a:ext cx="2173458" cy="21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hlinkClick r:id="rId11"/>
            <a:extLst>
              <a:ext uri="{FF2B5EF4-FFF2-40B4-BE49-F238E27FC236}">
                <a16:creationId xmlns:a16="http://schemas.microsoft.com/office/drawing/2014/main" id="{BEA8EE1C-8446-DAD3-022D-D40D4E1655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653"/>
            <a:ext cx="2433057" cy="9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Деякі</a:t>
            </a:r>
            <a:r>
              <a:rPr lang="ru-RU" sz="2400" b="1" dirty="0"/>
              <a:t>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 </a:t>
            </a:r>
            <a:r>
              <a:rPr lang="ru-RU" sz="2400" b="1" dirty="0" err="1"/>
              <a:t>передбачають</a:t>
            </a:r>
            <a:r>
              <a:rPr lang="ru-RU" sz="2400" b="1" dirty="0"/>
              <a:t> </a:t>
            </a:r>
            <a:r>
              <a:rPr lang="ru-RU" sz="2400" b="1" dirty="0" err="1"/>
              <a:t>вивчення</a:t>
            </a:r>
            <a:r>
              <a:rPr lang="ru-RU" sz="2400" b="1" dirty="0"/>
              <a:t> </a:t>
            </a:r>
            <a:r>
              <a:rPr lang="ru-RU" sz="2400" b="1" dirty="0" err="1"/>
              <a:t>об’єкта</a:t>
            </a:r>
            <a:r>
              <a:rPr lang="ru-RU" sz="2400" b="1" dirty="0"/>
              <a:t> в </a:t>
            </a:r>
            <a:r>
              <a:rPr lang="ru-RU" sz="2400" b="1" dirty="0" err="1"/>
              <a:t>пев­них</a:t>
            </a:r>
            <a:r>
              <a:rPr lang="ru-RU" sz="2400" b="1" dirty="0"/>
              <a:t> </a:t>
            </a:r>
            <a:r>
              <a:rPr lang="ru-RU" sz="2400" b="1" dirty="0" err="1"/>
              <a:t>умовах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можуть</a:t>
            </a:r>
            <a:r>
              <a:rPr lang="ru-RU" sz="2400" b="1" dirty="0"/>
              <a:t> </a:t>
            </a:r>
            <a:r>
              <a:rPr lang="ru-RU" sz="2400" b="1" dirty="0" err="1"/>
              <a:t>багаторазово</a:t>
            </a:r>
            <a:r>
              <a:rPr lang="ru-RU" sz="2400" b="1" dirty="0"/>
              <a:t> </a:t>
            </a:r>
            <a:r>
              <a:rPr lang="ru-RU" sz="2400" b="1" dirty="0" err="1"/>
              <a:t>відтворюватись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потребують</a:t>
            </a:r>
            <a:r>
              <a:rPr lang="ru-RU" sz="2400" b="1" dirty="0"/>
              <a:t> </a:t>
            </a:r>
            <a:r>
              <a:rPr lang="ru-RU" sz="2400" b="1" dirty="0" err="1"/>
              <a:t>створення</a:t>
            </a:r>
            <a:r>
              <a:rPr lang="ru-RU" sz="2400" b="1" dirty="0"/>
              <a:t> </a:t>
            </a:r>
            <a:r>
              <a:rPr lang="ru-RU" sz="2400" b="1" dirty="0" err="1"/>
              <a:t>штучних</a:t>
            </a:r>
            <a:r>
              <a:rPr lang="ru-RU" sz="2400" b="1" dirty="0"/>
              <a:t> умов,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наближені</a:t>
            </a:r>
            <a:r>
              <a:rPr lang="ru-RU" sz="2400" b="1" dirty="0"/>
              <a:t> до </a:t>
            </a:r>
            <a:r>
              <a:rPr lang="ru-RU" sz="2400" b="1" dirty="0" err="1"/>
              <a:t>ре­альних</a:t>
            </a:r>
            <a:r>
              <a:rPr lang="ru-RU" sz="2400" b="1" dirty="0"/>
              <a:t>. У таких </a:t>
            </a:r>
            <a:r>
              <a:rPr lang="ru-RU" sz="2400" b="1" dirty="0" err="1"/>
              <a:t>випадках</a:t>
            </a:r>
            <a:r>
              <a:rPr lang="ru-RU" sz="2400" b="1" dirty="0"/>
              <a:t> </a:t>
            </a:r>
            <a:r>
              <a:rPr lang="ru-RU" sz="2400" b="1" dirty="0" err="1"/>
              <a:t>говорять</a:t>
            </a:r>
            <a:r>
              <a:rPr lang="ru-RU" sz="2400" b="1" dirty="0"/>
              <a:t> про </a:t>
            </a:r>
            <a:r>
              <a:rPr lang="ru-RU" sz="2400" b="1" dirty="0" err="1"/>
              <a:t>проведення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експерименту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4338" name="Picture 2" descr="Психологічні експерименти – Дитячий психолог">
            <a:extLst>
              <a:ext uri="{FF2B5EF4-FFF2-40B4-BE49-F238E27FC236}">
                <a16:creationId xmlns:a16="http://schemas.microsoft.com/office/drawing/2014/main" id="{AF21E628-F7FB-E0C0-9673-D1AF33570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7" y="1912944"/>
            <a:ext cx="4271674" cy="32037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Навчальний фізичний експеримент з розділу «електродинаміка» в старшій школі">
            <a:extLst>
              <a:ext uri="{FF2B5EF4-FFF2-40B4-BE49-F238E27FC236}">
                <a16:creationId xmlns:a16="http://schemas.microsoft.com/office/drawing/2014/main" id="{9211A0EE-F69A-EE40-DABA-080F2AEC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24" y="2502705"/>
            <a:ext cx="5486944" cy="432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10"/>
            <a:extLst>
              <a:ext uri="{FF2B5EF4-FFF2-40B4-BE49-F238E27FC236}">
                <a16:creationId xmlns:a16="http://schemas.microsoft.com/office/drawing/2014/main" id="{BC4D1997-C024-0445-42E4-F0F71075C2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653"/>
            <a:ext cx="2433057" cy="9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Експеримент</a:t>
            </a:r>
            <a:r>
              <a:rPr lang="ru-RU" sz="2400" b="1" dirty="0"/>
              <a:t>  – </a:t>
            </a:r>
            <a:r>
              <a:rPr lang="ru-RU" sz="2400" b="1" dirty="0" err="1"/>
              <a:t>це</a:t>
            </a:r>
            <a:r>
              <a:rPr lang="ru-RU" sz="2400" b="1" dirty="0"/>
              <a:t> метод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, у </a:t>
            </a:r>
            <a:r>
              <a:rPr lang="ru-RU" sz="2400" b="1" dirty="0" err="1"/>
              <a:t>ході</a:t>
            </a:r>
            <a:r>
              <a:rPr lang="ru-RU" sz="2400" b="1" dirty="0"/>
              <a:t> </a:t>
            </a:r>
            <a:r>
              <a:rPr lang="ru-RU" sz="2400" b="1" dirty="0" err="1"/>
              <a:t>якого</a:t>
            </a:r>
            <a:r>
              <a:rPr lang="ru-RU" sz="2400" b="1" dirty="0"/>
              <a:t> </a:t>
            </a:r>
            <a:r>
              <a:rPr lang="ru-RU" sz="2400" b="1" dirty="0" err="1"/>
              <a:t>об’єкт</a:t>
            </a:r>
            <a:r>
              <a:rPr lang="ru-RU" sz="2400" b="1" dirty="0"/>
              <a:t> </a:t>
            </a:r>
            <a:r>
              <a:rPr lang="ru-RU" sz="2400" b="1" dirty="0" err="1"/>
              <a:t>вивчається</a:t>
            </a:r>
            <a:r>
              <a:rPr lang="ru-RU" sz="2400" b="1" dirty="0"/>
              <a:t> в </a:t>
            </a:r>
            <a:r>
              <a:rPr lang="ru-RU" sz="2400" b="1" dirty="0" err="1"/>
              <a:t>доціль</a:t>
            </a:r>
            <a:r>
              <a:rPr lang="ru-RU" sz="2400" b="1" dirty="0"/>
              <a:t>-но </a:t>
            </a:r>
            <a:r>
              <a:rPr lang="ru-RU" sz="2400" b="1" dirty="0" err="1"/>
              <a:t>вибраних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 штучно </a:t>
            </a:r>
            <a:r>
              <a:rPr lang="ru-RU" sz="2400" b="1" dirty="0" err="1"/>
              <a:t>створених</a:t>
            </a:r>
            <a:r>
              <a:rPr lang="ru-RU" sz="2400" b="1" dirty="0"/>
              <a:t> </a:t>
            </a:r>
            <a:r>
              <a:rPr lang="ru-RU" sz="2400" b="1" dirty="0" err="1"/>
              <a:t>умовах</a:t>
            </a:r>
            <a:r>
              <a:rPr lang="ru-RU" sz="2400" b="1" dirty="0"/>
              <a:t>, для </a:t>
            </a:r>
            <a:r>
              <a:rPr lang="ru-RU" sz="2400" b="1" dirty="0" err="1"/>
              <a:t>накопичен­ня</a:t>
            </a:r>
            <a:r>
              <a:rPr lang="ru-RU" sz="2400" b="1" dirty="0"/>
              <a:t> </a:t>
            </a:r>
            <a:r>
              <a:rPr lang="ru-RU" sz="2400" b="1" dirty="0" err="1"/>
              <a:t>даних</a:t>
            </a:r>
            <a:r>
              <a:rPr lang="ru-RU" sz="2400" b="1" dirty="0"/>
              <a:t>, на </a:t>
            </a:r>
            <a:r>
              <a:rPr lang="ru-RU" sz="2400" b="1" dirty="0" err="1"/>
              <a:t>основі</a:t>
            </a:r>
            <a:r>
              <a:rPr lang="ru-RU" sz="2400" b="1" dirty="0"/>
              <a:t> </a:t>
            </a:r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зробити</a:t>
            </a:r>
            <a:r>
              <a:rPr lang="ru-RU" sz="2400" b="1" dirty="0"/>
              <a:t> </a:t>
            </a:r>
            <a:r>
              <a:rPr lang="ru-RU" sz="2400" b="1" dirty="0" err="1"/>
              <a:t>висновки</a:t>
            </a:r>
            <a:r>
              <a:rPr lang="ru-RU" sz="2400" b="1" dirty="0"/>
              <a:t>.</a:t>
            </a:r>
            <a:endParaRPr lang="uk-UA" sz="2400" b="1" dirty="0"/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5362" name="Picture 2" descr="Досліди для дітей з фізики в домашніх умовах. Інструкції з поясненнями">
            <a:extLst>
              <a:ext uri="{FF2B5EF4-FFF2-40B4-BE49-F238E27FC236}">
                <a16:creationId xmlns:a16="http://schemas.microsoft.com/office/drawing/2014/main" id="{58E64750-CA58-9262-A408-23E00C42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57" y="1519237"/>
            <a:ext cx="5715000" cy="38195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Проведення хімічних дослідів для зацікавлення дітей | Система оптимум">
            <a:extLst>
              <a:ext uri="{FF2B5EF4-FFF2-40B4-BE49-F238E27FC236}">
                <a16:creationId xmlns:a16="http://schemas.microsoft.com/office/drawing/2014/main" id="{06A3ED04-70D4-20D7-514A-12DEC9A6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84" y="3152689"/>
            <a:ext cx="5145134" cy="32634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11"/>
            <a:extLst>
              <a:ext uri="{FF2B5EF4-FFF2-40B4-BE49-F238E27FC236}">
                <a16:creationId xmlns:a16="http://schemas.microsoft.com/office/drawing/2014/main" id="{EFD29BA7-16F7-56D3-AE5D-77CA737955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653"/>
            <a:ext cx="2433057" cy="9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Експерименти</a:t>
            </a:r>
            <a:r>
              <a:rPr lang="ru-RU" sz="2400" b="1" dirty="0"/>
              <a:t> </a:t>
            </a:r>
            <a:r>
              <a:rPr lang="ru-RU" sz="2400" b="1" dirty="0" err="1"/>
              <a:t>можуть</a:t>
            </a:r>
            <a:r>
              <a:rPr lang="ru-RU" sz="2400" b="1" dirty="0"/>
              <a:t> бути </a:t>
            </a:r>
            <a:r>
              <a:rPr lang="ru-RU" sz="2400" b="1" dirty="0" err="1">
                <a:solidFill>
                  <a:srgbClr val="FF0000"/>
                </a:solidFill>
              </a:rPr>
              <a:t>природними</a:t>
            </a:r>
            <a:r>
              <a:rPr lang="ru-RU" sz="2400" b="1" dirty="0"/>
              <a:t> та </a:t>
            </a:r>
            <a:r>
              <a:rPr lang="ru-RU" sz="2400" b="1" dirty="0" err="1">
                <a:solidFill>
                  <a:srgbClr val="FF0000"/>
                </a:solidFill>
              </a:rPr>
              <a:t>штучними</a:t>
            </a:r>
            <a:r>
              <a:rPr lang="ru-RU" sz="2400" b="1" dirty="0"/>
              <a:t> (</a:t>
            </a:r>
            <a:r>
              <a:rPr lang="ru-RU" sz="2400" b="1" dirty="0" err="1"/>
              <a:t>лабораторними</a:t>
            </a:r>
            <a:r>
              <a:rPr lang="ru-RU" sz="2400" b="1" dirty="0"/>
              <a:t>). У </a:t>
            </a:r>
            <a:r>
              <a:rPr lang="ru-RU" sz="2400" b="1" dirty="0" err="1"/>
              <a:t>ході</a:t>
            </a:r>
            <a:r>
              <a:rPr lang="ru-RU" sz="2400" b="1" dirty="0"/>
              <a:t> природного </a:t>
            </a:r>
            <a:r>
              <a:rPr lang="ru-RU" sz="2400" b="1" dirty="0" err="1"/>
              <a:t>експеримен­ту</a:t>
            </a:r>
            <a:r>
              <a:rPr lang="ru-RU" sz="2400" b="1" dirty="0"/>
              <a:t> </a:t>
            </a:r>
            <a:r>
              <a:rPr lang="ru-RU" sz="2400" b="1" dirty="0" err="1"/>
              <a:t>дослідник</a:t>
            </a:r>
            <a:r>
              <a:rPr lang="ru-RU" sz="2400" b="1" dirty="0"/>
              <a:t>/</a:t>
            </a:r>
            <a:r>
              <a:rPr lang="ru-RU" sz="2400" b="1" dirty="0" err="1"/>
              <a:t>дослідниця</a:t>
            </a:r>
            <a:r>
              <a:rPr lang="ru-RU" sz="2400" b="1" dirty="0"/>
              <a:t> </a:t>
            </a:r>
            <a:r>
              <a:rPr lang="ru-RU" sz="2400" b="1" dirty="0" err="1"/>
              <a:t>спостерігає</a:t>
            </a:r>
            <a:r>
              <a:rPr lang="ru-RU" sz="2400" b="1" dirty="0"/>
              <a:t> за </a:t>
            </a:r>
            <a:r>
              <a:rPr lang="ru-RU" sz="2400" b="1" dirty="0" err="1"/>
              <a:t>об’єктом</a:t>
            </a:r>
            <a:r>
              <a:rPr lang="ru-RU" sz="2400" b="1" dirty="0"/>
              <a:t> у </a:t>
            </a:r>
            <a:r>
              <a:rPr lang="ru-RU" sz="2400" b="1" dirty="0" err="1"/>
              <a:t>природних</a:t>
            </a:r>
            <a:r>
              <a:rPr lang="ru-RU" sz="2400" b="1" dirty="0"/>
              <a:t> </a:t>
            </a:r>
            <a:r>
              <a:rPr lang="ru-RU" sz="2400" b="1" dirty="0" err="1"/>
              <a:t>умовах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існування</a:t>
            </a:r>
            <a:r>
              <a:rPr lang="ru-RU" sz="2400" b="1" dirty="0"/>
              <a:t>. Для </a:t>
            </a:r>
            <a:r>
              <a:rPr lang="ru-RU" sz="2400" b="1" dirty="0" err="1"/>
              <a:t>проведення</a:t>
            </a:r>
            <a:r>
              <a:rPr lang="ru-RU" sz="2400" b="1" dirty="0"/>
              <a:t> </a:t>
            </a:r>
            <a:r>
              <a:rPr lang="ru-RU" sz="2400" b="1" dirty="0" err="1"/>
              <a:t>штучних</a:t>
            </a:r>
            <a:r>
              <a:rPr lang="ru-RU" sz="2400" b="1" dirty="0"/>
              <a:t> </a:t>
            </a:r>
            <a:r>
              <a:rPr lang="ru-RU" sz="2400" b="1" dirty="0" err="1"/>
              <a:t>експериментів</a:t>
            </a:r>
            <a:endParaRPr lang="ru-RU" sz="2400" b="1" dirty="0"/>
          </a:p>
          <a:p>
            <a:r>
              <a:rPr lang="ru-RU" sz="2400" b="1" dirty="0" err="1"/>
              <a:t>потрібні</a:t>
            </a:r>
            <a:r>
              <a:rPr lang="ru-RU" sz="2400" b="1" dirty="0"/>
              <a:t> </a:t>
            </a:r>
            <a:r>
              <a:rPr lang="ru-RU" sz="2400" b="1" dirty="0" err="1"/>
              <a:t>спеціальні</a:t>
            </a:r>
            <a:r>
              <a:rPr lang="ru-RU" sz="2400" b="1" dirty="0"/>
              <a:t> </a:t>
            </a:r>
            <a:r>
              <a:rPr lang="ru-RU" sz="2400" b="1" dirty="0" err="1"/>
              <a:t>умови</a:t>
            </a:r>
            <a:r>
              <a:rPr lang="ru-RU" sz="2400" b="1" dirty="0"/>
              <a:t> та </a:t>
            </a:r>
            <a:r>
              <a:rPr lang="ru-RU" sz="2400" b="1" dirty="0" err="1"/>
              <a:t>облад­нання</a:t>
            </a:r>
            <a:r>
              <a:rPr lang="ru-RU" sz="2400" b="1" dirty="0"/>
              <a:t>. </a:t>
            </a:r>
            <a:endParaRPr lang="uk-UA" sz="2400" b="1" dirty="0">
              <a:solidFill>
                <a:srgbClr val="FF0000"/>
              </a:solidFill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6386" name="Picture 2" descr="Просто і цікаво: 5 експериментів, які можна зробити у школі | Нова  українська школа">
            <a:extLst>
              <a:ext uri="{FF2B5EF4-FFF2-40B4-BE49-F238E27FC236}">
                <a16:creationId xmlns:a16="http://schemas.microsoft.com/office/drawing/2014/main" id="{C98DBC57-2786-6A89-6C8A-03111654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7" y="1912944"/>
            <a:ext cx="5284892" cy="3523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Урок физики в 6-м классе. Лабораторная работа » Гимназия №1 имени  К.Калиновского г.Свислочь&quot;">
            <a:extLst>
              <a:ext uri="{FF2B5EF4-FFF2-40B4-BE49-F238E27FC236}">
                <a16:creationId xmlns:a16="http://schemas.microsoft.com/office/drawing/2014/main" id="{CC6666D4-543A-71B9-A387-FC6C6CE7B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94" y="3085277"/>
            <a:ext cx="5030297" cy="36076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11"/>
            <a:extLst>
              <a:ext uri="{FF2B5EF4-FFF2-40B4-BE49-F238E27FC236}">
                <a16:creationId xmlns:a16="http://schemas.microsoft.com/office/drawing/2014/main" id="{80BD1E31-BAAF-5BAC-6467-F896237B59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653"/>
            <a:ext cx="2433057" cy="9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Існують</a:t>
            </a:r>
            <a:r>
              <a:rPr lang="ru-RU" sz="2400" b="1" dirty="0"/>
              <a:t> </a:t>
            </a:r>
            <a:r>
              <a:rPr lang="ru-RU" sz="2400" b="1" dirty="0" err="1"/>
              <a:t>також</a:t>
            </a:r>
            <a:r>
              <a:rPr lang="ru-RU" sz="2400" b="1" dirty="0"/>
              <a:t> </a:t>
            </a:r>
            <a:r>
              <a:rPr lang="ru-RU" sz="2400" b="1" dirty="0" err="1"/>
              <a:t>віртуальні</a:t>
            </a:r>
            <a:r>
              <a:rPr lang="ru-RU" sz="2400" b="1" dirty="0"/>
              <a:t> </a:t>
            </a:r>
            <a:r>
              <a:rPr lang="ru-RU" sz="2400" b="1" dirty="0" err="1"/>
              <a:t>лабораторії</a:t>
            </a:r>
            <a:r>
              <a:rPr lang="ru-RU" sz="2400" b="1" dirty="0"/>
              <a:t> для </a:t>
            </a:r>
            <a:r>
              <a:rPr lang="ru-RU" sz="2400" b="1" dirty="0" err="1"/>
              <a:t>проведення</a:t>
            </a:r>
            <a:r>
              <a:rPr lang="ru-RU" sz="2400" b="1" dirty="0"/>
              <a:t> </a:t>
            </a:r>
            <a:r>
              <a:rPr lang="ru-RU" sz="2400" b="1" dirty="0" err="1"/>
              <a:t>експериментів</a:t>
            </a:r>
            <a:r>
              <a:rPr lang="ru-RU" sz="2400" b="1" dirty="0"/>
              <a:t>, </a:t>
            </a:r>
            <a:r>
              <a:rPr lang="ru-RU" sz="2400" b="1" dirty="0" err="1"/>
              <a:t>наприк</a:t>
            </a:r>
            <a:r>
              <a:rPr lang="ru-RU" sz="2400" b="1" dirty="0"/>
              <a:t>-лад на </a:t>
            </a:r>
            <a:r>
              <a:rPr lang="ru-RU" sz="2400" b="1" dirty="0" err="1"/>
              <a:t>інтернет</a:t>
            </a:r>
            <a:r>
              <a:rPr lang="ru-RU" sz="2400" b="1" dirty="0"/>
              <a:t>-ре­сурсах </a:t>
            </a:r>
            <a:r>
              <a:rPr lang="en-US" sz="2400" b="1" dirty="0">
                <a:solidFill>
                  <a:srgbClr val="FF0000"/>
                </a:solidFill>
              </a:rPr>
              <a:t>Go-lab</a:t>
            </a:r>
            <a:r>
              <a:rPr lang="en-US" sz="2400" b="1" dirty="0"/>
              <a:t> (</a:t>
            </a:r>
            <a:r>
              <a:rPr lang="en-US" sz="2400" b="1" dirty="0">
                <a:hlinkClick r:id="rId4"/>
              </a:rPr>
              <a:t>www.golabz.eu/labs</a:t>
            </a:r>
            <a:r>
              <a:rPr lang="uk-UA" sz="2400" b="1" dirty="0"/>
              <a:t>)</a:t>
            </a:r>
            <a:r>
              <a:rPr lang="ru-RU" sz="2400" b="1" dirty="0"/>
              <a:t>.</a:t>
            </a:r>
            <a:endParaRPr lang="uk-UA" sz="2400" b="1" dirty="0"/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6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07369B-C66F-922E-DA01-8B3DF41FCE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7" t="9234" r="5921" b="3873"/>
          <a:stretch/>
        </p:blipFill>
        <p:spPr>
          <a:xfrm>
            <a:off x="1935037" y="1139434"/>
            <a:ext cx="9055395" cy="5546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hlinkClick r:id="rId10"/>
            <a:extLst>
              <a:ext uri="{FF2B5EF4-FFF2-40B4-BE49-F238E27FC236}">
                <a16:creationId xmlns:a16="http://schemas.microsoft.com/office/drawing/2014/main" id="{CBDD831E-AE4A-5B84-7AC8-AB3AB6C43F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653"/>
            <a:ext cx="2433057" cy="9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На­приклад</a:t>
            </a:r>
            <a:r>
              <a:rPr lang="ru-RU" sz="2400" b="1" dirty="0"/>
              <a:t>, на онлайн-</a:t>
            </a:r>
            <a:r>
              <a:rPr lang="ru-RU" sz="2400" b="1" dirty="0" err="1"/>
              <a:t>платформі</a:t>
            </a:r>
            <a:r>
              <a:rPr lang="ru-RU" sz="2400" b="1" dirty="0"/>
              <a:t> </a:t>
            </a:r>
            <a:r>
              <a:rPr lang="en-US" sz="2400" b="1" dirty="0" err="1"/>
              <a:t>PhET</a:t>
            </a:r>
            <a:r>
              <a:rPr lang="en-US" sz="2400" b="1" dirty="0"/>
              <a:t> interactive simulations</a:t>
            </a:r>
            <a:r>
              <a:rPr lang="uk-UA" sz="2400" b="1" dirty="0"/>
              <a:t> </a:t>
            </a:r>
            <a:r>
              <a:rPr lang="ru-RU" sz="2400" b="1" dirty="0"/>
              <a:t>у </a:t>
            </a:r>
            <a:r>
              <a:rPr lang="ru-RU" sz="2400" b="1" dirty="0" err="1"/>
              <a:t>віртуальній</a:t>
            </a:r>
            <a:r>
              <a:rPr lang="ru-RU" sz="2400" b="1" dirty="0"/>
              <a:t> </a:t>
            </a:r>
            <a:r>
              <a:rPr lang="ru-RU" sz="2400" b="1" dirty="0" err="1"/>
              <a:t>лабораторії</a:t>
            </a:r>
            <a:r>
              <a:rPr lang="ru-RU" sz="2400" b="1" dirty="0"/>
              <a:t> Рух </a:t>
            </a:r>
            <a:r>
              <a:rPr lang="ru-RU" sz="2400" b="1" dirty="0" err="1"/>
              <a:t>снарядів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провести </a:t>
            </a:r>
            <a:r>
              <a:rPr lang="ru-RU" sz="2400" b="1" dirty="0" err="1"/>
              <a:t>експеримент</a:t>
            </a:r>
            <a:r>
              <a:rPr lang="ru-RU" sz="2400" b="1" dirty="0"/>
              <a:t>, у </a:t>
            </a:r>
            <a:r>
              <a:rPr lang="ru-RU" sz="2400" b="1" dirty="0" err="1"/>
              <a:t>якому</a:t>
            </a:r>
            <a:r>
              <a:rPr lang="ru-RU" sz="2400" b="1" dirty="0"/>
              <a:t> </a:t>
            </a:r>
            <a:r>
              <a:rPr lang="ru-RU" sz="2400" b="1" dirty="0" err="1"/>
              <a:t>дослідити</a:t>
            </a:r>
            <a:r>
              <a:rPr lang="ru-RU" sz="2400" b="1" dirty="0"/>
              <a:t>, як </a:t>
            </a:r>
            <a:r>
              <a:rPr lang="ru-RU" sz="2400" b="1" dirty="0" err="1"/>
              <a:t>впливає</a:t>
            </a:r>
            <a:r>
              <a:rPr lang="ru-RU" sz="2400" b="1" dirty="0"/>
              <a:t> на </a:t>
            </a:r>
            <a:r>
              <a:rPr lang="ru-RU" sz="2400" b="1" dirty="0" err="1"/>
              <a:t>дальність</a:t>
            </a:r>
            <a:r>
              <a:rPr lang="ru-RU" sz="2400" b="1" dirty="0"/>
              <a:t> </a:t>
            </a:r>
            <a:r>
              <a:rPr lang="ru-RU" sz="2400" b="1" dirty="0" err="1"/>
              <a:t>польоту</a:t>
            </a:r>
            <a:r>
              <a:rPr lang="ru-RU" sz="2400" b="1" dirty="0"/>
              <a:t> снаряду, </a:t>
            </a:r>
            <a:r>
              <a:rPr lang="ru-RU" sz="2400" b="1" dirty="0" err="1"/>
              <a:t>випущеного</a:t>
            </a:r>
            <a:r>
              <a:rPr lang="ru-RU" sz="2400" b="1" dirty="0"/>
              <a:t> з </a:t>
            </a:r>
            <a:r>
              <a:rPr lang="ru-RU" sz="2400" b="1" dirty="0" err="1"/>
              <a:t>гармати</a:t>
            </a:r>
            <a:r>
              <a:rPr lang="ru-RU" sz="2400" b="1" dirty="0"/>
              <a:t>, </a:t>
            </a:r>
            <a:r>
              <a:rPr lang="ru-RU" sz="2400" b="1" dirty="0" err="1"/>
              <a:t>його</a:t>
            </a:r>
            <a:r>
              <a:rPr lang="ru-RU" sz="2400" b="1" dirty="0"/>
              <a:t> по­чаткова </a:t>
            </a:r>
            <a:r>
              <a:rPr lang="ru-RU" sz="2400" b="1" dirty="0" err="1"/>
              <a:t>швидкість</a:t>
            </a:r>
            <a:r>
              <a:rPr lang="ru-RU" sz="2400" b="1" dirty="0"/>
              <a:t>, </a:t>
            </a:r>
            <a:r>
              <a:rPr lang="ru-RU" sz="2400" b="1" dirty="0" err="1"/>
              <a:t>висота</a:t>
            </a:r>
            <a:r>
              <a:rPr lang="ru-RU" sz="2400" b="1" dirty="0"/>
              <a:t> та кут </a:t>
            </a:r>
            <a:r>
              <a:rPr lang="ru-RU" sz="2400" b="1" dirty="0" err="1"/>
              <a:t>нахилу</a:t>
            </a:r>
            <a:r>
              <a:rPr lang="ru-RU" sz="2400" b="1" dirty="0"/>
              <a:t> </a:t>
            </a:r>
            <a:r>
              <a:rPr lang="ru-RU" sz="2400" b="1" dirty="0" err="1"/>
              <a:t>гармати</a:t>
            </a:r>
            <a:r>
              <a:rPr lang="ru-RU" sz="2400" b="1" dirty="0"/>
              <a:t> та </a:t>
            </a:r>
            <a:r>
              <a:rPr lang="ru-RU" sz="2400" b="1" dirty="0" err="1"/>
              <a:t>значен­ня</a:t>
            </a:r>
            <a:r>
              <a:rPr lang="ru-RU" sz="2400" b="1" dirty="0"/>
              <a:t> </a:t>
            </a:r>
            <a:r>
              <a:rPr lang="ru-RU" sz="2400" b="1" dirty="0" err="1"/>
              <a:t>інших</a:t>
            </a:r>
            <a:r>
              <a:rPr lang="ru-RU" sz="2400" b="1" dirty="0"/>
              <a:t> </a:t>
            </a:r>
            <a:r>
              <a:rPr lang="ru-RU" sz="2400" b="1" dirty="0" err="1"/>
              <a:t>властивостей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DCCD11-3E27-AF39-AB2E-915FA403C7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785" t="38857" r="10791" b="9206"/>
          <a:stretch/>
        </p:blipFill>
        <p:spPr>
          <a:xfrm>
            <a:off x="1851259" y="1912944"/>
            <a:ext cx="9477976" cy="4821963"/>
          </a:xfrm>
          <a:prstGeom prst="rect">
            <a:avLst/>
          </a:prstGeom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0FF7C6D8-46DF-FDDD-7E7E-794EA0748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653"/>
            <a:ext cx="2433057" cy="9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5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-3828"/>
            <a:ext cx="1728216" cy="19143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AAF99F-DF26-37E1-21A6-850855DC5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60" y="4370304"/>
            <a:ext cx="2249183" cy="2249183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3896192" y="5924203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6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8" name="Прямоугольник: скругленные углы 2">
            <a:extLst>
              <a:ext uri="{FF2B5EF4-FFF2-40B4-BE49-F238E27FC236}">
                <a16:creationId xmlns:a16="http://schemas.microsoft.com/office/drawing/2014/main" id="{DFDCAAAB-A490-6171-D019-9698F7F80A10}"/>
              </a:ext>
            </a:extLst>
          </p:cNvPr>
          <p:cNvSpPr/>
          <p:nvPr/>
        </p:nvSpPr>
        <p:spPr>
          <a:xfrm>
            <a:off x="1839881" y="116670"/>
            <a:ext cx="10151822" cy="1296198"/>
          </a:xfrm>
          <a:prstGeom prst="roundRect">
            <a:avLst/>
          </a:prstGeom>
          <a:solidFill>
            <a:srgbClr val="3333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Повну презентацію дивіться у </a:t>
            </a:r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відеоуроці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9" name="Рисунок 18">
            <a:hlinkClick r:id="rId8"/>
            <a:extLst>
              <a:ext uri="{FF2B5EF4-FFF2-40B4-BE49-F238E27FC236}">
                <a16:creationId xmlns:a16="http://schemas.microsoft.com/office/drawing/2014/main" id="{297D2CBB-AEDF-6426-18E6-8B23CC992B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43" y="2276244"/>
            <a:ext cx="4783482" cy="18658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FE872F-0342-D115-C3C5-4997D7D8A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196" y="1267572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227</Words>
  <Application>Microsoft Office PowerPoint</Application>
  <PresentationFormat>Широкий екран</PresentationFormat>
  <Paragraphs>17</Paragraphs>
  <Slides>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5" baseType="lpstr">
      <vt:lpstr>AGZeppelin</vt:lpstr>
      <vt:lpstr>Antique Olive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285</cp:revision>
  <dcterms:created xsi:type="dcterms:W3CDTF">2023-03-17T21:15:50Z</dcterms:created>
  <dcterms:modified xsi:type="dcterms:W3CDTF">2024-02-14T20:38:43Z</dcterms:modified>
</cp:coreProperties>
</file>