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92" r:id="rId3"/>
    <p:sldId id="418" r:id="rId4"/>
    <p:sldId id="493" r:id="rId5"/>
    <p:sldId id="361" r:id="rId6"/>
    <p:sldId id="419" r:id="rId7"/>
    <p:sldId id="494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AFA"/>
    <a:srgbClr val="5BD4FF"/>
    <a:srgbClr val="DDF0FE"/>
    <a:srgbClr val="3A393F"/>
    <a:srgbClr val="EE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s://youtu.be/KyRMu-B6ts8" TargetMode="External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hyperlink" Target="https://youtu.be/KyRMu-B6ts8" TargetMode="External"/><Relationship Id="rId5" Type="http://schemas.openxmlformats.org/officeDocument/2006/relationships/image" Target="../media/image10.gif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1.gif"/><Relationship Id="rId9" Type="http://schemas.openxmlformats.org/officeDocument/2006/relationships/hyperlink" Target="https://youtu.be/KyRMu-B6ts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KyRMu-B6ts8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5.wdp"/><Relationship Id="rId4" Type="http://schemas.openxmlformats.org/officeDocument/2006/relationships/image" Target="../media/image11.gi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1.gif"/><Relationship Id="rId9" Type="http://schemas.openxmlformats.org/officeDocument/2006/relationships/hyperlink" Target="https://youtu.be/KyRMu-B6ts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KyRMu-B6ts8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5.wdp"/><Relationship Id="rId4" Type="http://schemas.openxmlformats.org/officeDocument/2006/relationships/image" Target="../media/image11.gi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yRMu-B6ts8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Ytu9EnlIk3Nph-Yj_nHd6A" TargetMode="External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4966309" y="-6771"/>
            <a:ext cx="957173" cy="1060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643486" y="-3827"/>
            <a:ext cx="33991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28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4108233" y="2103449"/>
            <a:ext cx="8096160" cy="2123658"/>
          </a:xfrm>
          <a:prstGeom prst="rect">
            <a:avLst/>
          </a:prstGeom>
          <a:solidFill>
            <a:srgbClr val="EEDDEF">
              <a:alpha val="4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ВИКОНАННЯ ОБЧИСЛЕНЬ У ТАБЛИЧНОМУ ПРОЦЕСОРІ </a:t>
            </a:r>
            <a:r>
              <a:rPr lang="en-US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EXCEL</a:t>
            </a:r>
            <a:endParaRPr lang="uk-UA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ntique Olive" panose="020B0803020204030204" pitchFamily="34" charset="0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6179419" y="6024791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7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3303A-1A66-EFDC-F99F-86B7560756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636" t="18822" r="35714" b="65718"/>
          <a:stretch/>
        </p:blipFill>
        <p:spPr>
          <a:xfrm>
            <a:off x="0" y="-6771"/>
            <a:ext cx="4966309" cy="1060254"/>
          </a:xfrm>
          <a:prstGeom prst="rect">
            <a:avLst/>
          </a:prstGeom>
        </p:spPr>
      </p:pic>
      <p:pic>
        <p:nvPicPr>
          <p:cNvPr id="18" name="Рисунок 17">
            <a:hlinkClick r:id="rId11"/>
            <a:extLst>
              <a:ext uri="{FF2B5EF4-FFF2-40B4-BE49-F238E27FC236}">
                <a16:creationId xmlns:a16="http://schemas.microsoft.com/office/drawing/2014/main" id="{9917F3E8-B372-CFEB-181E-7324B0F027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79" y="4749219"/>
            <a:ext cx="3823457" cy="14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D8851-6720-6B8E-15D6-580687D200A7}"/>
              </a:ext>
            </a:extLst>
          </p:cNvPr>
          <p:cNvSpPr txBox="1"/>
          <p:nvPr/>
        </p:nvSpPr>
        <p:spPr>
          <a:xfrm>
            <a:off x="3502324" y="382508"/>
            <a:ext cx="3350863" cy="70788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000" b="1" i="1" dirty="0"/>
              <a:t>Поміркуйте</a:t>
            </a:r>
            <a:endParaRPr lang="ru-RU" sz="4000" b="1" i="1" dirty="0"/>
          </a:p>
        </p:txBody>
      </p:sp>
      <p:pic>
        <p:nvPicPr>
          <p:cNvPr id="9" name="Picture 2" descr="Школа Дети Поднимая Руки В Современный Классе — стоковые фотографии и  другие картинки Белый - iStock">
            <a:extLst>
              <a:ext uri="{FF2B5EF4-FFF2-40B4-BE49-F238E27FC236}">
                <a16:creationId xmlns:a16="http://schemas.microsoft.com/office/drawing/2014/main" id="{BE0928EC-A461-77D0-72BB-184D7D8F3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5"/>
          <a:stretch/>
        </p:blipFill>
        <p:spPr bwMode="auto">
          <a:xfrm>
            <a:off x="0" y="-44725"/>
            <a:ext cx="3502325" cy="17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D712B7-8D83-1F12-DA24-8C0360FD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BDC83D-B63E-2997-0EB0-D5495B33C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18" name="Группа 5">
            <a:extLst>
              <a:ext uri="{FF2B5EF4-FFF2-40B4-BE49-F238E27FC236}">
                <a16:creationId xmlns:a16="http://schemas.microsoft.com/office/drawing/2014/main" id="{333A6A0D-BD09-501A-E336-BCD457CD53BE}"/>
              </a:ext>
            </a:extLst>
          </p:cNvPr>
          <p:cNvGrpSpPr/>
          <p:nvPr/>
        </p:nvGrpSpPr>
        <p:grpSpPr>
          <a:xfrm>
            <a:off x="1153198" y="2023512"/>
            <a:ext cx="10108360" cy="992996"/>
            <a:chOff x="241538" y="1910285"/>
            <a:chExt cx="11671787" cy="10549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9" name="Прямоугольник 2">
              <a:extLst>
                <a:ext uri="{FF2B5EF4-FFF2-40B4-BE49-F238E27FC236}">
                  <a16:creationId xmlns:a16="http://schemas.microsoft.com/office/drawing/2014/main" id="{C9853E92-CC29-A26E-51CB-50FCA8ACBE54}"/>
                </a:ext>
              </a:extLst>
            </p:cNvPr>
            <p:cNvSpPr/>
            <p:nvPr/>
          </p:nvSpPr>
          <p:spPr>
            <a:xfrm>
              <a:off x="241538" y="1910285"/>
              <a:ext cx="11671787" cy="10549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12248345-ACEE-E33F-EAF8-A066BA56F628}"/>
                </a:ext>
              </a:extLst>
            </p:cNvPr>
            <p:cNvSpPr/>
            <p:nvPr/>
          </p:nvSpPr>
          <p:spPr>
            <a:xfrm>
              <a:off x="416896" y="2157812"/>
              <a:ext cx="241539" cy="187686"/>
            </a:xfrm>
            <a:prstGeom prst="ellipse">
              <a:avLst/>
            </a:prstGeom>
            <a:solidFill>
              <a:srgbClr val="E50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F05DF1-0238-4F62-9D64-7A9844513BDE}"/>
                </a:ext>
              </a:extLst>
            </p:cNvPr>
            <p:cNvSpPr txBox="1"/>
            <p:nvPr/>
          </p:nvSpPr>
          <p:spPr>
            <a:xfrm>
              <a:off x="698740" y="1951600"/>
              <a:ext cx="11085043" cy="1013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 </a:t>
              </a:r>
              <a:r>
                <a:rPr lang="ru-RU" sz="2800" dirty="0" err="1"/>
                <a:t>Які</a:t>
              </a:r>
              <a:r>
                <a:rPr lang="ru-RU" sz="2800" dirty="0"/>
                <a:t> </a:t>
              </a:r>
              <a:r>
                <a:rPr lang="ru-RU" sz="2800" dirty="0" err="1"/>
                <a:t>формули</a:t>
              </a:r>
              <a:r>
                <a:rPr lang="ru-RU" sz="2800" dirty="0"/>
                <a:t> з математики </a:t>
              </a:r>
              <a:r>
                <a:rPr lang="ru-RU" sz="2800" dirty="0" err="1"/>
                <a:t>ви</a:t>
              </a:r>
              <a:r>
                <a:rPr lang="ru-RU" sz="2800" dirty="0"/>
                <a:t> </a:t>
              </a:r>
              <a:r>
                <a:rPr lang="ru-RU" sz="2800" dirty="0" err="1"/>
                <a:t>вже</a:t>
              </a:r>
              <a:r>
                <a:rPr lang="ru-RU" sz="2800" dirty="0"/>
                <a:t> </a:t>
              </a:r>
              <a:r>
                <a:rPr lang="ru-RU" sz="2800" dirty="0" err="1"/>
                <a:t>знаєте</a:t>
              </a:r>
              <a:r>
                <a:rPr lang="ru-RU" sz="2800" dirty="0"/>
                <a:t>? </a:t>
              </a:r>
              <a:r>
                <a:rPr lang="ru-RU" sz="2800" dirty="0" err="1"/>
                <a:t>Які</a:t>
              </a:r>
              <a:r>
                <a:rPr lang="ru-RU" sz="2800" dirty="0"/>
                <a:t> </a:t>
              </a:r>
              <a:r>
                <a:rPr lang="ru-RU" sz="2800" dirty="0" err="1"/>
                <a:t>формули</a:t>
              </a:r>
              <a:r>
                <a:rPr lang="ru-RU" sz="2800" dirty="0"/>
                <a:t> в </a:t>
              </a:r>
              <a:r>
                <a:rPr lang="ru-RU" sz="2800" dirty="0" err="1"/>
                <a:t>електронних</a:t>
              </a:r>
              <a:r>
                <a:rPr lang="ru-RU" sz="2800" dirty="0"/>
                <a:t> </a:t>
              </a:r>
              <a:r>
                <a:rPr lang="ru-RU" sz="2800" dirty="0" err="1"/>
                <a:t>таблицях</a:t>
              </a:r>
              <a:r>
                <a:rPr lang="ru-RU" sz="2800" dirty="0"/>
                <a:t> </a:t>
              </a:r>
              <a:r>
                <a:rPr lang="ru-RU" sz="2800" dirty="0" err="1"/>
                <a:t>ви</a:t>
              </a:r>
              <a:r>
                <a:rPr lang="ru-RU" sz="2800" dirty="0"/>
                <a:t> </a:t>
              </a:r>
              <a:r>
                <a:rPr lang="ru-RU" sz="2800" dirty="0" err="1"/>
                <a:t>вже</a:t>
              </a:r>
              <a:r>
                <a:rPr lang="ru-RU" sz="2800" dirty="0"/>
                <a:t> </a:t>
              </a:r>
              <a:r>
                <a:rPr lang="ru-RU" sz="2800" dirty="0" err="1"/>
                <a:t>використовували</a:t>
              </a:r>
              <a:r>
                <a:rPr lang="ru-RU" sz="2800" dirty="0"/>
                <a:t>?</a:t>
              </a:r>
              <a:endParaRPr lang="uk-UA" sz="2800" dirty="0"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45C30A-4AFF-EA45-3AC5-C5A1FC41DF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" y="1897629"/>
            <a:ext cx="959652" cy="959652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3CB9540E-5903-DAC8-670F-EF74F8416256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1026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103595A8-AF35-E11B-68F6-543B745F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hlinkClick r:id="rId7"/>
              <a:extLst>
                <a:ext uri="{FF2B5EF4-FFF2-40B4-BE49-F238E27FC236}">
                  <a16:creationId xmlns:a16="http://schemas.microsoft.com/office/drawing/2014/main" id="{781C44AD-8A49-D889-8055-665151DE1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050" name="Picture 2" descr="Використання Microsoft Excel як калькулятора - Підтримка від Microsoft">
            <a:extLst>
              <a:ext uri="{FF2B5EF4-FFF2-40B4-BE49-F238E27FC236}">
                <a16:creationId xmlns:a16="http://schemas.microsoft.com/office/drawing/2014/main" id="{BBFF9B14-E0F2-D994-70DE-7C02922E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19" y="3176892"/>
            <a:ext cx="3893232" cy="361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hlinkClick r:id="rId11"/>
            <a:extLst>
              <a:ext uri="{FF2B5EF4-FFF2-40B4-BE49-F238E27FC236}">
                <a16:creationId xmlns:a16="http://schemas.microsoft.com/office/drawing/2014/main" id="{4DD73657-ACE0-9B85-F576-3334C9B4FD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5" y="5807075"/>
            <a:ext cx="2694314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1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У формулах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використовувати</a:t>
            </a:r>
            <a:r>
              <a:rPr lang="ru-RU" sz="2400" b="1" dirty="0"/>
              <a:t> </a:t>
            </a:r>
            <a:r>
              <a:rPr lang="ru-RU" sz="2400" b="1" dirty="0" err="1"/>
              <a:t>адреси</a:t>
            </a:r>
            <a:r>
              <a:rPr lang="ru-RU" sz="2400" b="1" dirty="0"/>
              <a:t> </a:t>
            </a:r>
            <a:r>
              <a:rPr lang="ru-RU" sz="2400" b="1" dirty="0" err="1"/>
              <a:t>клітинок</a:t>
            </a:r>
            <a:r>
              <a:rPr lang="ru-RU" sz="2400" b="1" dirty="0"/>
              <a:t>. </a:t>
            </a:r>
            <a:r>
              <a:rPr lang="ru-RU" sz="2400" b="1" dirty="0" err="1"/>
              <a:t>Наприклад</a:t>
            </a:r>
            <a:r>
              <a:rPr lang="ru-RU" sz="2400" b="1" dirty="0"/>
              <a:t>, у </a:t>
            </a:r>
            <a:r>
              <a:rPr lang="ru-RU" sz="2400" b="1" dirty="0" err="1"/>
              <a:t>клітинці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D3</a:t>
            </a:r>
            <a:r>
              <a:rPr lang="ru-RU" sz="2400" b="1" dirty="0"/>
              <a:t> для </a:t>
            </a:r>
            <a:r>
              <a:rPr lang="ru-RU" sz="2400" b="1" dirty="0" err="1"/>
              <a:t>обчислення</a:t>
            </a:r>
            <a:r>
              <a:rPr lang="ru-RU" sz="2400" b="1" dirty="0"/>
              <a:t> </a:t>
            </a:r>
            <a:r>
              <a:rPr lang="ru-RU" sz="2400" b="1" dirty="0" err="1"/>
              <a:t>загальної</a:t>
            </a:r>
            <a:r>
              <a:rPr lang="ru-RU" sz="2400" b="1" dirty="0"/>
              <a:t> </a:t>
            </a:r>
            <a:r>
              <a:rPr lang="ru-RU" sz="2400" b="1" dirty="0" err="1"/>
              <a:t>вартості</a:t>
            </a:r>
            <a:r>
              <a:rPr lang="ru-RU" sz="2400" b="1" dirty="0"/>
              <a:t> одного з </a:t>
            </a:r>
            <a:r>
              <a:rPr lang="ru-RU" sz="2400" b="1" dirty="0" err="1"/>
              <a:t>видів</a:t>
            </a:r>
            <a:r>
              <a:rPr lang="ru-RU" sz="2400" b="1" dirty="0"/>
              <a:t> товару введено формулу</a:t>
            </a:r>
          </a:p>
          <a:p>
            <a:r>
              <a:rPr lang="ru-RU" sz="2400" b="1" dirty="0"/>
              <a:t>=В3*С3 (</a:t>
            </a:r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/>
              <a:t>зошитів</a:t>
            </a:r>
            <a:r>
              <a:rPr lang="ru-RU" sz="2400" b="1" dirty="0"/>
              <a:t> * </a:t>
            </a:r>
            <a:r>
              <a:rPr lang="ru-RU" sz="2400" b="1" dirty="0" err="1"/>
              <a:t>ціна</a:t>
            </a:r>
            <a:r>
              <a:rPr lang="ru-RU" sz="2400" b="1" dirty="0"/>
              <a:t> одного </a:t>
            </a:r>
            <a:r>
              <a:rPr lang="ru-RU" sz="2400" b="1" dirty="0" err="1"/>
              <a:t>зошита</a:t>
            </a:r>
            <a:r>
              <a:rPr lang="ru-RU" sz="2400" b="1" dirty="0"/>
              <a:t>), а в </a:t>
            </a:r>
            <a:r>
              <a:rPr lang="ru-RU" sz="2400" b="1" dirty="0" err="1"/>
              <a:t>клітинці</a:t>
            </a:r>
            <a:r>
              <a:rPr lang="ru-RU" sz="2400" b="1" dirty="0"/>
              <a:t> В6 для </a:t>
            </a:r>
            <a:r>
              <a:rPr lang="ru-RU" sz="2400" b="1" dirty="0" err="1"/>
              <a:t>обчислен-ня</a:t>
            </a:r>
            <a:r>
              <a:rPr lang="ru-RU" sz="2400" b="1" dirty="0"/>
              <a:t> </a:t>
            </a:r>
            <a:r>
              <a:rPr lang="ru-RU" sz="2400" b="1" dirty="0" err="1"/>
              <a:t>загальної</a:t>
            </a:r>
            <a:r>
              <a:rPr lang="ru-RU" sz="2400" b="1" dirty="0"/>
              <a:t> </a:t>
            </a:r>
            <a:r>
              <a:rPr lang="ru-RU" sz="2400" b="1" dirty="0" err="1"/>
              <a:t>кількості</a:t>
            </a:r>
            <a:r>
              <a:rPr lang="ru-RU" sz="2400" b="1" dirty="0"/>
              <a:t> товару введено формулу =В3+В4+В5 (</a:t>
            </a:r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/>
              <a:t>зошитів</a:t>
            </a:r>
            <a:r>
              <a:rPr lang="ru-RU" sz="2400" b="1" dirty="0"/>
              <a:t> +</a:t>
            </a:r>
          </a:p>
          <a:p>
            <a:r>
              <a:rPr lang="ru-RU" sz="2400" b="1" dirty="0"/>
              <a:t>+ </a:t>
            </a:r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/>
              <a:t>олівців</a:t>
            </a:r>
            <a:r>
              <a:rPr lang="ru-RU" sz="2400" b="1" dirty="0"/>
              <a:t> + </a:t>
            </a:r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/>
              <a:t>ластиків</a:t>
            </a:r>
            <a:r>
              <a:rPr lang="ru-RU" sz="2400" b="1" dirty="0"/>
              <a:t>).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A02177-CA7C-B303-0C0D-7C922AC67C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858" t="23238" r="52285" b="34096"/>
          <a:stretch/>
        </p:blipFill>
        <p:spPr>
          <a:xfrm>
            <a:off x="2085140" y="2231872"/>
            <a:ext cx="7036741" cy="44610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52A53D18-1514-D9C6-EEAC-16824FC9B130}"/>
              </a:ext>
            </a:extLst>
          </p:cNvPr>
          <p:cNvSpPr/>
          <p:nvPr/>
        </p:nvSpPr>
        <p:spPr>
          <a:xfrm>
            <a:off x="7346368" y="4964816"/>
            <a:ext cx="1775513" cy="432215"/>
          </a:xfrm>
          <a:prstGeom prst="roundRect">
            <a:avLst>
              <a:gd name="adj" fmla="val 1662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Бульбашка прямої мови: прямокутна з округленими кутами 16">
            <a:extLst>
              <a:ext uri="{FF2B5EF4-FFF2-40B4-BE49-F238E27FC236}">
                <a16:creationId xmlns:a16="http://schemas.microsoft.com/office/drawing/2014/main" id="{A418E113-E860-E40D-3E3E-142133208A7F}"/>
              </a:ext>
            </a:extLst>
          </p:cNvPr>
          <p:cNvSpPr/>
          <p:nvPr/>
        </p:nvSpPr>
        <p:spPr>
          <a:xfrm>
            <a:off x="9637552" y="3954888"/>
            <a:ext cx="1691683" cy="658312"/>
          </a:xfrm>
          <a:prstGeom prst="wedgeRoundRectCallout">
            <a:avLst>
              <a:gd name="adj1" fmla="val -86994"/>
              <a:gd name="adj2" fmla="val 11627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=</a:t>
            </a:r>
            <a:r>
              <a:rPr lang="en-US" sz="2800" b="1" dirty="0"/>
              <a:t>B</a:t>
            </a:r>
            <a:r>
              <a:rPr lang="uk-UA" sz="2800" b="1" dirty="0"/>
              <a:t>3</a:t>
            </a:r>
            <a:r>
              <a:rPr lang="en-US" sz="2800" b="1" dirty="0"/>
              <a:t>*C3</a:t>
            </a:r>
            <a:endParaRPr lang="uk-UA" sz="2800" b="1" dirty="0"/>
          </a:p>
        </p:txBody>
      </p:sp>
      <p:sp>
        <p:nvSpPr>
          <p:cNvPr id="18" name="Бульбашка прямої мови: прямокутна з округленими кутами 17">
            <a:extLst>
              <a:ext uri="{FF2B5EF4-FFF2-40B4-BE49-F238E27FC236}">
                <a16:creationId xmlns:a16="http://schemas.microsoft.com/office/drawing/2014/main" id="{8175AA4D-12AB-D081-DDEF-74609C98B230}"/>
              </a:ext>
            </a:extLst>
          </p:cNvPr>
          <p:cNvSpPr/>
          <p:nvPr/>
        </p:nvSpPr>
        <p:spPr>
          <a:xfrm>
            <a:off x="7331545" y="6051829"/>
            <a:ext cx="2143381" cy="658312"/>
          </a:xfrm>
          <a:prstGeom prst="wedgeRoundRectCallout">
            <a:avLst>
              <a:gd name="adj1" fmla="val -121055"/>
              <a:gd name="adj2" fmla="val -278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=</a:t>
            </a:r>
            <a:r>
              <a:rPr lang="en-US" sz="2800" b="1" dirty="0"/>
              <a:t>B</a:t>
            </a:r>
            <a:r>
              <a:rPr lang="uk-UA" sz="2800" b="1" dirty="0"/>
              <a:t>3</a:t>
            </a:r>
            <a:r>
              <a:rPr lang="en-US" sz="2800" b="1" dirty="0"/>
              <a:t>+B4+B5</a:t>
            </a:r>
            <a:endParaRPr lang="uk-UA" sz="2800" b="1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A9BE2D30-8020-4302-B280-18DA1CE23D56}"/>
              </a:ext>
            </a:extLst>
          </p:cNvPr>
          <p:cNvSpPr/>
          <p:nvPr/>
        </p:nvSpPr>
        <p:spPr>
          <a:xfrm>
            <a:off x="4141614" y="6139448"/>
            <a:ext cx="1775513" cy="432215"/>
          </a:xfrm>
          <a:prstGeom prst="roundRect">
            <a:avLst>
              <a:gd name="adj" fmla="val 1662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hlinkClick r:id="rId9"/>
            <a:extLst>
              <a:ext uri="{FF2B5EF4-FFF2-40B4-BE49-F238E27FC236}">
                <a16:creationId xmlns:a16="http://schemas.microsoft.com/office/drawing/2014/main" id="{DAD987A7-5657-88D8-A15A-38D5F9AE98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5" y="5807075"/>
            <a:ext cx="2694314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Для </a:t>
            </a:r>
            <a:r>
              <a:rPr lang="ru-RU" sz="2400" b="1" dirty="0" err="1"/>
              <a:t>обчислення</a:t>
            </a:r>
            <a:r>
              <a:rPr lang="ru-RU" sz="2400" b="1" dirty="0"/>
              <a:t> за </a:t>
            </a:r>
            <a:r>
              <a:rPr lang="ru-RU" sz="2400" b="1" dirty="0" err="1"/>
              <a:t>цими</a:t>
            </a:r>
            <a:r>
              <a:rPr lang="ru-RU" sz="2400" b="1" dirty="0"/>
              <a:t> формулами буде </a:t>
            </a:r>
            <a:r>
              <a:rPr lang="ru-RU" sz="2400" b="1" dirty="0" err="1"/>
              <a:t>використано</a:t>
            </a:r>
            <a:r>
              <a:rPr lang="ru-RU" sz="2400" b="1" dirty="0"/>
              <a:t> чис­ла,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містяться</a:t>
            </a:r>
            <a:r>
              <a:rPr lang="ru-RU" sz="2400" b="1" dirty="0"/>
              <a:t> в </a:t>
            </a:r>
            <a:r>
              <a:rPr lang="ru-RU" sz="2400" b="1" dirty="0" err="1"/>
              <a:t>зазначених</a:t>
            </a:r>
            <a:r>
              <a:rPr lang="ru-RU" sz="2400" b="1" dirty="0"/>
              <a:t> </a:t>
            </a:r>
            <a:r>
              <a:rPr lang="ru-RU" sz="2400" b="1" dirty="0" err="1"/>
              <a:t>клітинках</a:t>
            </a:r>
            <a:r>
              <a:rPr lang="ru-RU" sz="2400" b="1" dirty="0"/>
              <a:t>. </a:t>
            </a:r>
            <a:r>
              <a:rPr lang="ru-RU" sz="2400" b="1" dirty="0" err="1"/>
              <a:t>Тобто</a:t>
            </a:r>
            <a:r>
              <a:rPr lang="ru-RU" sz="2400" b="1" dirty="0"/>
              <a:t>,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об­числення</a:t>
            </a:r>
            <a:r>
              <a:rPr lang="ru-RU" sz="2400" b="1" dirty="0"/>
              <a:t> </a:t>
            </a:r>
            <a:r>
              <a:rPr lang="ru-RU" sz="2400" b="1" dirty="0" err="1"/>
              <a:t>вартості</a:t>
            </a:r>
            <a:r>
              <a:rPr lang="ru-RU" sz="2400" b="1" dirty="0"/>
              <a:t> </a:t>
            </a:r>
            <a:r>
              <a:rPr lang="ru-RU" sz="2400" b="1" dirty="0" err="1"/>
              <a:t>зошитів</a:t>
            </a:r>
            <a:r>
              <a:rPr lang="ru-RU" sz="2400" b="1" dirty="0"/>
              <a:t> число 20 буде помножено на число</a:t>
            </a:r>
            <a:r>
              <a:rPr lang="en-US" sz="2400" b="1" dirty="0"/>
              <a:t> </a:t>
            </a:r>
            <a:r>
              <a:rPr lang="ru-RU" sz="2400" b="1" dirty="0"/>
              <a:t>19,15 і у </a:t>
            </a:r>
            <a:r>
              <a:rPr lang="ru-RU" sz="2400" b="1" dirty="0" err="1"/>
              <a:t>клітинці</a:t>
            </a:r>
            <a:r>
              <a:rPr lang="ru-RU" sz="2400" b="1" dirty="0"/>
              <a:t> D3 </a:t>
            </a:r>
            <a:r>
              <a:rPr lang="ru-RU" sz="2400" b="1" dirty="0" err="1"/>
              <a:t>відобразиться</a:t>
            </a:r>
            <a:r>
              <a:rPr lang="ru-RU" sz="2400" b="1" dirty="0"/>
              <a:t> результат </a:t>
            </a:r>
            <a:r>
              <a:rPr lang="ru-RU" sz="2400" b="1" dirty="0" err="1"/>
              <a:t>обчислення</a:t>
            </a:r>
            <a:r>
              <a:rPr lang="ru-RU" sz="2400" b="1" dirty="0"/>
              <a:t> –</a:t>
            </a:r>
            <a:r>
              <a:rPr lang="en-US" sz="2400" b="1" dirty="0"/>
              <a:t> </a:t>
            </a:r>
            <a:r>
              <a:rPr lang="ru-RU" sz="2400" b="1" dirty="0"/>
              <a:t>число 383,00.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A02177-CA7C-B303-0C0D-7C922AC67C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858" t="23238" r="52285" b="34096"/>
          <a:stretch/>
        </p:blipFill>
        <p:spPr>
          <a:xfrm>
            <a:off x="2085140" y="2231872"/>
            <a:ext cx="7036741" cy="44610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855AACD6-47EE-D67B-67F2-D8D0CD9F2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8779735" y="5423788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52A53D18-1514-D9C6-EEAC-16824FC9B130}"/>
              </a:ext>
            </a:extLst>
          </p:cNvPr>
          <p:cNvSpPr/>
          <p:nvPr/>
        </p:nvSpPr>
        <p:spPr>
          <a:xfrm>
            <a:off x="7346368" y="4964816"/>
            <a:ext cx="1775513" cy="432215"/>
          </a:xfrm>
          <a:prstGeom prst="roundRect">
            <a:avLst>
              <a:gd name="adj" fmla="val 1662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Бульбашка прямої мови: прямокутна з округленими кутами 16">
            <a:extLst>
              <a:ext uri="{FF2B5EF4-FFF2-40B4-BE49-F238E27FC236}">
                <a16:creationId xmlns:a16="http://schemas.microsoft.com/office/drawing/2014/main" id="{A418E113-E860-E40D-3E3E-142133208A7F}"/>
              </a:ext>
            </a:extLst>
          </p:cNvPr>
          <p:cNvSpPr/>
          <p:nvPr/>
        </p:nvSpPr>
        <p:spPr>
          <a:xfrm>
            <a:off x="9637552" y="3954888"/>
            <a:ext cx="1691683" cy="658312"/>
          </a:xfrm>
          <a:prstGeom prst="wedgeRoundRectCallout">
            <a:avLst>
              <a:gd name="adj1" fmla="val -86994"/>
              <a:gd name="adj2" fmla="val 11627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=</a:t>
            </a:r>
            <a:r>
              <a:rPr lang="en-US" sz="2800" b="1" dirty="0"/>
              <a:t>B</a:t>
            </a:r>
            <a:r>
              <a:rPr lang="uk-UA" sz="2800" b="1" dirty="0"/>
              <a:t>3</a:t>
            </a:r>
            <a:r>
              <a:rPr lang="en-US" sz="2800" b="1" dirty="0"/>
              <a:t>*C3</a:t>
            </a:r>
            <a:endParaRPr lang="uk-UA" sz="2800" b="1" dirty="0"/>
          </a:p>
        </p:txBody>
      </p:sp>
      <p:pic>
        <p:nvPicPr>
          <p:cNvPr id="18" name="Рисунок 17">
            <a:hlinkClick r:id="rId11"/>
            <a:extLst>
              <a:ext uri="{FF2B5EF4-FFF2-40B4-BE49-F238E27FC236}">
                <a16:creationId xmlns:a16="http://schemas.microsoft.com/office/drawing/2014/main" id="{1D9964E9-4350-7E9D-733D-321DC9CD22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5" y="5807075"/>
            <a:ext cx="2694314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Таким чином, </a:t>
            </a:r>
            <a:r>
              <a:rPr lang="ru-RU" sz="2400" b="1" dirty="0" err="1"/>
              <a:t>якщо</a:t>
            </a:r>
            <a:r>
              <a:rPr lang="ru-RU" sz="2400" b="1" dirty="0"/>
              <a:t> у </a:t>
            </a:r>
            <a:r>
              <a:rPr lang="ru-RU" sz="2400" b="1" dirty="0" err="1"/>
              <a:t>формулі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використовуються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адреси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клітинок</a:t>
            </a:r>
            <a:r>
              <a:rPr lang="ru-RU" sz="2400" b="1" dirty="0"/>
              <a:t>, то для об</a:t>
            </a:r>
            <a:r>
              <a:rPr lang="en-US" sz="2400" b="1" dirty="0"/>
              <a:t>-</a:t>
            </a:r>
            <a:r>
              <a:rPr lang="ru-RU" sz="2400" b="1" dirty="0" err="1"/>
              <a:t>числення</a:t>
            </a:r>
            <a:r>
              <a:rPr lang="ru-RU" sz="2400" b="1" dirty="0"/>
              <a:t> за такою формулою </a:t>
            </a:r>
            <a:r>
              <a:rPr lang="ru-RU" sz="2400" b="1" dirty="0" err="1"/>
              <a:t>використовуються</a:t>
            </a:r>
            <a:r>
              <a:rPr lang="ru-RU" sz="2400" b="1" dirty="0"/>
              <a:t> </a:t>
            </a:r>
            <a:r>
              <a:rPr lang="ru-RU" sz="2400" b="1" dirty="0" err="1"/>
              <a:t>дані</a:t>
            </a:r>
            <a:r>
              <a:rPr lang="ru-RU" sz="2400" b="1" dirty="0"/>
              <a:t> з </a:t>
            </a:r>
            <a:r>
              <a:rPr lang="ru-RU" sz="2400" b="1" dirty="0" err="1"/>
              <a:t>указаних</a:t>
            </a:r>
            <a:r>
              <a:rPr lang="ru-RU" sz="2400" b="1" dirty="0"/>
              <a:t> </a:t>
            </a:r>
            <a:r>
              <a:rPr lang="ru-RU" sz="2400" b="1" dirty="0" err="1"/>
              <a:t>клітинок</a:t>
            </a:r>
            <a:r>
              <a:rPr lang="ru-RU" sz="2400" b="1" dirty="0"/>
              <a:t>.</a:t>
            </a:r>
          </a:p>
          <a:p>
            <a:r>
              <a:rPr lang="ru-RU" sz="2400" b="1" dirty="0" err="1"/>
              <a:t>Якщо</a:t>
            </a:r>
            <a:r>
              <a:rPr lang="ru-RU" sz="2400" b="1" dirty="0"/>
              <a:t> у </a:t>
            </a:r>
            <a:r>
              <a:rPr lang="ru-RU" sz="2400" b="1" dirty="0" err="1"/>
              <a:t>клітинку</a:t>
            </a:r>
            <a:r>
              <a:rPr lang="ru-RU" sz="2400" b="1" dirty="0"/>
              <a:t> В3 </a:t>
            </a:r>
            <a:r>
              <a:rPr lang="ru-RU" sz="2400" b="1" dirty="0" err="1"/>
              <a:t>замість</a:t>
            </a:r>
            <a:r>
              <a:rPr lang="ru-RU" sz="2400" b="1" dirty="0"/>
              <a:t> числа 20 ввести число 100, то в </a:t>
            </a:r>
            <a:r>
              <a:rPr lang="ru-RU" sz="2400" b="1" dirty="0" err="1"/>
              <a:t>клітинці</a:t>
            </a:r>
            <a:r>
              <a:rPr lang="ru-RU" sz="2400" b="1" dirty="0"/>
              <a:t> D3 </a:t>
            </a:r>
            <a:r>
              <a:rPr lang="ru-RU" sz="2400" b="1" dirty="0" err="1"/>
              <a:t>резуль</a:t>
            </a:r>
            <a:r>
              <a:rPr lang="en-US" sz="2400" b="1" dirty="0"/>
              <a:t>-</a:t>
            </a:r>
            <a:r>
              <a:rPr lang="ru-RU" sz="2400" b="1" dirty="0"/>
              <a:t>тат буде повторно </a:t>
            </a:r>
            <a:r>
              <a:rPr lang="ru-RU" sz="2400" b="1" dirty="0" err="1"/>
              <a:t>об­числено</a:t>
            </a:r>
            <a:r>
              <a:rPr lang="ru-RU" sz="2400" b="1" dirty="0"/>
              <a:t> й у </a:t>
            </a:r>
            <a:r>
              <a:rPr lang="ru-RU" sz="2400" b="1" dirty="0" err="1"/>
              <a:t>ній</a:t>
            </a:r>
            <a:r>
              <a:rPr lang="ru-RU" sz="2400" b="1" dirty="0"/>
              <a:t> </a:t>
            </a:r>
            <a:r>
              <a:rPr lang="ru-RU" sz="2400" b="1" dirty="0" err="1"/>
              <a:t>відобразиться</a:t>
            </a:r>
            <a:r>
              <a:rPr lang="ru-RU" sz="2400" b="1" dirty="0"/>
              <a:t> </a:t>
            </a:r>
            <a:r>
              <a:rPr lang="ru-RU" sz="2400" b="1" dirty="0" err="1"/>
              <a:t>нове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вартості</a:t>
            </a:r>
            <a:r>
              <a:rPr lang="ru-RU" sz="2400" b="1" dirty="0"/>
              <a:t> </a:t>
            </a:r>
            <a:r>
              <a:rPr lang="ru-RU" sz="2400" b="1" dirty="0" err="1"/>
              <a:t>всіх</a:t>
            </a:r>
            <a:r>
              <a:rPr lang="en-US" sz="2400" b="1" dirty="0"/>
              <a:t> </a:t>
            </a:r>
            <a:r>
              <a:rPr lang="ru-RU" sz="2400" b="1" dirty="0" err="1"/>
              <a:t>зошитів</a:t>
            </a:r>
            <a:endParaRPr lang="uk-UA" sz="2400" b="1" dirty="0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6F5D92-16CC-2F08-B3B5-03316E3BC2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1929" t="28445" r="11928" b="31810"/>
          <a:stretch/>
        </p:blipFill>
        <p:spPr>
          <a:xfrm>
            <a:off x="1341119" y="2205595"/>
            <a:ext cx="7254242" cy="44873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917D8B3-3D2C-A8BC-1318-44C54073C9FC}"/>
              </a:ext>
            </a:extLst>
          </p:cNvPr>
          <p:cNvSpPr/>
          <p:nvPr/>
        </p:nvSpPr>
        <p:spPr>
          <a:xfrm>
            <a:off x="6808392" y="4929982"/>
            <a:ext cx="1775513" cy="432215"/>
          </a:xfrm>
          <a:prstGeom prst="roundRect">
            <a:avLst>
              <a:gd name="adj" fmla="val 1662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7B341C0-D5D6-87A3-9F4D-B5C5D38B612C}"/>
              </a:ext>
            </a:extLst>
          </p:cNvPr>
          <p:cNvSpPr/>
          <p:nvPr/>
        </p:nvSpPr>
        <p:spPr>
          <a:xfrm>
            <a:off x="6787639" y="6254143"/>
            <a:ext cx="1775513" cy="432215"/>
          </a:xfrm>
          <a:prstGeom prst="roundRect">
            <a:avLst>
              <a:gd name="adj" fmla="val 1662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hlinkClick r:id="rId9"/>
            <a:extLst>
              <a:ext uri="{FF2B5EF4-FFF2-40B4-BE49-F238E27FC236}">
                <a16:creationId xmlns:a16="http://schemas.microsoft.com/office/drawing/2014/main" id="{500C838D-95A0-19E2-77BC-783D3141CD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5" y="5807075"/>
            <a:ext cx="2694314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У </a:t>
            </a:r>
            <a:r>
              <a:rPr lang="ru-RU" sz="2400" b="1" dirty="0" err="1"/>
              <a:t>клітинці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D6</a:t>
            </a:r>
            <a:r>
              <a:rPr lang="ru-RU" sz="2400" b="1" dirty="0"/>
              <a:t> </a:t>
            </a:r>
            <a:r>
              <a:rPr lang="ru-RU" sz="2400" b="1" dirty="0" err="1"/>
              <a:t>спочатку</a:t>
            </a:r>
            <a:r>
              <a:rPr lang="ru-RU" sz="2400" b="1" dirty="0"/>
              <a:t> </a:t>
            </a:r>
            <a:r>
              <a:rPr lang="ru-RU" sz="2400" b="1" dirty="0" err="1"/>
              <a:t>обчислюється</a:t>
            </a:r>
            <a:r>
              <a:rPr lang="ru-RU" sz="2400" b="1" dirty="0"/>
              <a:t> </a:t>
            </a:r>
            <a:r>
              <a:rPr lang="ru-RU" sz="2400" b="1" dirty="0" err="1"/>
              <a:t>вартість</a:t>
            </a:r>
            <a:r>
              <a:rPr lang="ru-RU" sz="2400" b="1" dirty="0"/>
              <a:t> кожного з </a:t>
            </a:r>
            <a:r>
              <a:rPr lang="ru-RU" sz="2400" b="1" dirty="0" err="1"/>
              <a:t>видів</a:t>
            </a:r>
            <a:r>
              <a:rPr lang="ru-RU" sz="2400" b="1" dirty="0"/>
              <a:t> </a:t>
            </a:r>
            <a:r>
              <a:rPr lang="ru-RU" sz="2400" b="1" dirty="0" err="1"/>
              <a:t>товарів</a:t>
            </a:r>
            <a:r>
              <a:rPr lang="ru-RU" sz="2400" b="1" dirty="0"/>
              <a:t> (у </a:t>
            </a:r>
            <a:r>
              <a:rPr lang="ru-RU" sz="2400" b="1" dirty="0" err="1"/>
              <a:t>клітинках</a:t>
            </a:r>
            <a:r>
              <a:rPr lang="ru-RU" sz="2400" b="1" dirty="0"/>
              <a:t> D3, D4, D5) за </a:t>
            </a:r>
            <a:r>
              <a:rPr lang="ru-RU" sz="2400" b="1" dirty="0" err="1"/>
              <a:t>наведе­ними</a:t>
            </a:r>
            <a:r>
              <a:rPr lang="ru-RU" sz="2400" b="1" dirty="0"/>
              <a:t> </a:t>
            </a:r>
            <a:r>
              <a:rPr lang="ru-RU" sz="2400" b="1" dirty="0" err="1"/>
              <a:t>раніше</a:t>
            </a:r>
            <a:r>
              <a:rPr lang="ru-RU" sz="2400" b="1" dirty="0"/>
              <a:t> формулами. А </a:t>
            </a:r>
            <a:r>
              <a:rPr lang="ru-RU" sz="2400" b="1" dirty="0" err="1"/>
              <a:t>потім</a:t>
            </a:r>
            <a:r>
              <a:rPr lang="ru-RU" sz="2400" b="1" dirty="0"/>
              <a:t> в </a:t>
            </a:r>
            <a:r>
              <a:rPr lang="ru-RU" sz="2400" b="1" dirty="0" err="1"/>
              <a:t>клітинці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D6</a:t>
            </a:r>
            <a:r>
              <a:rPr lang="ru-RU" sz="2400" b="1" dirty="0"/>
              <a:t> </a:t>
            </a:r>
            <a:r>
              <a:rPr lang="ru-RU" sz="2400" b="1" dirty="0" err="1"/>
              <a:t>обчислю­ється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суми</a:t>
            </a:r>
            <a:r>
              <a:rPr lang="ru-RU" sz="2400" b="1" dirty="0"/>
              <a:t> за формулою =D3+D4+D5 за </a:t>
            </a:r>
            <a:r>
              <a:rPr lang="ru-RU" sz="2400" b="1" dirty="0" err="1"/>
              <a:t>даними</a:t>
            </a:r>
            <a:r>
              <a:rPr lang="ru-RU" sz="2400" b="1" dirty="0"/>
              <a:t> </a:t>
            </a:r>
            <a:r>
              <a:rPr lang="ru-RU" sz="2400" b="1" dirty="0" err="1"/>
              <a:t>цих</a:t>
            </a:r>
            <a:r>
              <a:rPr lang="ru-RU" sz="2400" b="1" dirty="0"/>
              <a:t> </a:t>
            </a:r>
            <a:r>
              <a:rPr lang="ru-RU" sz="2400" b="1" dirty="0" err="1"/>
              <a:t>кліти</a:t>
            </a:r>
            <a:r>
              <a:rPr lang="ru-RU" sz="2400" b="1" dirty="0"/>
              <a:t>-нок. 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171EAE-61A4-2219-C6AB-B7FA4CB18A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357" t="26412" r="51080" b="30794"/>
          <a:stretch/>
        </p:blipFill>
        <p:spPr>
          <a:xfrm>
            <a:off x="2761456" y="1982515"/>
            <a:ext cx="7462587" cy="47822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A19D5310-2784-2208-32DF-D8936728291D}"/>
              </a:ext>
            </a:extLst>
          </p:cNvPr>
          <p:cNvSpPr/>
          <p:nvPr/>
        </p:nvSpPr>
        <p:spPr>
          <a:xfrm>
            <a:off x="8291507" y="6143265"/>
            <a:ext cx="1853979" cy="549636"/>
          </a:xfrm>
          <a:prstGeom prst="roundRect">
            <a:avLst>
              <a:gd name="adj" fmla="val 1662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65382F2C-E031-56E9-AE11-6ABA8D40F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 rot="19444887">
            <a:off x="10110439" y="6105585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hlinkClick r:id="rId11"/>
            <a:extLst>
              <a:ext uri="{FF2B5EF4-FFF2-40B4-BE49-F238E27FC236}">
                <a16:creationId xmlns:a16="http://schemas.microsoft.com/office/drawing/2014/main" id="{3C4E5E48-2061-797B-2DF4-D1FC76D538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5" y="5807075"/>
            <a:ext cx="2694314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-3828"/>
            <a:ext cx="1728216" cy="19143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AAF99F-DF26-37E1-21A6-850855DC5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60" y="4370304"/>
            <a:ext cx="2249183" cy="2249183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3896192" y="5924203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6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8" name="Прямоугольник: скругленные углы 2">
            <a:extLst>
              <a:ext uri="{FF2B5EF4-FFF2-40B4-BE49-F238E27FC236}">
                <a16:creationId xmlns:a16="http://schemas.microsoft.com/office/drawing/2014/main" id="{DFDCAAAB-A490-6171-D019-9698F7F80A10}"/>
              </a:ext>
            </a:extLst>
          </p:cNvPr>
          <p:cNvSpPr/>
          <p:nvPr/>
        </p:nvSpPr>
        <p:spPr>
          <a:xfrm>
            <a:off x="1839881" y="116670"/>
            <a:ext cx="10151822" cy="1296198"/>
          </a:xfrm>
          <a:prstGeom prst="roundRect">
            <a:avLst/>
          </a:prstGeom>
          <a:solidFill>
            <a:srgbClr val="3333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Повну презентацію дивіться у </a:t>
            </a:r>
            <a:r>
              <a:rPr lang="uk-UA" sz="4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відеоуроці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9" name="Рисунок 18">
            <a:hlinkClick r:id="rId8"/>
            <a:extLst>
              <a:ext uri="{FF2B5EF4-FFF2-40B4-BE49-F238E27FC236}">
                <a16:creationId xmlns:a16="http://schemas.microsoft.com/office/drawing/2014/main" id="{297D2CBB-AEDF-6426-18E6-8B23CC992B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43" y="2276244"/>
            <a:ext cx="4783482" cy="18658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FE872F-0342-D115-C3C5-4997D7D8A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196" y="1267572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278</Words>
  <Application>Microsoft Office PowerPoint</Application>
  <PresentationFormat>Широкий екран</PresentationFormat>
  <Paragraphs>21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4" baseType="lpstr">
      <vt:lpstr>AGZeppelin</vt:lpstr>
      <vt:lpstr>Antique Olive</vt:lpstr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392</cp:revision>
  <dcterms:created xsi:type="dcterms:W3CDTF">2023-03-17T21:15:50Z</dcterms:created>
  <dcterms:modified xsi:type="dcterms:W3CDTF">2024-02-18T18:06:21Z</dcterms:modified>
</cp:coreProperties>
</file>