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1" r:id="rId3"/>
    <p:sldId id="361" r:id="rId4"/>
    <p:sldId id="473" r:id="rId5"/>
    <p:sldId id="443" r:id="rId6"/>
    <p:sldId id="474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AFA"/>
    <a:srgbClr val="5BD4FF"/>
    <a:srgbClr val="DDF0FE"/>
    <a:srgbClr val="3A393F"/>
    <a:srgbClr val="EED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5CCEE-143D-60EB-6935-879ED8616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FDAEDAE-99D1-F70D-DEA8-D935896C0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CCB5B1-0572-9C33-D4A0-AAC21B7F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296216-B219-6640-7E51-09326A4E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C6197-DC99-D2EC-3AFC-9CCCDA5B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70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2F6D7-6844-78D9-3E27-B458504C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9089143-6FFB-AFFE-6F1F-CA6A51F1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E4851A-1A0C-E230-119F-042637EF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12ABC3-7344-E6F6-7BA1-FEE4F4C8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2BEBE4-29CA-BD89-6365-73B6CD86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A4F6040-0FF0-B42D-2647-38B0630743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344D33-D11B-BB54-9176-9E61BE991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DB0D7D-1859-58D9-8071-ECE1CAA1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A832B8-AC26-8D4F-E349-18479C06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3D7E19-D7CF-51CB-F6A8-900F87A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3B64D-D001-A58E-D287-2AAEF3C0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814F2F6-51EE-EA7C-F82A-D389DA94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FA8D-06DF-A22C-67D6-A54E9761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33C760-8721-712E-9949-415531F7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B1FBCD-4280-B1CD-0E12-900B6FB0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7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2F87-FD2B-90C1-6BBF-83D5D81D7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718925D-90A8-33F1-636E-B1751B0D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EBB276-5B1C-103B-E35B-71B3D407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A7AA3A-9EDA-8351-1FF1-43FB32DE2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2A20A4-5DF2-4DD2-DE4B-2C80F85F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91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8BA49-7A5F-C9E0-C4DE-6CC17CB6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C26D3C-39AF-2B3D-96E9-B9D316FB4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5E39BB-6B3A-CF5F-09E1-A28EDC8A7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E0BE47-B8B9-CA90-81F7-5D9CFCF8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E9D3F53-635C-6EC6-4951-BABF4356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2BEE36-6F12-A25C-4A3B-819E7CA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87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EFE09-ACAC-9CAA-2C27-88BF3609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F61FFF8-9EAF-5D83-1817-D1A146833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5D8A77-1679-6B16-9455-3793835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16A592-64A3-58E6-4FA0-DAC8662B9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893D938-842C-938E-7E43-3B5824C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0A134D2-73C7-4207-AA61-C89323C9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A12C4C-5AAE-BCDC-F3D3-FF1BEA81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54653E3-5E8E-76B5-3211-66FB61C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59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69942-7232-CDB9-7D9B-5C334312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9C4A3B6-363C-94FC-209C-B175FBD8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3678554-D93D-FA53-117C-2577BA8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5DAECEF-854B-6940-667D-AF5D9051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5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BEA5633-AD68-EE39-FDA1-F9BBD609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30F6B48-C5E5-3C18-504E-CF54AE51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3AF835F-FDBB-5E9C-0882-ACDFE5A9D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61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E31C8-4678-ED5B-67EA-D6AA5BFB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FE1AE2-67D5-3BC9-FC07-151B1DF0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4235BBC-88D9-08D8-6873-9C6DAF84B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475C2E-4E7F-8830-DACC-926386A7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40E41A-C6CF-9561-9B76-6D6FDC078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B394003-7BA0-BC2E-ECD9-B037BF8A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856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2E07E-8068-E47D-279D-0420F7CE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0DCE83-CC71-E9CC-BC1F-A8DD8FFA9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0C439D-2EDB-70B1-EDF1-06CA7D69B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49DBF3-B7BB-9068-91ED-03B9ED649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9EEA5E8-7C1A-9DD1-EB56-4C8D8E4F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98429C-2D05-4CCE-EE87-98B5F428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4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8AF1BF-188E-DFA2-D054-09F7DD7D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434913-EBEE-559D-3839-6776A02E3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44F351-8286-C883-4FBF-C49FDEB4CC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3B80A-18F8-41CF-B782-306013C2E149}" type="datetimeFigureOut">
              <a:rPr lang="uk-UA" smtClean="0"/>
              <a:t>18.02.2024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2E0F98-ABB5-DF22-FEDA-E4F5F39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B266F-0335-16C1-9D38-29B50427E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5B3B-2B20-4444-BBF1-6FFFB1CF118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s://youtu.be/cq84RpqEbV4" TargetMode="External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.png"/><Relationship Id="rId7" Type="http://schemas.openxmlformats.org/officeDocument/2006/relationships/hyperlink" Target="https://www.youtube.com/channel/UCYtu9EnlIk3Nph-Yj_nHd6A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hyperlink" Target="https://youtu.be/cq84RpqEbV4" TargetMode="External"/><Relationship Id="rId5" Type="http://schemas.openxmlformats.org/officeDocument/2006/relationships/image" Target="../media/image10.gif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q84RpqEbV4" TargetMode="External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4" Type="http://schemas.openxmlformats.org/officeDocument/2006/relationships/image" Target="../media/image11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q84RpqEbV4" TargetMode="External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hyperlink" Target="https://www.youtube.com/channel/UCYtu9EnlIk3Nph-Yj_nHd6A" TargetMode="External"/><Relationship Id="rId4" Type="http://schemas.openxmlformats.org/officeDocument/2006/relationships/image" Target="../media/image11.gi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hyperlink" Target="https://youtu.be/cq84RpqEbV4" TargetMode="External"/><Relationship Id="rId5" Type="http://schemas.openxmlformats.org/officeDocument/2006/relationships/hyperlink" Target="https://www.youtube.com/channel/UCYtu9EnlIk3Nph-Yj_nHd6A" TargetMode="External"/><Relationship Id="rId10" Type="http://schemas.microsoft.com/office/2007/relationships/hdphoto" Target="../media/hdphoto5.wdp"/><Relationship Id="rId4" Type="http://schemas.openxmlformats.org/officeDocument/2006/relationships/image" Target="../media/image11.gi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q84RpqEbV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Ytu9EnlIk3Nph-Yj_nHd6A" TargetMode="External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4966309" y="-6771"/>
            <a:ext cx="957173" cy="106025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sp>
        <p:nvSpPr>
          <p:cNvPr id="24" name="Прямоугольник 12">
            <a:extLst>
              <a:ext uri="{FF2B5EF4-FFF2-40B4-BE49-F238E27FC236}">
                <a16:creationId xmlns:a16="http://schemas.microsoft.com/office/drawing/2014/main" id="{C5F4BD2D-3D11-B47B-85BA-001EF9EBA860}"/>
              </a:ext>
            </a:extLst>
          </p:cNvPr>
          <p:cNvSpPr/>
          <p:nvPr/>
        </p:nvSpPr>
        <p:spPr>
          <a:xfrm>
            <a:off x="8643486" y="-3827"/>
            <a:ext cx="339912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Урок </a:t>
            </a:r>
            <a:r>
              <a:rPr lang="ru-RU" sz="6600" b="1" i="1" cap="none" spc="50" dirty="0">
                <a:ln w="28575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27</a:t>
            </a:r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A40CCA30-7D0D-3B1E-CE18-E0E81882AD5E}"/>
              </a:ext>
            </a:extLst>
          </p:cNvPr>
          <p:cNvGrpSpPr/>
          <p:nvPr/>
        </p:nvGrpSpPr>
        <p:grpSpPr>
          <a:xfrm>
            <a:off x="1413760" y="4370304"/>
            <a:ext cx="2249183" cy="2249183"/>
            <a:chOff x="2209664" y="3808717"/>
            <a:chExt cx="2249183" cy="2249183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5AAF99F-DF26-37E1-21A6-850855DC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664" y="3808717"/>
              <a:ext cx="2249183" cy="2249183"/>
            </a:xfrm>
            <a:prstGeom prst="rect">
              <a:avLst/>
            </a:prstGeom>
          </p:spPr>
        </p:pic>
        <p:pic>
          <p:nvPicPr>
            <p:cNvPr id="25" name="Рисунок 24">
              <a:hlinkClick r:id="rId7"/>
              <a:extLst>
                <a:ext uri="{FF2B5EF4-FFF2-40B4-BE49-F238E27FC236}">
                  <a16:creationId xmlns:a16="http://schemas.microsoft.com/office/drawing/2014/main" id="{1127D1D3-7E7D-F136-07AB-53A7FA9A0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2869034" y="4505603"/>
              <a:ext cx="930442" cy="857013"/>
            </a:xfrm>
            <a:prstGeom prst="rect">
              <a:avLst/>
            </a:prstGeom>
          </p:spPr>
        </p:pic>
      </p:grpSp>
      <p:sp>
        <p:nvSpPr>
          <p:cNvPr id="29" name="Прямоугольник 5">
            <a:extLst>
              <a:ext uri="{FF2B5EF4-FFF2-40B4-BE49-F238E27FC236}">
                <a16:creationId xmlns:a16="http://schemas.microsoft.com/office/drawing/2014/main" id="{EF9BD8D0-9885-4773-26BA-641DDA687CB9}"/>
              </a:ext>
            </a:extLst>
          </p:cNvPr>
          <p:cNvSpPr/>
          <p:nvPr/>
        </p:nvSpPr>
        <p:spPr>
          <a:xfrm>
            <a:off x="4108233" y="2103449"/>
            <a:ext cx="8096160" cy="2123658"/>
          </a:xfrm>
          <a:prstGeom prst="rect">
            <a:avLst/>
          </a:prstGeom>
          <a:solidFill>
            <a:srgbClr val="EEDDEF">
              <a:alpha val="45000"/>
            </a:srgb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3333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ntique Olive" panose="020B0803020204030204" pitchFamily="34" charset="0"/>
              </a:rPr>
              <a:t>РЕДАГУВАННЯ ТА ФОРМАТУВАННЯ ЕЛЕКТРОННИХ ТАБЛИЦЬ</a:t>
            </a:r>
            <a:endParaRPr lang="uk-UA" sz="44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3333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ntique Olive" panose="020B0803020204030204" pitchFamily="34" charset="0"/>
            </a:endParaRP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6179419" y="6024791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7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F3303A-1A66-EFDC-F99F-86B7560756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636" t="18822" r="35714" b="65718"/>
          <a:stretch/>
        </p:blipFill>
        <p:spPr>
          <a:xfrm>
            <a:off x="0" y="-6771"/>
            <a:ext cx="4966309" cy="1060254"/>
          </a:xfrm>
          <a:prstGeom prst="rect">
            <a:avLst/>
          </a:prstGeom>
        </p:spPr>
      </p:pic>
      <p:pic>
        <p:nvPicPr>
          <p:cNvPr id="18" name="Рисунок 17">
            <a:hlinkClick r:id="rId11"/>
            <a:extLst>
              <a:ext uri="{FF2B5EF4-FFF2-40B4-BE49-F238E27FC236}">
                <a16:creationId xmlns:a16="http://schemas.microsoft.com/office/drawing/2014/main" id="{3D193770-1A12-FF76-C75D-D55D75D804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36" y="4776305"/>
            <a:ext cx="3684573" cy="14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2" dur="2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4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4" grpId="0"/>
          <p:bldP spid="2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D8851-6720-6B8E-15D6-580687D200A7}"/>
              </a:ext>
            </a:extLst>
          </p:cNvPr>
          <p:cNvSpPr txBox="1"/>
          <p:nvPr/>
        </p:nvSpPr>
        <p:spPr>
          <a:xfrm>
            <a:off x="3502324" y="382508"/>
            <a:ext cx="3350863" cy="707886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000" b="1" i="1" dirty="0"/>
              <a:t>Поміркуйте</a:t>
            </a:r>
            <a:endParaRPr lang="ru-RU" sz="4000" b="1" i="1" dirty="0"/>
          </a:p>
        </p:txBody>
      </p:sp>
      <p:pic>
        <p:nvPicPr>
          <p:cNvPr id="9" name="Picture 2" descr="Школа Дети Поднимая Руки В Современный Классе — стоковые фотографии и  другие картинки Белый - iStock">
            <a:extLst>
              <a:ext uri="{FF2B5EF4-FFF2-40B4-BE49-F238E27FC236}">
                <a16:creationId xmlns:a16="http://schemas.microsoft.com/office/drawing/2014/main" id="{BE0928EC-A461-77D0-72BB-184D7D8F3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5"/>
          <a:stretch/>
        </p:blipFill>
        <p:spPr bwMode="auto">
          <a:xfrm>
            <a:off x="0" y="-44725"/>
            <a:ext cx="3502325" cy="17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D712B7-8D83-1F12-DA24-8C0360FD2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BDC83D-B63E-2997-0EB0-D5495B33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grpSp>
        <p:nvGrpSpPr>
          <p:cNvPr id="18" name="Группа 5">
            <a:extLst>
              <a:ext uri="{FF2B5EF4-FFF2-40B4-BE49-F238E27FC236}">
                <a16:creationId xmlns:a16="http://schemas.microsoft.com/office/drawing/2014/main" id="{333A6A0D-BD09-501A-E336-BCD457CD53BE}"/>
              </a:ext>
            </a:extLst>
          </p:cNvPr>
          <p:cNvGrpSpPr/>
          <p:nvPr/>
        </p:nvGrpSpPr>
        <p:grpSpPr>
          <a:xfrm>
            <a:off x="1153198" y="2023512"/>
            <a:ext cx="10108360" cy="992996"/>
            <a:chOff x="241538" y="1910285"/>
            <a:chExt cx="11671787" cy="105494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9" name="Прямоугольник 2">
              <a:extLst>
                <a:ext uri="{FF2B5EF4-FFF2-40B4-BE49-F238E27FC236}">
                  <a16:creationId xmlns:a16="http://schemas.microsoft.com/office/drawing/2014/main" id="{C9853E92-CC29-A26E-51CB-50FCA8ACBE54}"/>
                </a:ext>
              </a:extLst>
            </p:cNvPr>
            <p:cNvSpPr/>
            <p:nvPr/>
          </p:nvSpPr>
          <p:spPr>
            <a:xfrm>
              <a:off x="241538" y="1910285"/>
              <a:ext cx="11671787" cy="10549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12248345-ACEE-E33F-EAF8-A066BA56F628}"/>
                </a:ext>
              </a:extLst>
            </p:cNvPr>
            <p:cNvSpPr/>
            <p:nvPr/>
          </p:nvSpPr>
          <p:spPr>
            <a:xfrm>
              <a:off x="416896" y="2157812"/>
              <a:ext cx="241539" cy="187686"/>
            </a:xfrm>
            <a:prstGeom prst="ellipse">
              <a:avLst/>
            </a:prstGeom>
            <a:solidFill>
              <a:srgbClr val="E50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F05DF1-0238-4F62-9D64-7A9844513BDE}"/>
                </a:ext>
              </a:extLst>
            </p:cNvPr>
            <p:cNvSpPr txBox="1"/>
            <p:nvPr/>
          </p:nvSpPr>
          <p:spPr>
            <a:xfrm>
              <a:off x="698740" y="1951600"/>
              <a:ext cx="11085043" cy="1013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err="1"/>
                <a:t>Які</a:t>
              </a:r>
              <a:r>
                <a:rPr lang="ru-RU" sz="2800" dirty="0"/>
                <a:t> </a:t>
              </a:r>
              <a:r>
                <a:rPr lang="ru-RU" sz="2800" dirty="0" err="1"/>
                <a:t>операції</a:t>
              </a:r>
              <a:r>
                <a:rPr lang="ru-RU" sz="2800" dirty="0"/>
                <a:t> </a:t>
              </a:r>
              <a:r>
                <a:rPr lang="ru-RU" sz="2800" dirty="0" err="1"/>
                <a:t>редагування</a:t>
              </a:r>
              <a:r>
                <a:rPr lang="ru-RU" sz="2800" dirty="0"/>
                <a:t> </a:t>
              </a:r>
              <a:r>
                <a:rPr lang="ru-RU" sz="2800" dirty="0" err="1"/>
                <a:t>текстових</a:t>
              </a:r>
              <a:r>
                <a:rPr lang="ru-RU" sz="2800" dirty="0"/>
                <a:t> </a:t>
              </a:r>
              <a:r>
                <a:rPr lang="ru-RU" sz="2800" dirty="0" err="1"/>
                <a:t>об’єктів</a:t>
              </a:r>
              <a:r>
                <a:rPr lang="ru-RU" sz="2800" dirty="0"/>
                <a:t> </a:t>
              </a:r>
              <a:r>
                <a:rPr lang="ru-RU" sz="2800" dirty="0" err="1"/>
                <a:t>ви</a:t>
              </a:r>
              <a:r>
                <a:rPr lang="ru-RU" sz="2800" dirty="0"/>
                <a:t> </a:t>
              </a:r>
              <a:r>
                <a:rPr lang="ru-RU" sz="2800" dirty="0" err="1"/>
                <a:t>знаєте</a:t>
              </a:r>
              <a:r>
                <a:rPr lang="ru-RU" sz="2800" dirty="0"/>
                <a:t>? Як </a:t>
              </a:r>
              <a:r>
                <a:rPr lang="ru-RU" sz="2800" dirty="0" err="1"/>
                <a:t>їх</a:t>
              </a:r>
              <a:endParaRPr lang="ru-RU" sz="2800" dirty="0"/>
            </a:p>
            <a:p>
              <a:r>
                <a:rPr lang="ru-RU" sz="2800" dirty="0" err="1"/>
                <a:t>можна</a:t>
              </a:r>
              <a:r>
                <a:rPr lang="ru-RU" sz="2800" dirty="0"/>
                <a:t> </a:t>
              </a:r>
              <a:r>
                <a:rPr lang="ru-RU" sz="2800" dirty="0" err="1"/>
                <a:t>виконати</a:t>
              </a:r>
              <a:r>
                <a:rPr lang="ru-RU" sz="2800" dirty="0"/>
                <a:t>?</a:t>
              </a:r>
              <a:endParaRPr lang="uk-UA" sz="2800" dirty="0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45C30A-4AFF-EA45-3AC5-C5A1FC41DF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CFF"/>
              </a:clrFrom>
              <a:clrTo>
                <a:srgbClr val="F6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3" y="1897629"/>
            <a:ext cx="959652" cy="9596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3CB9540E-5903-DAC8-670F-EF74F8416256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1026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103595A8-AF35-E11B-68F6-543B745F3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hlinkClick r:id="rId7"/>
              <a:extLst>
                <a:ext uri="{FF2B5EF4-FFF2-40B4-BE49-F238E27FC236}">
                  <a16:creationId xmlns:a16="http://schemas.microsoft.com/office/drawing/2014/main" id="{781C44AD-8A49-D889-8055-665151DE1D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2" name="Picture 2" descr="Текстовий процесор: Форматування та редагування тексту">
            <a:extLst>
              <a:ext uri="{FF2B5EF4-FFF2-40B4-BE49-F238E27FC236}">
                <a16:creationId xmlns:a16="http://schemas.microsoft.com/office/drawing/2014/main" id="{DC00DCC5-482A-1428-1828-103032143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13" b="10484"/>
          <a:stretch/>
        </p:blipFill>
        <p:spPr bwMode="auto">
          <a:xfrm>
            <a:off x="2511925" y="3152857"/>
            <a:ext cx="5917972" cy="37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hlinkClick r:id="rId11"/>
            <a:extLst>
              <a:ext uri="{FF2B5EF4-FFF2-40B4-BE49-F238E27FC236}">
                <a16:creationId xmlns:a16="http://schemas.microsoft.com/office/drawing/2014/main" id="{F5406A32-2187-5754-9B89-3FF7B011A0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37" y="4782243"/>
            <a:ext cx="2615937" cy="10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9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Для </a:t>
            </a:r>
            <a:r>
              <a:rPr lang="ru-RU" sz="2400" b="1" dirty="0" err="1">
                <a:solidFill>
                  <a:srgbClr val="FF0000"/>
                </a:solidFill>
              </a:rPr>
              <a:t>редагування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даних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у </a:t>
            </a:r>
            <a:r>
              <a:rPr lang="ru-RU" sz="2400" b="1" dirty="0" err="1"/>
              <a:t>клітинці</a:t>
            </a:r>
            <a:r>
              <a:rPr lang="ru-RU" sz="2400" b="1" dirty="0"/>
              <a:t>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двічі</a:t>
            </a:r>
            <a:r>
              <a:rPr lang="ru-RU" sz="2400" b="1" dirty="0"/>
              <a:t> </a:t>
            </a:r>
            <a:r>
              <a:rPr lang="ru-RU" sz="2400" b="1" dirty="0" err="1"/>
              <a:t>клацнути</a:t>
            </a:r>
            <a:r>
              <a:rPr lang="ru-RU" sz="2400" b="1" dirty="0"/>
              <a:t> на </a:t>
            </a:r>
            <a:r>
              <a:rPr lang="ru-RU" sz="2400" b="1" dirty="0" err="1"/>
              <a:t>клітинці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endParaRPr lang="ru-RU" sz="2400" b="1" dirty="0"/>
          </a:p>
          <a:p>
            <a:r>
              <a:rPr lang="ru-RU" sz="2400" b="1" dirty="0" err="1"/>
              <a:t>зробити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поточною та </a:t>
            </a:r>
            <a:r>
              <a:rPr lang="ru-RU" sz="2400" b="1" dirty="0" err="1"/>
              <a:t>натиснути</a:t>
            </a:r>
            <a:r>
              <a:rPr lang="ru-RU" sz="2400" b="1" dirty="0"/>
              <a:t> </a:t>
            </a:r>
            <a:r>
              <a:rPr lang="ru-RU" sz="2400" b="1" dirty="0" err="1"/>
              <a:t>клавішу</a:t>
            </a:r>
            <a:r>
              <a:rPr lang="ru-RU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F2</a:t>
            </a:r>
            <a:r>
              <a:rPr lang="en-US" sz="2400" b="1" dirty="0"/>
              <a:t>. 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F6700E-B008-787C-5348-815C31552A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713" t="32508" r="15286" b="9333"/>
          <a:stretch/>
        </p:blipFill>
        <p:spPr>
          <a:xfrm>
            <a:off x="1375954" y="1323701"/>
            <a:ext cx="9998506" cy="5451567"/>
          </a:xfrm>
          <a:prstGeom prst="rect">
            <a:avLst/>
          </a:prstGeom>
        </p:spPr>
      </p:pic>
      <p:pic>
        <p:nvPicPr>
          <p:cNvPr id="16" name="Рисунок 15">
            <a:hlinkClick r:id="rId8"/>
            <a:extLst>
              <a:ext uri="{FF2B5EF4-FFF2-40B4-BE49-F238E27FC236}">
                <a16:creationId xmlns:a16="http://schemas.microsoft.com/office/drawing/2014/main" id="{7DCB49B2-1DCE-58EC-64FC-0A5CCDBE10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37" y="4782243"/>
            <a:ext cx="2615937" cy="10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/>
              <a:t>Для </a:t>
            </a:r>
            <a:r>
              <a:rPr lang="ru-RU" sz="2400" b="1" dirty="0" err="1"/>
              <a:t>реда­гування</a:t>
            </a:r>
            <a:r>
              <a:rPr lang="ru-RU" sz="2400" b="1" dirty="0"/>
              <a:t> </a:t>
            </a:r>
            <a:r>
              <a:rPr lang="ru-RU" sz="2400" b="1" dirty="0" err="1"/>
              <a:t>даних</a:t>
            </a:r>
            <a:r>
              <a:rPr lang="ru-RU" sz="2400" b="1" dirty="0"/>
              <a:t> у </a:t>
            </a:r>
            <a:r>
              <a:rPr lang="ru-RU" sz="2400" b="1" dirty="0">
                <a:solidFill>
                  <a:srgbClr val="FF0000"/>
                </a:solidFill>
              </a:rPr>
              <a:t>Рядку формул </a:t>
            </a:r>
            <a:r>
              <a:rPr lang="ru-RU" sz="2400" b="1" dirty="0" err="1"/>
              <a:t>потрібно</a:t>
            </a:r>
            <a:r>
              <a:rPr lang="ru-RU" sz="2400" b="1" dirty="0"/>
              <a:t> </a:t>
            </a:r>
            <a:r>
              <a:rPr lang="ru-RU" sz="2400" b="1" dirty="0" err="1"/>
              <a:t>вибрати</a:t>
            </a:r>
            <a:r>
              <a:rPr lang="ru-RU" sz="2400" b="1" dirty="0"/>
              <a:t> </a:t>
            </a:r>
            <a:r>
              <a:rPr lang="ru-RU" sz="2400" b="1" dirty="0" err="1"/>
              <a:t>клітин­ку</a:t>
            </a:r>
            <a:r>
              <a:rPr lang="ru-RU" sz="2400" b="1" dirty="0"/>
              <a:t> і </a:t>
            </a:r>
            <a:r>
              <a:rPr lang="ru-RU" sz="2400" b="1" dirty="0" err="1"/>
              <a:t>вибрати</a:t>
            </a:r>
            <a:r>
              <a:rPr lang="ru-RU" sz="2400" b="1" dirty="0"/>
              <a:t> </a:t>
            </a:r>
            <a:r>
              <a:rPr lang="ru-RU" sz="2400" b="1" dirty="0" err="1"/>
              <a:t>вказівником</a:t>
            </a:r>
            <a:r>
              <a:rPr lang="ru-RU" sz="2400" b="1" dirty="0"/>
              <a:t> </a:t>
            </a:r>
            <a:r>
              <a:rPr lang="ru-RU" sz="2400" b="1" dirty="0" err="1"/>
              <a:t>довільне</a:t>
            </a:r>
            <a:r>
              <a:rPr lang="ru-RU" sz="2400" b="1" dirty="0"/>
              <a:t> </a:t>
            </a:r>
            <a:r>
              <a:rPr lang="ru-RU" sz="2400" b="1" dirty="0" err="1"/>
              <a:t>місце</a:t>
            </a:r>
            <a:r>
              <a:rPr lang="ru-RU" sz="2400" b="1" dirty="0"/>
              <a:t> в Рядку формул.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цього</a:t>
            </a:r>
            <a:r>
              <a:rPr lang="ru-RU" sz="2400" b="1" dirty="0"/>
              <a:t> </a:t>
            </a:r>
            <a:r>
              <a:rPr lang="ru-RU" sz="2400" b="1" dirty="0" err="1"/>
              <a:t>слід</a:t>
            </a:r>
            <a:r>
              <a:rPr lang="ru-RU" sz="2400" b="1" dirty="0"/>
              <a:t> внести </a:t>
            </a:r>
            <a:r>
              <a:rPr lang="ru-RU" sz="2400" b="1" dirty="0" err="1"/>
              <a:t>зміни</a:t>
            </a:r>
            <a:r>
              <a:rPr lang="ru-RU" sz="2400" b="1" dirty="0"/>
              <a:t> </a:t>
            </a:r>
            <a:r>
              <a:rPr lang="ru-RU" sz="2400" b="1" dirty="0" err="1"/>
              <a:t>відомими</a:t>
            </a:r>
            <a:r>
              <a:rPr lang="ru-RU" sz="2400" b="1" dirty="0"/>
              <a:t> вам способами.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завершення</a:t>
            </a:r>
            <a:r>
              <a:rPr lang="ru-RU" sz="2400" b="1" dirty="0"/>
              <a:t> </a:t>
            </a:r>
            <a:r>
              <a:rPr lang="ru-RU" sz="2400" b="1" dirty="0" err="1"/>
              <a:t>слід</a:t>
            </a:r>
            <a:r>
              <a:rPr lang="ru-RU" sz="2400" b="1" dirty="0"/>
              <a:t> </a:t>
            </a:r>
            <a:r>
              <a:rPr lang="ru-RU" sz="2400" b="1" dirty="0" err="1"/>
              <a:t>натиснути</a:t>
            </a:r>
            <a:r>
              <a:rPr lang="ru-RU" sz="2400" b="1" dirty="0"/>
              <a:t> </a:t>
            </a:r>
            <a:r>
              <a:rPr lang="ru-RU" sz="2400" b="1" dirty="0" err="1"/>
              <a:t>клавішу</a:t>
            </a:r>
            <a:r>
              <a:rPr lang="ru-RU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Enter</a:t>
            </a:r>
            <a:r>
              <a:rPr lang="en-US" sz="2400" b="1" dirty="0"/>
              <a:t>.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341015-426B-E368-B0BC-251FC1845E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86" t="35682" r="13000" b="12508"/>
          <a:stretch/>
        </p:blipFill>
        <p:spPr>
          <a:xfrm>
            <a:off x="1515290" y="1543612"/>
            <a:ext cx="8943647" cy="5040067"/>
          </a:xfrm>
          <a:prstGeom prst="rect">
            <a:avLst/>
          </a:prstGeom>
        </p:spPr>
      </p:pic>
      <p:pic>
        <p:nvPicPr>
          <p:cNvPr id="16" name="Рисунок 15">
            <a:hlinkClick r:id="rId8"/>
            <a:extLst>
              <a:ext uri="{FF2B5EF4-FFF2-40B4-BE49-F238E27FC236}">
                <a16:creationId xmlns:a16="http://schemas.microsoft.com/office/drawing/2014/main" id="{13276066-FFCF-F050-C8A4-6E7A9901B2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37" y="4782243"/>
            <a:ext cx="2615937" cy="10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E3B7D9-6204-5027-A5C9-4C3C1BE9E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235" y="-26184"/>
            <a:ext cx="930442" cy="93044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4C65C5-0245-610C-ACC5-0ECBAD9A4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47" y="0"/>
            <a:ext cx="587141" cy="587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FF15EA-E50A-D90F-BF87-4E6836257A9E}"/>
              </a:ext>
            </a:extLst>
          </p:cNvPr>
          <p:cNvSpPr txBox="1"/>
          <p:nvPr/>
        </p:nvSpPr>
        <p:spPr>
          <a:xfrm>
            <a:off x="201816" y="171642"/>
            <a:ext cx="1067453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err="1"/>
              <a:t>Клітинка</a:t>
            </a:r>
            <a:r>
              <a:rPr lang="ru-RU" sz="2400" b="1" dirty="0"/>
              <a:t>, з </a:t>
            </a:r>
            <a:r>
              <a:rPr lang="ru-RU" sz="2400" b="1" dirty="0" err="1"/>
              <a:t>якої</a:t>
            </a:r>
            <a:r>
              <a:rPr lang="ru-RU" sz="2400" b="1" dirty="0"/>
              <a:t> </a:t>
            </a:r>
            <a:r>
              <a:rPr lang="ru-RU" sz="2400" b="1" dirty="0" err="1"/>
              <a:t>почалося</a:t>
            </a:r>
            <a:r>
              <a:rPr lang="ru-RU" sz="2400" b="1" dirty="0"/>
              <a:t> </a:t>
            </a:r>
            <a:r>
              <a:rPr lang="ru-RU" sz="2400" b="1" dirty="0" err="1"/>
              <a:t>ви­ділення</a:t>
            </a:r>
            <a:r>
              <a:rPr lang="ru-RU" sz="2400" b="1" dirty="0"/>
              <a:t> </a:t>
            </a:r>
            <a:r>
              <a:rPr lang="ru-RU" sz="2400" b="1" dirty="0" err="1"/>
              <a:t>діапазону</a:t>
            </a:r>
            <a:r>
              <a:rPr lang="ru-RU" sz="2400" b="1" dirty="0"/>
              <a:t>, на </a:t>
            </a:r>
            <a:r>
              <a:rPr lang="ru-RU" sz="2400" b="1" dirty="0" err="1"/>
              <a:t>відміну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інших</a:t>
            </a:r>
            <a:r>
              <a:rPr lang="ru-RU" sz="2400" b="1" dirty="0"/>
              <a:t>, не </a:t>
            </a:r>
            <a:r>
              <a:rPr lang="ru-RU" sz="2400" b="1" dirty="0" err="1"/>
              <a:t>виді-ляється</a:t>
            </a:r>
            <a:r>
              <a:rPr lang="ru-RU" sz="2400" b="1" dirty="0"/>
              <a:t> </a:t>
            </a:r>
            <a:r>
              <a:rPr lang="ru-RU" sz="2400" b="1" dirty="0" err="1"/>
              <a:t>кольором</a:t>
            </a:r>
            <a:r>
              <a:rPr lang="ru-RU" sz="2400" b="1" dirty="0"/>
              <a:t>. </a:t>
            </a:r>
            <a:r>
              <a:rPr lang="ru-RU" sz="2400" b="1" dirty="0" err="1"/>
              <a:t>Вважається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саме</a:t>
            </a:r>
            <a:r>
              <a:rPr lang="ru-RU" sz="2400" b="1" dirty="0"/>
              <a:t> вона є поточною </a:t>
            </a:r>
            <a:r>
              <a:rPr lang="ru-RU" sz="2400" b="1" dirty="0" err="1"/>
              <a:t>клітинкою</a:t>
            </a:r>
            <a:r>
              <a:rPr lang="ru-RU" sz="2400" b="1" dirty="0"/>
              <a:t> </a:t>
            </a:r>
            <a:r>
              <a:rPr lang="ru-RU" sz="2400" b="1" dirty="0" err="1"/>
              <a:t>після</a:t>
            </a:r>
            <a:r>
              <a:rPr lang="ru-RU" sz="2400" b="1" dirty="0"/>
              <a:t> </a:t>
            </a:r>
            <a:r>
              <a:rPr lang="ru-RU" sz="2400" b="1" dirty="0" err="1"/>
              <a:t>ви-ділення</a:t>
            </a:r>
            <a:r>
              <a:rPr lang="ru-RU" sz="2400" b="1" dirty="0"/>
              <a:t> </a:t>
            </a:r>
            <a:r>
              <a:rPr lang="ru-RU" sz="2400" b="1" dirty="0" err="1"/>
              <a:t>діапазону</a:t>
            </a:r>
            <a:r>
              <a:rPr lang="ru-RU" sz="2400" b="1" dirty="0"/>
              <a:t>. </a:t>
            </a:r>
            <a:r>
              <a:rPr lang="ru-RU" sz="2400" b="1" dirty="0" err="1"/>
              <a:t>Її</a:t>
            </a:r>
            <a:r>
              <a:rPr lang="ru-RU" sz="2400" b="1" dirty="0"/>
              <a:t> адреса </a:t>
            </a:r>
            <a:r>
              <a:rPr lang="ru-RU" sz="2400" b="1" dirty="0" err="1"/>
              <a:t>відображається</a:t>
            </a:r>
            <a:r>
              <a:rPr lang="ru-RU" sz="2400" b="1" dirty="0"/>
              <a:t> у </a:t>
            </a:r>
            <a:r>
              <a:rPr lang="ru-RU" sz="2400" b="1" dirty="0" err="1"/>
              <a:t>полі</a:t>
            </a:r>
            <a:r>
              <a:rPr lang="ru-RU" sz="2400" b="1" dirty="0"/>
              <a:t> </a:t>
            </a:r>
            <a:r>
              <a:rPr lang="ru-RU" sz="2400" b="1" dirty="0" err="1"/>
              <a:t>Ім’я</a:t>
            </a:r>
            <a:r>
              <a:rPr lang="ru-RU" sz="2400" b="1" dirty="0"/>
              <a:t>, </a:t>
            </a:r>
            <a:r>
              <a:rPr lang="ru-RU" sz="2400" b="1" dirty="0" err="1"/>
              <a:t>її</a:t>
            </a:r>
            <a:r>
              <a:rPr lang="ru-RU" sz="2400" b="1" dirty="0"/>
              <a:t> </a:t>
            </a:r>
            <a:r>
              <a:rPr lang="ru-RU" sz="2400" b="1" dirty="0" err="1"/>
              <a:t>значення</a:t>
            </a:r>
            <a:r>
              <a:rPr lang="ru-RU" sz="2400" b="1" dirty="0"/>
              <a:t> – у </a:t>
            </a:r>
            <a:r>
              <a:rPr lang="ru-RU" sz="2400" b="1" dirty="0" err="1"/>
              <a:t>клітинці</a:t>
            </a:r>
            <a:r>
              <a:rPr lang="ru-RU" sz="2400" b="1" dirty="0"/>
              <a:t> та в Рядку формул.</a:t>
            </a:r>
            <a:endParaRPr lang="uk-UA" sz="2400" b="1" dirty="0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3F6C9574-C9D9-9BC6-48C0-9A3C7D0CDAD4}"/>
              </a:ext>
            </a:extLst>
          </p:cNvPr>
          <p:cNvGrpSpPr/>
          <p:nvPr/>
        </p:nvGrpSpPr>
        <p:grpSpPr>
          <a:xfrm>
            <a:off x="10990432" y="5937515"/>
            <a:ext cx="1559929" cy="1169947"/>
            <a:chOff x="10990432" y="5937515"/>
            <a:chExt cx="1559929" cy="1169947"/>
          </a:xfrm>
        </p:grpSpPr>
        <p:pic>
          <p:nvPicPr>
            <p:cNvPr id="7" name="Picture 2" descr="LunaPic Edit | Emo gif, Aesthetic gif, Chinese new year background">
              <a:extLst>
                <a:ext uri="{FF2B5EF4-FFF2-40B4-BE49-F238E27FC236}">
                  <a16:creationId xmlns:a16="http://schemas.microsoft.com/office/drawing/2014/main" id="{52180D8C-1364-D8C8-1036-09DBA80BB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0432" y="5937515"/>
              <a:ext cx="1559929" cy="116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>
              <a:hlinkClick r:id="rId5"/>
              <a:extLst>
                <a:ext uri="{FF2B5EF4-FFF2-40B4-BE49-F238E27FC236}">
                  <a16:creationId xmlns:a16="http://schemas.microsoft.com/office/drawing/2014/main" id="{5EDF5098-5EB6-A038-DC0C-CDFDCF6CB2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11469961" y="6139448"/>
              <a:ext cx="600873" cy="55345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4D37B0-F77B-5283-B205-4DFB28A454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857" t="34159" r="54357" b="28508"/>
          <a:stretch/>
        </p:blipFill>
        <p:spPr>
          <a:xfrm>
            <a:off x="866518" y="1912944"/>
            <a:ext cx="7876887" cy="4755246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A0508E2B-EA1E-0F23-98BE-1CF36E3FF178}"/>
              </a:ext>
            </a:extLst>
          </p:cNvPr>
          <p:cNvSpPr/>
          <p:nvPr/>
        </p:nvSpPr>
        <p:spPr>
          <a:xfrm>
            <a:off x="2290866" y="3263549"/>
            <a:ext cx="1645408" cy="611765"/>
          </a:xfrm>
          <a:prstGeom prst="roundRect">
            <a:avLst>
              <a:gd name="adj" fmla="val 1662"/>
            </a:avLst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Picture 2" descr="Курсор мыши Изображения – скачать бесплатно на Freepik">
            <a:extLst>
              <a:ext uri="{FF2B5EF4-FFF2-40B4-BE49-F238E27FC236}">
                <a16:creationId xmlns:a16="http://schemas.microsoft.com/office/drawing/2014/main" id="{9DADDE96-D12F-D148-3B78-06025FB69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578" b="63309" l="16613" r="41534">
                        <a14:foregroundMark x1="16933" y1="29736" x2="19649" y2="52278"/>
                        <a14:foregroundMark x1="17572" y1="30216" x2="28115" y2="39808"/>
                        <a14:foregroundMark x1="28115" y1="39808" x2="33387" y2="55875"/>
                        <a14:foregroundMark x1="21725" y1="37650" x2="18051" y2="41727"/>
                        <a14:foregroundMark x1="23642" y1="44125" x2="20128" y2="43645"/>
                        <a14:foregroundMark x1="33067" y1="63549" x2="31949" y2="61631"/>
                        <a14:foregroundMark x1="16613" y1="27578" x2="16933" y2="32134"/>
                        <a14:foregroundMark x1="29872" y1="42446" x2="36581" y2="43885"/>
                        <a14:foregroundMark x1="23802" y1="44604" x2="20607" y2="56115"/>
                        <a14:foregroundMark x1="20607" y1="56115" x2="20927" y2="57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25499" r="55259" b="33501"/>
          <a:stretch/>
        </p:blipFill>
        <p:spPr bwMode="auto">
          <a:xfrm>
            <a:off x="3036849" y="3736367"/>
            <a:ext cx="684292" cy="6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hlinkClick r:id="rId11"/>
            <a:extLst>
              <a:ext uri="{FF2B5EF4-FFF2-40B4-BE49-F238E27FC236}">
                <a16:creationId xmlns:a16="http://schemas.microsoft.com/office/drawing/2014/main" id="{3C0131C9-80DC-041D-5F2F-092B88DCB2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37" y="4782243"/>
            <a:ext cx="2615937" cy="10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Нова українська школа — все про НУШ у 2022 році">
            <a:extLst>
              <a:ext uri="{FF2B5EF4-FFF2-40B4-BE49-F238E27FC236}">
                <a16:creationId xmlns:a16="http://schemas.microsoft.com/office/drawing/2014/main" id="{61D02583-63B9-4127-F596-C10E6E5EA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r="27361" b="50000"/>
          <a:stretch/>
        </p:blipFill>
        <p:spPr bwMode="auto">
          <a:xfrm>
            <a:off x="0" y="-3828"/>
            <a:ext cx="1728216" cy="19143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Иконка шестерёнка - Png картинки и иконки без фона">
            <a:extLst>
              <a:ext uri="{FF2B5EF4-FFF2-40B4-BE49-F238E27FC236}">
                <a16:creationId xmlns:a16="http://schemas.microsoft.com/office/drawing/2014/main" id="{B873EC40-13CC-DD0C-7711-81EA0F5A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4" y="1910506"/>
            <a:ext cx="3036988" cy="3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3">
            <a:extLst>
              <a:ext uri="{FF2B5EF4-FFF2-40B4-BE49-F238E27FC236}">
                <a16:creationId xmlns:a16="http://schemas.microsoft.com/office/drawing/2014/main" id="{65885A23-84B0-3B9F-249B-FB83FAE865C6}"/>
              </a:ext>
            </a:extLst>
          </p:cNvPr>
          <p:cNvSpPr/>
          <p:nvPr/>
        </p:nvSpPr>
        <p:spPr>
          <a:xfrm>
            <a:off x="1504144" y="2613392"/>
            <a:ext cx="528947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5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Zeppelin" pitchFamily="2" charset="0"/>
              </a:rPr>
              <a:t>6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320EBE8-0A68-D756-41E8-A22EFCBDD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923"/>
            <a:ext cx="1839881" cy="183988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AAF99F-DF26-37E1-21A6-850855DC5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0" y="4370304"/>
            <a:ext cx="2249183" cy="2249183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7C21D8BF-097F-6515-DE23-6AAC8F0716D7}"/>
              </a:ext>
            </a:extLst>
          </p:cNvPr>
          <p:cNvSpPr/>
          <p:nvPr/>
        </p:nvSpPr>
        <p:spPr>
          <a:xfrm>
            <a:off x="683021" y="2298979"/>
            <a:ext cx="21711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83086"/>
              </a:avLst>
            </a:prstTxWarp>
            <a:spAutoFit/>
          </a:bodyPr>
          <a:lstStyle/>
          <a:p>
            <a:pPr algn="ctr"/>
            <a:r>
              <a:rPr lang="uk-UA" sz="6000" b="1" cap="none" spc="50" dirty="0">
                <a:ln w="952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інформатика</a:t>
            </a:r>
          </a:p>
        </p:txBody>
      </p: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EA3C94CF-7399-4059-A701-C22AA5C6E1AB}"/>
              </a:ext>
            </a:extLst>
          </p:cNvPr>
          <p:cNvGrpSpPr/>
          <p:nvPr/>
        </p:nvGrpSpPr>
        <p:grpSpPr>
          <a:xfrm>
            <a:off x="3896192" y="5924203"/>
            <a:ext cx="6012581" cy="857013"/>
            <a:chOff x="6179419" y="6024791"/>
            <a:chExt cx="6012581" cy="85701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44E02A0-EE80-F47F-43B3-48B2150BDF9B}"/>
                </a:ext>
              </a:extLst>
            </p:cNvPr>
            <p:cNvSpPr txBox="1"/>
            <p:nvPr/>
          </p:nvSpPr>
          <p:spPr>
            <a:xfrm>
              <a:off x="7026442" y="6250155"/>
              <a:ext cx="5165558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Перейти на </a:t>
              </a:r>
              <a:r>
                <a:rPr lang="uk-UA" b="1" dirty="0" err="1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Ютуб</a:t>
              </a:r>
              <a:r>
                <a:rPr lang="uk-UA" b="1" dirty="0">
                  <a:solidFill>
                    <a:srgbClr val="FF0000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-канал «Дистанційне навчання»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pic>
          <p:nvPicPr>
            <p:cNvPr id="33" name="Рисунок 32">
              <a:hlinkClick r:id="rId6"/>
              <a:extLst>
                <a:ext uri="{FF2B5EF4-FFF2-40B4-BE49-F238E27FC236}">
                  <a16:creationId xmlns:a16="http://schemas.microsoft.com/office/drawing/2014/main" id="{40B129B1-12D7-BC2D-C591-69F0333B0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63"/>
            <a:stretch/>
          </p:blipFill>
          <p:spPr>
            <a:xfrm>
              <a:off x="6179419" y="6024791"/>
              <a:ext cx="930442" cy="857013"/>
            </a:xfrm>
            <a:prstGeom prst="rect">
              <a:avLst/>
            </a:prstGeo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8" name="Прямоугольник: скругленные углы 2">
            <a:extLst>
              <a:ext uri="{FF2B5EF4-FFF2-40B4-BE49-F238E27FC236}">
                <a16:creationId xmlns:a16="http://schemas.microsoft.com/office/drawing/2014/main" id="{DFDCAAAB-A490-6171-D019-9698F7F80A10}"/>
              </a:ext>
            </a:extLst>
          </p:cNvPr>
          <p:cNvSpPr/>
          <p:nvPr/>
        </p:nvSpPr>
        <p:spPr>
          <a:xfrm>
            <a:off x="1839881" y="116670"/>
            <a:ext cx="10151822" cy="1296198"/>
          </a:xfrm>
          <a:prstGeom prst="roundRect">
            <a:avLst/>
          </a:prstGeom>
          <a:solidFill>
            <a:srgbClr val="3333FF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Повну презентацію дивіться у </a:t>
            </a:r>
            <a:r>
              <a:rPr lang="uk-UA" sz="40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відеоуроці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9" name="Рисунок 18">
            <a:hlinkClick r:id="rId8"/>
            <a:extLst>
              <a:ext uri="{FF2B5EF4-FFF2-40B4-BE49-F238E27FC236}">
                <a16:creationId xmlns:a16="http://schemas.microsoft.com/office/drawing/2014/main" id="{297D2CBB-AEDF-6426-18E6-8B23CC992B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43" y="2276244"/>
            <a:ext cx="4783482" cy="18658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FE872F-0342-D115-C3C5-4997D7D8A2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01196" y="1267572"/>
            <a:ext cx="4790804" cy="57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6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6" dur="5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149</Words>
  <Application>Microsoft Office PowerPoint</Application>
  <PresentationFormat>Широкий екран</PresentationFormat>
  <Paragraphs>16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3" baseType="lpstr">
      <vt:lpstr>AGZeppelin</vt:lpstr>
      <vt:lpstr>Antique Olive</vt:lpstr>
      <vt:lpstr>Arial</vt:lpstr>
      <vt:lpstr>Arial Black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370</cp:revision>
  <dcterms:created xsi:type="dcterms:W3CDTF">2023-03-17T21:15:50Z</dcterms:created>
  <dcterms:modified xsi:type="dcterms:W3CDTF">2024-02-18T17:44:07Z</dcterms:modified>
</cp:coreProperties>
</file>