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1"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01.02.2024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01.02.2024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01.02.2024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01.02.2024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01.02.2024</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Готівкові </a:t>
            </a:r>
            <a:r>
              <a:rPr lang="uk-UA" dirty="0"/>
              <a:t>та безготівкові гроші</a:t>
            </a:r>
          </a:p>
        </p:txBody>
      </p:sp>
      <p:sp>
        <p:nvSpPr>
          <p:cNvPr id="3" name="Подзаголовок 2"/>
          <p:cNvSpPr>
            <a:spLocks noGrp="1"/>
          </p:cNvSpPr>
          <p:nvPr>
            <p:ph type="subTitle" idx="1"/>
          </p:nvPr>
        </p:nvSpPr>
        <p:spPr/>
        <p:txBody>
          <a:bodyPr>
            <a:noAutofit/>
          </a:bodyPr>
          <a:lstStyle/>
          <a:p>
            <a:r>
              <a:rPr lang="uk-UA" sz="2000" b="1" dirty="0" smtClean="0"/>
              <a:t>Урок-ознайомлення з основами платіжної безпеки</a:t>
            </a:r>
          </a:p>
          <a:p>
            <a:endParaRPr lang="uk-UA" sz="2000" b="1" dirty="0" smtClean="0"/>
          </a:p>
          <a:p>
            <a:r>
              <a:rPr lang="uk-UA" sz="2000" dirty="0" smtClean="0"/>
              <a:t>Вчитель: </a:t>
            </a:r>
            <a:r>
              <a:rPr lang="uk-UA" sz="2000" dirty="0" err="1" smtClean="0"/>
              <a:t>Панчук</a:t>
            </a:r>
            <a:r>
              <a:rPr lang="uk-UA" sz="2000" dirty="0" smtClean="0"/>
              <a:t> Надія Степанівна</a:t>
            </a:r>
          </a:p>
          <a:p>
            <a:r>
              <a:rPr lang="uk-UA" sz="2000" i="1" dirty="0" err="1" smtClean="0"/>
              <a:t>Владиславівська</a:t>
            </a:r>
            <a:r>
              <a:rPr lang="uk-UA" sz="2000" i="1" dirty="0" smtClean="0"/>
              <a:t> філія </a:t>
            </a:r>
            <a:r>
              <a:rPr lang="uk-UA" sz="2000" i="1" dirty="0" err="1" smtClean="0"/>
              <a:t>Млинівського</a:t>
            </a:r>
            <a:r>
              <a:rPr lang="uk-UA" sz="2000" i="1" dirty="0" smtClean="0"/>
              <a:t> ліцею №2</a:t>
            </a:r>
            <a:endParaRPr lang="uk-UA" sz="2000" i="1" dirty="0"/>
          </a:p>
        </p:txBody>
      </p:sp>
    </p:spTree>
    <p:extLst>
      <p:ext uri="{BB962C8B-B14F-4D97-AF65-F5344CB8AC3E}">
        <p14:creationId xmlns:p14="http://schemas.microsoft.com/office/powerpoint/2010/main" val="3956858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8130480" cy="1600200"/>
          </a:xfrm>
        </p:spPr>
        <p:txBody>
          <a:bodyPr>
            <a:noAutofit/>
          </a:bodyPr>
          <a:lstStyle/>
          <a:p>
            <a:r>
              <a:rPr lang="uk-UA" sz="2400" dirty="0"/>
              <a:t>На платіжній картці зберігаються безготівкові гроші, але, якщо людині потрібні готівкові гроші, вона може їх отримати з платіжної картки за допомогою банкомата</a:t>
            </a:r>
          </a:p>
        </p:txBody>
      </p:sp>
      <p:pic>
        <p:nvPicPr>
          <p:cNvPr id="4098" name="Picture 2" descr="Банкомат не видає списані кошти? Нацбанк пояснив, що потрібно робити -  Главк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1316"/>
            <a:ext cx="6991305" cy="466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564904"/>
            <a:ext cx="6781800" cy="1600200"/>
          </a:xfrm>
        </p:spPr>
        <p:txBody>
          <a:bodyPr>
            <a:noAutofit/>
          </a:bodyPr>
          <a:lstStyle/>
          <a:p>
            <a:pPr algn="just"/>
            <a:r>
              <a:rPr lang="ru-RU" sz="4400" dirty="0" smtClean="0"/>
              <a:t>Як </a:t>
            </a:r>
            <a:r>
              <a:rPr lang="ru-RU" sz="4400" dirty="0" err="1"/>
              <a:t>переважно</a:t>
            </a:r>
            <a:r>
              <a:rPr lang="ru-RU" sz="4400" dirty="0"/>
              <a:t> </a:t>
            </a:r>
            <a:r>
              <a:rPr lang="ru-RU" sz="4400" dirty="0" err="1"/>
              <a:t>ваші</a:t>
            </a:r>
            <a:r>
              <a:rPr lang="ru-RU" sz="4400" dirty="0"/>
              <a:t> батьки </a:t>
            </a:r>
            <a:r>
              <a:rPr lang="ru-RU" sz="4400" dirty="0" err="1"/>
              <a:t>оплачують</a:t>
            </a:r>
            <a:r>
              <a:rPr lang="ru-RU" sz="4400" dirty="0"/>
              <a:t> у магазинах </a:t>
            </a:r>
            <a:r>
              <a:rPr lang="ru-RU" sz="4400" dirty="0" err="1"/>
              <a:t>свої</a:t>
            </a:r>
            <a:r>
              <a:rPr lang="ru-RU" sz="4400" dirty="0"/>
              <a:t> покупки: </a:t>
            </a:r>
            <a:r>
              <a:rPr lang="ru-RU" sz="4400" u="sng" dirty="0" err="1" smtClean="0"/>
              <a:t>карткою</a:t>
            </a:r>
            <a:r>
              <a:rPr lang="ru-RU" sz="4400" u="sng" dirty="0"/>
              <a:t>, </a:t>
            </a:r>
            <a:r>
              <a:rPr lang="ru-RU" sz="4400" u="sng" dirty="0" err="1"/>
              <a:t>готівкою</a:t>
            </a:r>
            <a:r>
              <a:rPr lang="ru-RU" sz="4400" u="sng" dirty="0"/>
              <a:t> </a:t>
            </a:r>
            <a:r>
              <a:rPr lang="ru-RU" sz="4400" u="sng" dirty="0" err="1"/>
              <a:t>чи</a:t>
            </a:r>
            <a:r>
              <a:rPr lang="ru-RU" sz="4400" u="sng" dirty="0"/>
              <a:t> смартфоном? </a:t>
            </a:r>
            <a:endParaRPr lang="uk-UA" sz="4400" u="sng" dirty="0"/>
          </a:p>
        </p:txBody>
      </p:sp>
    </p:spTree>
    <p:extLst>
      <p:ext uri="{BB962C8B-B14F-4D97-AF65-F5344CB8AC3E}">
        <p14:creationId xmlns:p14="http://schemas.microsoft.com/office/powerpoint/2010/main" val="68698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err="1"/>
              <a:t>замість</a:t>
            </a:r>
            <a:r>
              <a:rPr lang="ru-RU" sz="3200" dirty="0"/>
              <a:t> </a:t>
            </a:r>
            <a:r>
              <a:rPr lang="ru-RU" sz="3200" dirty="0" err="1"/>
              <a:t>картки</a:t>
            </a:r>
            <a:r>
              <a:rPr lang="ru-RU" sz="3200" dirty="0"/>
              <a:t> </a:t>
            </a:r>
            <a:r>
              <a:rPr lang="ru-RU" sz="3200" dirty="0" err="1"/>
              <a:t>можна</a:t>
            </a:r>
            <a:r>
              <a:rPr lang="ru-RU" sz="3200" dirty="0"/>
              <a:t> </a:t>
            </a:r>
            <a:r>
              <a:rPr lang="ru-RU" sz="3200" dirty="0" err="1"/>
              <a:t>використовувати</a:t>
            </a:r>
            <a:r>
              <a:rPr lang="ru-RU" sz="3200" dirty="0"/>
              <a:t> для </a:t>
            </a:r>
            <a:r>
              <a:rPr lang="ru-RU" sz="3200" dirty="0" err="1"/>
              <a:t>безготівкових</a:t>
            </a:r>
            <a:r>
              <a:rPr lang="ru-RU" sz="3200" dirty="0"/>
              <a:t> </a:t>
            </a:r>
            <a:r>
              <a:rPr lang="ru-RU" sz="3200" dirty="0" err="1"/>
              <a:t>розрахунків</a:t>
            </a:r>
            <a:r>
              <a:rPr lang="ru-RU" sz="3200" dirty="0"/>
              <a:t> </a:t>
            </a:r>
            <a:r>
              <a:rPr lang="ru-RU" sz="3200" dirty="0" err="1"/>
              <a:t>смартфони</a:t>
            </a:r>
            <a:r>
              <a:rPr lang="ru-RU" sz="3200" dirty="0"/>
              <a:t>. </a:t>
            </a:r>
            <a:r>
              <a:rPr lang="ru-RU" sz="3200" dirty="0" smtClean="0"/>
              <a:t/>
            </a:r>
            <a:br>
              <a:rPr lang="ru-RU" sz="3200" dirty="0" smtClean="0"/>
            </a:br>
            <a:r>
              <a:rPr lang="ru-RU" sz="3200" dirty="0" err="1" smtClean="0"/>
              <a:t>Така</a:t>
            </a:r>
            <a:r>
              <a:rPr lang="ru-RU" sz="3200" dirty="0" smtClean="0"/>
              <a:t> </a:t>
            </a:r>
            <a:r>
              <a:rPr lang="ru-RU" sz="3200" dirty="0" err="1"/>
              <a:t>технологія</a:t>
            </a:r>
            <a:r>
              <a:rPr lang="ru-RU" sz="3200" dirty="0"/>
              <a:t> </a:t>
            </a:r>
            <a:r>
              <a:rPr lang="ru-RU" sz="3200" dirty="0" err="1"/>
              <a:t>називається</a:t>
            </a:r>
            <a:r>
              <a:rPr lang="ru-RU" sz="3200" dirty="0"/>
              <a:t> </a:t>
            </a:r>
            <a:r>
              <a:rPr lang="ru-RU" sz="3200" dirty="0" smtClean="0"/>
              <a:t>NFC</a:t>
            </a:r>
            <a:endParaRPr lang="uk-UA" sz="3200" dirty="0"/>
          </a:p>
        </p:txBody>
      </p:sp>
      <p:pic>
        <p:nvPicPr>
          <p:cNvPr id="3074" name="Picture 2" descr="Как оплачивать телефоном вместо карты в 2024 год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828" y="620689"/>
            <a:ext cx="5964476" cy="349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440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Як </a:t>
            </a:r>
            <a:r>
              <a:rPr lang="ru-RU" dirty="0" err="1"/>
              <a:t>захистити</a:t>
            </a:r>
            <a:r>
              <a:rPr lang="ru-RU" dirty="0"/>
              <a:t> </a:t>
            </a:r>
            <a:r>
              <a:rPr lang="ru-RU" dirty="0" err="1"/>
              <a:t>гроші</a:t>
            </a:r>
            <a:r>
              <a:rPr lang="ru-RU" dirty="0"/>
              <a:t> </a:t>
            </a:r>
            <a:r>
              <a:rPr lang="ru-RU" dirty="0" err="1"/>
              <a:t>від</a:t>
            </a:r>
            <a:r>
              <a:rPr lang="ru-RU" dirty="0"/>
              <a:t> </a:t>
            </a:r>
            <a:r>
              <a:rPr lang="ru-RU" dirty="0" err="1"/>
              <a:t>крадіжки</a:t>
            </a:r>
            <a:r>
              <a:rPr lang="ru-RU" dirty="0"/>
              <a:t>? </a:t>
            </a:r>
            <a:endParaRPr lang="uk-UA" dirty="0"/>
          </a:p>
        </p:txBody>
      </p:sp>
      <p:pic>
        <p:nvPicPr>
          <p:cNvPr id="2050" name="Picture 2" descr="Гаманець “You Do” купити у Києві з доставкою по Україні в інтернет-магазині  оригінальних товарів NU SHO - 6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412776"/>
            <a:ext cx="288032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Платіжна картка — Вікіпеді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617583"/>
            <a:ext cx="2808312" cy="21062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Идеальный смартфон / Хаб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764704"/>
            <a:ext cx="267779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27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628800"/>
            <a:ext cx="8496944" cy="1528192"/>
          </a:xfrm>
        </p:spPr>
        <p:txBody>
          <a:bodyPr>
            <a:noAutofit/>
          </a:bodyPr>
          <a:lstStyle/>
          <a:p>
            <a:r>
              <a:rPr lang="uk-UA" sz="2800" dirty="0" smtClean="0"/>
              <a:t>1. встановити </a:t>
            </a:r>
            <a:r>
              <a:rPr lang="uk-UA" sz="2800" dirty="0"/>
              <a:t>пароль для </a:t>
            </a:r>
            <a:r>
              <a:rPr lang="uk-UA" sz="2800" dirty="0" smtClean="0"/>
              <a:t>входу</a:t>
            </a:r>
            <a:br>
              <a:rPr lang="uk-UA" sz="2800" dirty="0" smtClean="0"/>
            </a:br>
            <a:r>
              <a:rPr lang="uk-UA" sz="2800" dirty="0" smtClean="0"/>
              <a:t/>
            </a:r>
            <a:br>
              <a:rPr lang="uk-UA" sz="2800" dirty="0" smtClean="0"/>
            </a:br>
            <a:r>
              <a:rPr lang="uk-UA" sz="2800" dirty="0" smtClean="0"/>
              <a:t>2. </a:t>
            </a:r>
            <a:r>
              <a:rPr lang="ru-RU" sz="2800" dirty="0" smtClean="0"/>
              <a:t>сканер </a:t>
            </a:r>
            <a:r>
              <a:rPr lang="ru-RU" sz="2800" dirty="0" err="1"/>
              <a:t>відбитка</a:t>
            </a:r>
            <a:r>
              <a:rPr lang="ru-RU" sz="2800" dirty="0"/>
              <a:t> </a:t>
            </a:r>
            <a:r>
              <a:rPr lang="ru-RU" sz="2800" dirty="0" err="1" smtClean="0"/>
              <a:t>пальця</a:t>
            </a:r>
            <a:r>
              <a:rPr lang="ru-RU" sz="2800" dirty="0" smtClean="0"/>
              <a:t/>
            </a:r>
            <a:br>
              <a:rPr lang="ru-RU" sz="2800" dirty="0" smtClean="0"/>
            </a:br>
            <a:r>
              <a:rPr lang="ru-RU" sz="2800" dirty="0" smtClean="0"/>
              <a:t/>
            </a:r>
            <a:br>
              <a:rPr lang="ru-RU" sz="2800" dirty="0" smtClean="0"/>
            </a:br>
            <a:r>
              <a:rPr lang="ru-RU" sz="2800" dirty="0" smtClean="0"/>
              <a:t>3. </a:t>
            </a:r>
            <a:r>
              <a:rPr lang="ru-RU" sz="2800" dirty="0" err="1" smtClean="0"/>
              <a:t>розпізнавання</a:t>
            </a:r>
            <a:r>
              <a:rPr lang="ru-RU" sz="2800" dirty="0" smtClean="0"/>
              <a:t> </a:t>
            </a:r>
            <a:r>
              <a:rPr lang="ru-RU" sz="2800" dirty="0" err="1" smtClean="0"/>
              <a:t>обличчя</a:t>
            </a:r>
            <a:endParaRPr lang="uk-UA" sz="2800" dirty="0"/>
          </a:p>
        </p:txBody>
      </p:sp>
      <p:pic>
        <p:nvPicPr>
          <p:cNvPr id="1026" name="Picture 2" descr="А ви знали, чому не можна використовувати відбиток пальця у смартфоні? —  Радіо ТРЕ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229" y="3284984"/>
            <a:ext cx="5200981" cy="292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4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132856"/>
            <a:ext cx="6781800" cy="1600200"/>
          </a:xfrm>
        </p:spPr>
        <p:txBody>
          <a:bodyPr>
            <a:normAutofit fontScale="90000"/>
          </a:bodyPr>
          <a:lstStyle/>
          <a:p>
            <a:pPr algn="just"/>
            <a:r>
              <a:rPr lang="uk-UA" dirty="0"/>
              <a:t>Використані джерела</a:t>
            </a:r>
            <a:br>
              <a:rPr lang="uk-UA" dirty="0"/>
            </a:br>
            <a:r>
              <a:rPr lang="uk-UA" sz="3100" dirty="0">
                <a:latin typeface="+mn-lt"/>
              </a:rPr>
              <a:t>1. </a:t>
            </a:r>
            <a:r>
              <a:rPr lang="uk-UA" sz="3100" dirty="0" err="1">
                <a:latin typeface="+mn-lt"/>
              </a:rPr>
              <a:t>Машлаковська</a:t>
            </a:r>
            <a:r>
              <a:rPr lang="uk-UA" sz="3100" dirty="0">
                <a:latin typeface="+mn-lt"/>
              </a:rPr>
              <a:t> </a:t>
            </a:r>
            <a:r>
              <a:rPr lang="uk-UA" sz="3100" dirty="0" smtClean="0">
                <a:latin typeface="+mn-lt"/>
              </a:rPr>
              <a:t>Т., </a:t>
            </a:r>
            <a:r>
              <a:rPr lang="ru-RU" sz="3100" dirty="0" err="1">
                <a:latin typeface="+mn-lt"/>
              </a:rPr>
              <a:t>Електронне</a:t>
            </a:r>
            <a:r>
              <a:rPr lang="ru-RU" sz="3100" dirty="0">
                <a:latin typeface="+mn-lt"/>
              </a:rPr>
              <a:t> </a:t>
            </a:r>
            <a:r>
              <a:rPr lang="ru-RU" sz="3100" dirty="0" err="1">
                <a:latin typeface="+mn-lt"/>
              </a:rPr>
              <a:t>навчальне</a:t>
            </a:r>
            <a:r>
              <a:rPr lang="ru-RU" sz="3100" dirty="0">
                <a:latin typeface="+mn-lt"/>
              </a:rPr>
              <a:t> </a:t>
            </a:r>
            <a:r>
              <a:rPr lang="ru-RU" sz="3100" dirty="0" err="1">
                <a:latin typeface="+mn-lt"/>
              </a:rPr>
              <a:t>видання</a:t>
            </a:r>
            <a:r>
              <a:rPr lang="ru-RU" sz="3100" dirty="0">
                <a:latin typeface="+mn-lt"/>
              </a:rPr>
              <a:t> План-конспект уроку з </a:t>
            </a:r>
            <a:r>
              <a:rPr lang="ru-RU" sz="3100" dirty="0" err="1">
                <a:latin typeface="+mn-lt"/>
              </a:rPr>
              <a:t>фінансової</a:t>
            </a:r>
            <a:r>
              <a:rPr lang="ru-RU" sz="3100" dirty="0">
                <a:latin typeface="+mn-lt"/>
              </a:rPr>
              <a:t> </a:t>
            </a:r>
            <a:r>
              <a:rPr lang="ru-RU" sz="3100" dirty="0" err="1">
                <a:latin typeface="+mn-lt"/>
              </a:rPr>
              <a:t>грамотності</a:t>
            </a:r>
            <a:r>
              <a:rPr lang="ru-RU" sz="3100" dirty="0">
                <a:latin typeface="+mn-lt"/>
              </a:rPr>
              <a:t> для </a:t>
            </a:r>
            <a:r>
              <a:rPr lang="ru-RU" sz="3100" dirty="0" err="1">
                <a:latin typeface="+mn-lt"/>
              </a:rPr>
              <a:t>учнів</a:t>
            </a:r>
            <a:r>
              <a:rPr lang="ru-RU" sz="3100" dirty="0">
                <a:latin typeface="+mn-lt"/>
              </a:rPr>
              <a:t> </a:t>
            </a:r>
            <a:r>
              <a:rPr lang="ru-RU" sz="3100" dirty="0" err="1">
                <a:latin typeface="+mn-lt"/>
              </a:rPr>
              <a:t>молодшої</a:t>
            </a:r>
            <a:r>
              <a:rPr lang="ru-RU" sz="3100" dirty="0">
                <a:latin typeface="+mn-lt"/>
              </a:rPr>
              <a:t> </a:t>
            </a:r>
            <a:r>
              <a:rPr lang="ru-RU" sz="3100" dirty="0" err="1">
                <a:latin typeface="+mn-lt"/>
              </a:rPr>
              <a:t>школи</a:t>
            </a:r>
            <a:r>
              <a:rPr lang="ru-RU" sz="3100" dirty="0">
                <a:latin typeface="+mn-lt"/>
              </a:rPr>
              <a:t> на тему: "</a:t>
            </a:r>
            <a:r>
              <a:rPr lang="ru-RU" sz="3100" dirty="0" err="1">
                <a:latin typeface="+mn-lt"/>
              </a:rPr>
              <a:t>Готівкові</a:t>
            </a:r>
            <a:r>
              <a:rPr lang="ru-RU" sz="3100" dirty="0">
                <a:latin typeface="+mn-lt"/>
              </a:rPr>
              <a:t> та </a:t>
            </a:r>
            <a:r>
              <a:rPr lang="ru-RU" sz="3100" dirty="0" err="1">
                <a:latin typeface="+mn-lt"/>
              </a:rPr>
              <a:t>безготівкові</a:t>
            </a:r>
            <a:r>
              <a:rPr lang="ru-RU" sz="3100" dirty="0">
                <a:latin typeface="+mn-lt"/>
              </a:rPr>
              <a:t> </a:t>
            </a:r>
            <a:r>
              <a:rPr lang="ru-RU" sz="3100" dirty="0" err="1" smtClean="0">
                <a:latin typeface="+mn-lt"/>
              </a:rPr>
              <a:t>гроші</a:t>
            </a:r>
            <a:r>
              <a:rPr lang="ru-RU" sz="3100" dirty="0" smtClean="0">
                <a:latin typeface="+mn-lt"/>
              </a:rPr>
              <a:t>»: </a:t>
            </a:r>
            <a:r>
              <a:rPr lang="de-DE" sz="3100" dirty="0">
                <a:latin typeface="+mn-lt"/>
              </a:rPr>
              <a:t>https://cutt.ly/dwLvCy6I)</a:t>
            </a:r>
            <a:endParaRPr lang="uk-UA" sz="3100" dirty="0">
              <a:latin typeface="+mn-lt"/>
            </a:endParaRPr>
          </a:p>
        </p:txBody>
      </p:sp>
    </p:spTree>
    <p:extLst>
      <p:ext uri="{BB962C8B-B14F-4D97-AF65-F5344CB8AC3E}">
        <p14:creationId xmlns:p14="http://schemas.microsoft.com/office/powerpoint/2010/main" val="274618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276872"/>
            <a:ext cx="6781800" cy="1600200"/>
          </a:xfrm>
        </p:spPr>
        <p:txBody>
          <a:bodyPr/>
          <a:lstStyle/>
          <a:p>
            <a:pPr algn="ctr"/>
            <a:r>
              <a:rPr lang="uk-UA" dirty="0" smtClean="0"/>
              <a:t>Дякую за увагу!</a:t>
            </a:r>
            <a:endParaRPr lang="uk-UA" dirty="0"/>
          </a:p>
        </p:txBody>
      </p:sp>
    </p:spTree>
    <p:extLst>
      <p:ext uri="{BB962C8B-B14F-4D97-AF65-F5344CB8AC3E}">
        <p14:creationId xmlns:p14="http://schemas.microsoft.com/office/powerpoint/2010/main" val="3851496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916832"/>
            <a:ext cx="7344816" cy="1944216"/>
          </a:xfrm>
        </p:spPr>
        <p:txBody>
          <a:bodyPr>
            <a:normAutofit/>
          </a:bodyPr>
          <a:lstStyle/>
          <a:p>
            <a:r>
              <a:rPr lang="uk-UA" dirty="0" smtClean="0"/>
              <a:t>Якими бувають гроші?</a:t>
            </a:r>
            <a:endParaRPr lang="uk-UA" dirty="0"/>
          </a:p>
        </p:txBody>
      </p:sp>
    </p:spTree>
    <p:extLst>
      <p:ext uri="{BB962C8B-B14F-4D97-AF65-F5344CB8AC3E}">
        <p14:creationId xmlns:p14="http://schemas.microsoft.com/office/powerpoint/2010/main" val="313926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81128"/>
            <a:ext cx="2657872" cy="1591072"/>
          </a:xfrm>
        </p:spPr>
        <p:txBody>
          <a:bodyPr/>
          <a:lstStyle/>
          <a:p>
            <a:r>
              <a:rPr lang="uk-UA" dirty="0" smtClean="0"/>
              <a:t>Готівка</a:t>
            </a:r>
            <a:endParaRPr lang="uk-UA" dirty="0"/>
          </a:p>
        </p:txBody>
      </p:sp>
      <p:pic>
        <p:nvPicPr>
          <p:cNvPr id="8194" name="Picture 2" descr="Чи можна виплатити заробітну плату із готівки, яка надійшла в результаті  отриманої/повернутої фінансової допомоги, внесків до статутн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7071416" cy="4678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05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116" y="4581128"/>
            <a:ext cx="4098032" cy="1591072"/>
          </a:xfrm>
        </p:spPr>
        <p:txBody>
          <a:bodyPr>
            <a:normAutofit fontScale="90000"/>
          </a:bodyPr>
          <a:lstStyle/>
          <a:p>
            <a:r>
              <a:rPr lang="uk-UA" dirty="0" smtClean="0"/>
              <a:t>Платіжна карта або безготівкові гроші</a:t>
            </a:r>
            <a:br>
              <a:rPr lang="uk-UA" dirty="0" smtClean="0"/>
            </a:br>
            <a:r>
              <a:rPr lang="ru-RU" sz="2700" dirty="0" err="1" smtClean="0"/>
              <a:t>Банківську</a:t>
            </a:r>
            <a:r>
              <a:rPr lang="ru-RU" sz="2700" dirty="0" smtClean="0"/>
              <a:t> </a:t>
            </a:r>
            <a:r>
              <a:rPr lang="ru-RU" sz="2700" dirty="0" err="1"/>
              <a:t>картку</a:t>
            </a:r>
            <a:r>
              <a:rPr lang="ru-RU" sz="2700" dirty="0"/>
              <a:t> </a:t>
            </a:r>
            <a:r>
              <a:rPr lang="ru-RU" sz="2700" dirty="0" err="1"/>
              <a:t>можна</a:t>
            </a:r>
            <a:r>
              <a:rPr lang="ru-RU" sz="2700" dirty="0"/>
              <a:t> </a:t>
            </a:r>
            <a:r>
              <a:rPr lang="ru-RU" sz="2700" dirty="0" err="1"/>
              <a:t>отримати</a:t>
            </a:r>
            <a:r>
              <a:rPr lang="ru-RU" sz="2700" dirty="0"/>
              <a:t> </a:t>
            </a:r>
            <a:r>
              <a:rPr lang="ru-RU" sz="2700" dirty="0" err="1"/>
              <a:t>навіть</a:t>
            </a:r>
            <a:r>
              <a:rPr lang="ru-RU" sz="2700" dirty="0"/>
              <a:t> </a:t>
            </a:r>
            <a:r>
              <a:rPr lang="ru-RU" sz="2700" dirty="0" err="1"/>
              <a:t>дітям</a:t>
            </a:r>
            <a:r>
              <a:rPr lang="ru-RU" sz="2700" dirty="0"/>
              <a:t> у </a:t>
            </a:r>
            <a:r>
              <a:rPr lang="ru-RU" sz="2700" dirty="0" err="1"/>
              <a:t>віці</a:t>
            </a:r>
            <a:r>
              <a:rPr lang="ru-RU" sz="2700" dirty="0"/>
              <a:t> </a:t>
            </a:r>
            <a:r>
              <a:rPr lang="ru-RU" sz="2700" dirty="0" err="1"/>
              <a:t>від</a:t>
            </a:r>
            <a:r>
              <a:rPr lang="ru-RU" sz="2700" dirty="0"/>
              <a:t> 6 до 14 </a:t>
            </a:r>
            <a:r>
              <a:rPr lang="ru-RU" sz="2700" dirty="0" err="1"/>
              <a:t>років</a:t>
            </a:r>
            <a:r>
              <a:rPr lang="ru-RU" sz="2700" dirty="0"/>
              <a:t>, але за </a:t>
            </a:r>
            <a:r>
              <a:rPr lang="ru-RU" sz="2700" dirty="0" err="1"/>
              <a:t>згодою</a:t>
            </a:r>
            <a:r>
              <a:rPr lang="ru-RU" sz="2700" dirty="0"/>
              <a:t> </a:t>
            </a:r>
            <a:r>
              <a:rPr lang="ru-RU" sz="2700" dirty="0" err="1"/>
              <a:t>батьків</a:t>
            </a:r>
            <a:r>
              <a:rPr lang="ru-RU" sz="2700" dirty="0"/>
              <a:t>.</a:t>
            </a:r>
            <a:endParaRPr lang="uk-UA" sz="2700" dirty="0"/>
          </a:p>
        </p:txBody>
      </p:sp>
      <p:sp>
        <p:nvSpPr>
          <p:cNvPr id="3" name="AutoShape 2" descr="Видача готівки на касі з картою Мастеркард - як це працює - Корисно знати -  Стать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9220" name="Picture 4" descr="Чорна карта», Монобанк - умови, вартість, нюанси"/>
          <p:cNvPicPr>
            <a:picLocks noChangeAspect="1" noChangeArrowheads="1"/>
          </p:cNvPicPr>
          <p:nvPr/>
        </p:nvPicPr>
        <p:blipFill rotWithShape="1">
          <a:blip r:embed="rId2">
            <a:extLst>
              <a:ext uri="{28A0092B-C50C-407E-A947-70E740481C1C}">
                <a14:useLocalDpi xmlns:a14="http://schemas.microsoft.com/office/drawing/2010/main" val="0"/>
              </a:ext>
            </a:extLst>
          </a:blip>
          <a:srcRect l="13322" t="14543" r="13773" b="19909"/>
          <a:stretch/>
        </p:blipFill>
        <p:spPr bwMode="auto">
          <a:xfrm>
            <a:off x="3995936" y="-19055"/>
            <a:ext cx="5148064" cy="4600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5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81128"/>
            <a:ext cx="5754216" cy="1591072"/>
          </a:xfrm>
        </p:spPr>
        <p:txBody>
          <a:bodyPr>
            <a:normAutofit/>
          </a:bodyPr>
          <a:lstStyle/>
          <a:p>
            <a:r>
              <a:rPr lang="uk-UA" dirty="0" smtClean="0"/>
              <a:t>Реквізити карти</a:t>
            </a:r>
            <a:endParaRPr lang="uk-UA" dirty="0"/>
          </a:p>
        </p:txBody>
      </p:sp>
      <p:pic>
        <p:nvPicPr>
          <p:cNvPr id="7170" name="Picture 2" descr="Cashl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088" y="404664"/>
            <a:ext cx="7395940"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87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132856"/>
            <a:ext cx="7770440" cy="1600200"/>
          </a:xfrm>
        </p:spPr>
        <p:txBody>
          <a:bodyPr>
            <a:noAutofit/>
          </a:bodyPr>
          <a:lstStyle/>
          <a:p>
            <a:pPr algn="ctr"/>
            <a:r>
              <a:rPr lang="uk-UA" sz="3200" dirty="0" smtClean="0"/>
              <a:t>Які реквізити в жодному випадку не можна повідомляти при оплаті картою?</a:t>
            </a:r>
            <a:endParaRPr lang="uk-UA" sz="3200" dirty="0"/>
          </a:p>
        </p:txBody>
      </p:sp>
    </p:spTree>
    <p:extLst>
      <p:ext uri="{BB962C8B-B14F-4D97-AF65-F5344CB8AC3E}">
        <p14:creationId xmlns:p14="http://schemas.microsoft.com/office/powerpoint/2010/main" val="11230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772816"/>
            <a:ext cx="6781800" cy="1600200"/>
          </a:xfrm>
        </p:spPr>
        <p:txBody>
          <a:bodyPr>
            <a:normAutofit fontScale="90000"/>
          </a:bodyPr>
          <a:lstStyle/>
          <a:p>
            <a:r>
              <a:rPr lang="uk-UA" dirty="0" err="1" smtClean="0"/>
              <a:t>Трьохзначний</a:t>
            </a:r>
            <a:r>
              <a:rPr lang="uk-UA" dirty="0" smtClean="0"/>
              <a:t> код на звороті картки – </a:t>
            </a:r>
            <a:r>
              <a:rPr lang="uk-UA" sz="2700" dirty="0" smtClean="0"/>
              <a:t>унікальний номер, який дозволяє здійснювати платежі. Його має знати лише власник карти</a:t>
            </a:r>
            <a:r>
              <a:rPr lang="uk-UA" sz="1300" dirty="0" smtClean="0">
                <a:latin typeface="+mn-lt"/>
              </a:rPr>
              <a:t> </a:t>
            </a:r>
            <a:br>
              <a:rPr lang="uk-UA" sz="1300" dirty="0" smtClean="0">
                <a:latin typeface="+mn-lt"/>
              </a:rPr>
            </a:br>
            <a:r>
              <a:rPr lang="uk-UA" sz="1600" dirty="0" smtClean="0">
                <a:latin typeface="+mn-lt"/>
              </a:rPr>
              <a:t>(</a:t>
            </a:r>
            <a:r>
              <a:rPr lang="ru-RU" sz="1800" dirty="0">
                <a:latin typeface="+mn-lt"/>
              </a:rPr>
              <a:t>Є </a:t>
            </a:r>
            <a:r>
              <a:rPr lang="ru-RU" sz="1800" dirty="0" err="1">
                <a:latin typeface="+mn-lt"/>
              </a:rPr>
              <a:t>шахраї</a:t>
            </a:r>
            <a:r>
              <a:rPr lang="ru-RU" sz="1800" dirty="0">
                <a:latin typeface="+mn-lt"/>
              </a:rPr>
              <a:t>, </a:t>
            </a:r>
            <a:r>
              <a:rPr lang="ru-RU" sz="1800" dirty="0" err="1">
                <a:latin typeface="+mn-lt"/>
              </a:rPr>
              <a:t>які</a:t>
            </a:r>
            <a:r>
              <a:rPr lang="ru-RU" sz="1800" dirty="0">
                <a:latin typeface="+mn-lt"/>
              </a:rPr>
              <a:t> </a:t>
            </a:r>
            <a:r>
              <a:rPr lang="ru-RU" sz="1800" dirty="0" err="1">
                <a:latin typeface="+mn-lt"/>
              </a:rPr>
              <a:t>телефонують</a:t>
            </a:r>
            <a:r>
              <a:rPr lang="ru-RU" sz="1800" dirty="0">
                <a:latin typeface="+mn-lt"/>
              </a:rPr>
              <a:t> </a:t>
            </a:r>
            <a:r>
              <a:rPr lang="ru-RU" sz="1800" dirty="0" err="1">
                <a:latin typeface="+mn-lt"/>
              </a:rPr>
              <a:t>власникам</a:t>
            </a:r>
            <a:r>
              <a:rPr lang="ru-RU" sz="1800" dirty="0">
                <a:latin typeface="+mn-lt"/>
              </a:rPr>
              <a:t> </a:t>
            </a:r>
            <a:r>
              <a:rPr lang="ru-RU" sz="1800" dirty="0" err="1">
                <a:latin typeface="+mn-lt"/>
              </a:rPr>
              <a:t>карток</a:t>
            </a:r>
            <a:r>
              <a:rPr lang="ru-RU" sz="1800" dirty="0">
                <a:latin typeface="+mn-lt"/>
              </a:rPr>
              <a:t> та </a:t>
            </a:r>
            <a:r>
              <a:rPr lang="ru-RU" sz="1800" dirty="0" err="1">
                <a:latin typeface="+mn-lt"/>
              </a:rPr>
              <a:t>просять</a:t>
            </a:r>
            <a:r>
              <a:rPr lang="ru-RU" sz="1800" dirty="0">
                <a:latin typeface="+mn-lt"/>
              </a:rPr>
              <a:t> </a:t>
            </a:r>
            <a:r>
              <a:rPr lang="ru-RU" sz="1800" dirty="0" err="1">
                <a:latin typeface="+mn-lt"/>
              </a:rPr>
              <a:t>повідомити</a:t>
            </a:r>
            <a:r>
              <a:rPr lang="ru-RU" sz="1800" dirty="0">
                <a:latin typeface="+mn-lt"/>
              </a:rPr>
              <a:t> три </a:t>
            </a:r>
            <a:r>
              <a:rPr lang="ru-RU" sz="1800" dirty="0" err="1">
                <a:latin typeface="+mn-lt"/>
              </a:rPr>
              <a:t>цифри</a:t>
            </a:r>
            <a:r>
              <a:rPr lang="ru-RU" sz="1800" dirty="0">
                <a:latin typeface="+mn-lt"/>
              </a:rPr>
              <a:t> на </a:t>
            </a:r>
            <a:r>
              <a:rPr lang="ru-RU" sz="1800" dirty="0" err="1">
                <a:latin typeface="+mn-lt"/>
              </a:rPr>
              <a:t>звороті</a:t>
            </a:r>
            <a:r>
              <a:rPr lang="ru-RU" sz="1800" dirty="0">
                <a:latin typeface="+mn-lt"/>
              </a:rPr>
              <a:t> </a:t>
            </a:r>
            <a:r>
              <a:rPr lang="ru-RU" sz="1800" dirty="0" err="1">
                <a:latin typeface="+mn-lt"/>
              </a:rPr>
              <a:t>картки</a:t>
            </a:r>
            <a:r>
              <a:rPr lang="ru-RU" sz="1800" dirty="0">
                <a:latin typeface="+mn-lt"/>
              </a:rPr>
              <a:t> та </a:t>
            </a:r>
            <a:r>
              <a:rPr lang="ru-RU" sz="1800" dirty="0" err="1">
                <a:latin typeface="+mn-lt"/>
              </a:rPr>
              <a:t>термін</a:t>
            </a:r>
            <a:r>
              <a:rPr lang="ru-RU" sz="1800" dirty="0">
                <a:latin typeface="+mn-lt"/>
              </a:rPr>
              <a:t> </a:t>
            </a:r>
            <a:r>
              <a:rPr lang="ru-RU" sz="1800" dirty="0" err="1">
                <a:latin typeface="+mn-lt"/>
              </a:rPr>
              <a:t>дії</a:t>
            </a:r>
            <a:r>
              <a:rPr lang="ru-RU" sz="1800" dirty="0">
                <a:latin typeface="+mn-lt"/>
              </a:rPr>
              <a:t> </a:t>
            </a:r>
            <a:r>
              <a:rPr lang="ru-RU" sz="1800" dirty="0" err="1">
                <a:latin typeface="+mn-lt"/>
              </a:rPr>
              <a:t>картки</a:t>
            </a:r>
            <a:r>
              <a:rPr lang="ru-RU" sz="1800" dirty="0">
                <a:latin typeface="+mn-lt"/>
              </a:rPr>
              <a:t>. Треба бути </a:t>
            </a:r>
            <a:r>
              <a:rPr lang="ru-RU" sz="1800" dirty="0" err="1">
                <a:latin typeface="+mn-lt"/>
              </a:rPr>
              <a:t>уважними</a:t>
            </a:r>
            <a:r>
              <a:rPr lang="ru-RU" sz="1800" dirty="0">
                <a:latin typeface="+mn-lt"/>
              </a:rPr>
              <a:t> і </a:t>
            </a:r>
            <a:r>
              <a:rPr lang="ru-RU" sz="1800" dirty="0" err="1">
                <a:latin typeface="+mn-lt"/>
              </a:rPr>
              <a:t>ніколи</a:t>
            </a:r>
            <a:r>
              <a:rPr lang="ru-RU" sz="1800" dirty="0">
                <a:latin typeface="+mn-lt"/>
              </a:rPr>
              <a:t> не </a:t>
            </a:r>
            <a:r>
              <a:rPr lang="ru-RU" sz="1800" dirty="0" err="1">
                <a:latin typeface="+mn-lt"/>
              </a:rPr>
              <a:t>повідомляти</a:t>
            </a:r>
            <a:r>
              <a:rPr lang="ru-RU" sz="1800" dirty="0">
                <a:latin typeface="+mn-lt"/>
              </a:rPr>
              <a:t> </a:t>
            </a:r>
            <a:r>
              <a:rPr lang="ru-RU" sz="1800" dirty="0" err="1">
                <a:latin typeface="+mn-lt"/>
              </a:rPr>
              <a:t>цю</a:t>
            </a:r>
            <a:r>
              <a:rPr lang="ru-RU" sz="1800" dirty="0">
                <a:latin typeface="+mn-lt"/>
              </a:rPr>
              <a:t> </a:t>
            </a:r>
            <a:r>
              <a:rPr lang="ru-RU" sz="1800" dirty="0" err="1" smtClean="0">
                <a:latin typeface="+mn-lt"/>
              </a:rPr>
              <a:t>інформацію</a:t>
            </a:r>
            <a:r>
              <a:rPr lang="uk-UA" sz="1600" dirty="0" smtClean="0">
                <a:latin typeface="+mn-lt"/>
              </a:rPr>
              <a:t>).</a:t>
            </a:r>
            <a:endParaRPr lang="uk-UA" sz="1600" dirty="0">
              <a:latin typeface="+mn-lt"/>
            </a:endParaRPr>
          </a:p>
        </p:txBody>
      </p:sp>
      <p:pic>
        <p:nvPicPr>
          <p:cNvPr id="5122" name="Picture 2" descr="≡ Как узнать CVV/CVC виртуальной банковской карты ▷ Блог Portm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356992"/>
            <a:ext cx="4695478" cy="324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4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060848"/>
            <a:ext cx="7344816" cy="1600200"/>
          </a:xfrm>
        </p:spPr>
        <p:txBody>
          <a:bodyPr>
            <a:normAutofit fontScale="90000"/>
          </a:bodyPr>
          <a:lstStyle/>
          <a:p>
            <a:pPr algn="just"/>
            <a:r>
              <a:rPr lang="uk-UA" dirty="0" smtClean="0"/>
              <a:t>Загадка: </a:t>
            </a:r>
            <a:br>
              <a:rPr lang="uk-UA" dirty="0" smtClean="0"/>
            </a:br>
            <a:r>
              <a:rPr lang="uk-UA" sz="4000" dirty="0" smtClean="0"/>
              <a:t>4 секретні цифри, </a:t>
            </a:r>
            <a:r>
              <a:rPr lang="ru-RU" sz="4000" dirty="0" err="1" smtClean="0"/>
              <a:t>видаються</a:t>
            </a:r>
            <a:r>
              <a:rPr lang="ru-RU" sz="4000" dirty="0" smtClean="0"/>
              <a:t> </a:t>
            </a:r>
            <a:r>
              <a:rPr lang="ru-RU" sz="4000" dirty="0" err="1"/>
              <a:t>власнику</a:t>
            </a:r>
            <a:r>
              <a:rPr lang="ru-RU" sz="4000" dirty="0"/>
              <a:t> </a:t>
            </a:r>
            <a:r>
              <a:rPr lang="ru-RU" sz="4000" dirty="0" err="1"/>
              <a:t>картки</a:t>
            </a:r>
            <a:r>
              <a:rPr lang="ru-RU" sz="4000" dirty="0"/>
              <a:t> </a:t>
            </a:r>
            <a:r>
              <a:rPr lang="ru-RU" sz="4000" dirty="0" smtClean="0"/>
              <a:t>в </a:t>
            </a:r>
            <a:r>
              <a:rPr lang="ru-RU" sz="4000" dirty="0" err="1"/>
              <a:t>закритому</a:t>
            </a:r>
            <a:r>
              <a:rPr lang="ru-RU" sz="4000" dirty="0"/>
              <a:t> </a:t>
            </a:r>
            <a:r>
              <a:rPr lang="ru-RU" sz="4000" dirty="0" err="1"/>
              <a:t>конверті</a:t>
            </a:r>
            <a:r>
              <a:rPr lang="ru-RU" sz="4000" dirty="0"/>
              <a:t>, </a:t>
            </a:r>
            <a:r>
              <a:rPr lang="ru-RU" sz="4000" dirty="0" err="1"/>
              <a:t>навіть</a:t>
            </a:r>
            <a:r>
              <a:rPr lang="ru-RU" sz="4000" dirty="0"/>
              <a:t> </a:t>
            </a:r>
            <a:r>
              <a:rPr lang="ru-RU" sz="4000" dirty="0" err="1"/>
              <a:t>працівник</a:t>
            </a:r>
            <a:r>
              <a:rPr lang="ru-RU" sz="4000" dirty="0"/>
              <a:t> банку </a:t>
            </a:r>
            <a:r>
              <a:rPr lang="ru-RU" sz="4000" dirty="0" err="1" smtClean="0"/>
              <a:t>їх</a:t>
            </a:r>
            <a:r>
              <a:rPr lang="ru-RU" sz="4000" dirty="0" smtClean="0"/>
              <a:t> </a:t>
            </a:r>
            <a:r>
              <a:rPr lang="ru-RU" sz="4000" dirty="0"/>
              <a:t>не </a:t>
            </a:r>
            <a:r>
              <a:rPr lang="ru-RU" sz="4000" dirty="0" err="1" smtClean="0"/>
              <a:t>знає</a:t>
            </a:r>
            <a:endParaRPr lang="uk-UA" sz="4000" dirty="0"/>
          </a:p>
        </p:txBody>
      </p:sp>
    </p:spTree>
    <p:extLst>
      <p:ext uri="{BB962C8B-B14F-4D97-AF65-F5344CB8AC3E}">
        <p14:creationId xmlns:p14="http://schemas.microsoft.com/office/powerpoint/2010/main" val="323571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к узнать или изменить пин-код карты Почта Банка самостоятельн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7774903"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22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45</TotalTime>
  <Words>134</Words>
  <Application>Microsoft Office PowerPoint</Application>
  <PresentationFormat>Экран (4:3)</PresentationFormat>
  <Paragraphs>19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NewsPrint</vt:lpstr>
      <vt:lpstr>Готівкові та безготівкові гроші</vt:lpstr>
      <vt:lpstr>Якими бувають гроші?</vt:lpstr>
      <vt:lpstr>Готівка</vt:lpstr>
      <vt:lpstr>Платіжна карта або безготівкові гроші Банківську картку можна отримати навіть дітям у віці від 6 до 14 років, але за згодою батьків.</vt:lpstr>
      <vt:lpstr>Реквізити карти</vt:lpstr>
      <vt:lpstr>Які реквізити в жодному випадку не можна повідомляти при оплаті картою?</vt:lpstr>
      <vt:lpstr>Трьохзначний код на звороті картки – унікальний номер, який дозволяє здійснювати платежі. Його має знати лише власник карти  (Є шахраї, які телефонують власникам карток та просять повідомити три цифри на звороті картки та термін дії картки. Треба бути уважними і ніколи не повідомляти цю інформацію).</vt:lpstr>
      <vt:lpstr>Загадка:  4 секретні цифри, видаються власнику картки в закритому конверті, навіть працівник банку їх не знає</vt:lpstr>
      <vt:lpstr>Презентация PowerPoint</vt:lpstr>
      <vt:lpstr>На платіжній картці зберігаються безготівкові гроші, але, якщо людині потрібні готівкові гроші, вона може їх отримати з платіжної картки за допомогою банкомата</vt:lpstr>
      <vt:lpstr>Як переважно ваші батьки оплачують у магазинах свої покупки: карткою, готівкою чи смартфоном? </vt:lpstr>
      <vt:lpstr>замість картки можна використовувати для безготівкових розрахунків смартфони.  Така технологія називається NFC</vt:lpstr>
      <vt:lpstr>Як захистити гроші від крадіжки? </vt:lpstr>
      <vt:lpstr>1. встановити пароль для входу  2. сканер відбитка пальця  3. розпізнавання обличчя</vt:lpstr>
      <vt:lpstr>Використані джерела 1. Машлаковська Т., Електронне навчальне видання План-конспект уроку з фінансової грамотності для учнів молодшої школи на тему: "Готівкові та безготівкові гроші»: https://cutt.ly/dwLvCy6I)</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Готівкові та безготівкові гроші</dc:title>
  <dc:creator>Viktoriia Panchuk</dc:creator>
  <cp:lastModifiedBy>Viktoriia Panchuk</cp:lastModifiedBy>
  <cp:revision>6</cp:revision>
  <dcterms:created xsi:type="dcterms:W3CDTF">2024-02-01T20:07:28Z</dcterms:created>
  <dcterms:modified xsi:type="dcterms:W3CDTF">2024-02-01T21:03:17Z</dcterms:modified>
</cp:coreProperties>
</file>