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441" r:id="rId3"/>
    <p:sldId id="418" r:id="rId4"/>
    <p:sldId id="493" r:id="rId5"/>
    <p:sldId id="361" r:id="rId6"/>
    <p:sldId id="381" r:id="rId7"/>
    <p:sldId id="256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F97F"/>
    <a:srgbClr val="EEDDEF"/>
    <a:srgbClr val="C5EAFA"/>
    <a:srgbClr val="5BD4F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jWb1QbwKRd0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jWb1QbwKRd0" TargetMode="External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jWb1QbwKRd0" TargetMode="External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1.gif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5.wdp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jWb1QbwKRd0" TargetMode="External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hyperlink" Target="https://youtu.be/jWb1QbwKRd0" TargetMode="External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9.png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7.wdp"/><Relationship Id="rId4" Type="http://schemas.openxmlformats.org/officeDocument/2006/relationships/image" Target="../media/image11.gif"/><Relationship Id="rId9" Type="http://schemas.openxmlformats.org/officeDocument/2006/relationships/image" Target="../media/image18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1.gif"/><Relationship Id="rId9" Type="http://schemas.openxmlformats.org/officeDocument/2006/relationships/hyperlink" Target="https://youtu.be/jWb1QbwKRd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Wb1QbwKRd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31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032985" y="2263591"/>
            <a:ext cx="8159015" cy="1446550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ВЕЛИЧИНИ. КОМАНДА ПРИСВОЮВАННЯ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A141E-879B-B1EB-F4F8-8952509B98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007" t="23238" r="24857" b="61302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9" name="Рисунок 18">
            <a:hlinkClick r:id="rId11"/>
            <a:extLst>
              <a:ext uri="{FF2B5EF4-FFF2-40B4-BE49-F238E27FC236}">
                <a16:creationId xmlns:a16="http://schemas.microsoft.com/office/drawing/2014/main" id="{CDA00C57-6FED-FE3E-17F7-0DE4DC09BD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48" y="4564236"/>
            <a:ext cx="3702480" cy="14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2"/>
            <a:ext cx="10108360" cy="992996"/>
            <a:chOff x="241538" y="1910285"/>
            <a:chExt cx="11671787" cy="10549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10549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 Як </a:t>
              </a:r>
              <a:r>
                <a:rPr lang="ru-RU" sz="2800" dirty="0" err="1"/>
                <a:t>знайти</a:t>
              </a:r>
              <a:r>
                <a:rPr lang="ru-RU" sz="2800" dirty="0"/>
                <a:t> периметр і </a:t>
              </a:r>
              <a:r>
                <a:rPr lang="ru-RU" sz="2800" dirty="0" err="1"/>
                <a:t>площу</a:t>
              </a:r>
              <a:r>
                <a:rPr lang="ru-RU" sz="2800" dirty="0"/>
                <a:t> </a:t>
              </a:r>
              <a:r>
                <a:rPr lang="ru-RU" sz="2800" dirty="0" err="1"/>
                <a:t>Сцени</a:t>
              </a:r>
              <a:r>
                <a:rPr lang="ru-RU" sz="2800" dirty="0"/>
                <a:t>? Як </a:t>
              </a:r>
              <a:r>
                <a:rPr lang="ru-RU" sz="2800" dirty="0" err="1"/>
                <a:t>знайти</a:t>
              </a:r>
              <a:r>
                <a:rPr lang="ru-RU" sz="2800" dirty="0"/>
                <a:t> час, </a:t>
              </a:r>
              <a:r>
                <a:rPr lang="ru-RU" sz="2800" dirty="0" err="1"/>
                <a:t>потрібний</a:t>
              </a:r>
              <a:r>
                <a:rPr lang="ru-RU" sz="2800" dirty="0"/>
                <a:t> для </a:t>
              </a:r>
              <a:r>
                <a:rPr lang="ru-RU" sz="2800" dirty="0" err="1"/>
                <a:t>поїздки</a:t>
              </a:r>
              <a:r>
                <a:rPr lang="ru-RU" sz="2800" dirty="0"/>
                <a:t> з пункту A в пункт B?</a:t>
              </a:r>
              <a:endParaRPr lang="uk-UA" sz="28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2EA39-5521-ABE3-59C1-05BD9DA6F7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643" t="34130" r="24072" b="27111"/>
          <a:stretch/>
        </p:blipFill>
        <p:spPr>
          <a:xfrm>
            <a:off x="1062954" y="3176892"/>
            <a:ext cx="8229602" cy="3367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45FA2195-FF6B-EE4B-DD0F-45FBD6F645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58" y="5856215"/>
            <a:ext cx="2842360" cy="1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Величини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використовуються</a:t>
            </a:r>
            <a:r>
              <a:rPr lang="ru-RU" sz="2400" b="1" dirty="0"/>
              <a:t> для </a:t>
            </a:r>
            <a:r>
              <a:rPr lang="ru-RU" sz="2400" b="1" dirty="0" err="1"/>
              <a:t>позначення</a:t>
            </a:r>
            <a:r>
              <a:rPr lang="ru-RU" sz="2400" b="1" dirty="0"/>
              <a:t> </a:t>
            </a:r>
            <a:r>
              <a:rPr lang="ru-RU" sz="2400" b="1" dirty="0" err="1"/>
              <a:t>спільних</a:t>
            </a:r>
            <a:r>
              <a:rPr lang="ru-RU" sz="2400" b="1" dirty="0"/>
              <a:t> </a:t>
            </a:r>
            <a:r>
              <a:rPr lang="ru-RU" sz="2400" b="1" dirty="0" err="1"/>
              <a:t>властивостей</a:t>
            </a:r>
            <a:r>
              <a:rPr lang="ru-RU" sz="2400" b="1" dirty="0"/>
              <a:t> </a:t>
            </a:r>
            <a:r>
              <a:rPr lang="ru-RU" sz="2400" b="1" dirty="0" err="1"/>
              <a:t>об’єктів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D76DEE-5182-A1E7-5CBE-4E427735EFE7}"/>
              </a:ext>
            </a:extLst>
          </p:cNvPr>
          <p:cNvSpPr txBox="1"/>
          <p:nvPr/>
        </p:nvSpPr>
        <p:spPr>
          <a:xfrm>
            <a:off x="201816" y="798659"/>
            <a:ext cx="1104095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u="sng" dirty="0" err="1"/>
              <a:t>Наприклад</a:t>
            </a:r>
            <a:r>
              <a:rPr lang="ru-RU" sz="2400" b="1" u="sng" dirty="0"/>
              <a:t>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ширина</a:t>
            </a:r>
            <a:r>
              <a:rPr lang="ru-RU" sz="2400" b="1" dirty="0"/>
              <a:t> – </a:t>
            </a:r>
            <a:r>
              <a:rPr lang="ru-RU" sz="2400" b="1" dirty="0" err="1"/>
              <a:t>прямокутника</a:t>
            </a:r>
            <a:r>
              <a:rPr lang="ru-RU" sz="2400" b="1" dirty="0"/>
              <a:t>, </a:t>
            </a:r>
            <a:r>
              <a:rPr lang="ru-RU" sz="2400" b="1" dirty="0" err="1"/>
              <a:t>межі</a:t>
            </a:r>
            <a:r>
              <a:rPr lang="ru-RU" sz="2400" b="1" dirty="0"/>
              <a:t> квадрата, </a:t>
            </a:r>
            <a:r>
              <a:rPr lang="ru-RU" sz="2400" b="1" dirty="0" err="1"/>
              <a:t>Сцени</a:t>
            </a:r>
            <a:r>
              <a:rPr lang="ru-RU" sz="2400" b="1" dirty="0"/>
              <a:t> в </a:t>
            </a:r>
            <a:r>
              <a:rPr lang="ru-RU" sz="2400" b="1" dirty="0" err="1"/>
              <a:t>середовищі</a:t>
            </a:r>
            <a:r>
              <a:rPr lang="ru-RU" sz="2400" b="1" dirty="0"/>
              <a:t> Скретч 3 та </a:t>
            </a:r>
            <a:r>
              <a:rPr lang="ru-RU" sz="2400" b="1" dirty="0" err="1"/>
              <a:t>ін</a:t>
            </a:r>
            <a:r>
              <a:rPr lang="ru-RU" sz="2400" b="1" dirty="0"/>
              <a:t>.;</a:t>
            </a:r>
          </a:p>
          <a:p>
            <a:r>
              <a:rPr lang="ru-RU" sz="2400" b="1" dirty="0" err="1">
                <a:solidFill>
                  <a:srgbClr val="FF0000"/>
                </a:solidFill>
              </a:rPr>
              <a:t>колір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куртки, </a:t>
            </a:r>
            <a:r>
              <a:rPr lang="ru-RU" sz="2400" b="1" dirty="0" err="1"/>
              <a:t>тла</a:t>
            </a:r>
            <a:r>
              <a:rPr lang="ru-RU" sz="2400" b="1" dirty="0"/>
              <a:t> </a:t>
            </a:r>
            <a:r>
              <a:rPr lang="ru-RU" sz="2400" b="1" dirty="0" err="1"/>
              <a:t>Сцени</a:t>
            </a:r>
            <a:r>
              <a:rPr lang="ru-RU" sz="2400" b="1" dirty="0"/>
              <a:t>, сигналу </a:t>
            </a:r>
            <a:r>
              <a:rPr lang="ru-RU" sz="2400" b="1" dirty="0" err="1"/>
              <a:t>світлофора</a:t>
            </a:r>
            <a:r>
              <a:rPr lang="ru-RU" sz="2400" b="1" dirty="0"/>
              <a:t> та </a:t>
            </a:r>
            <a:r>
              <a:rPr lang="ru-RU" sz="2400" b="1" dirty="0" err="1"/>
              <a:t>ін</a:t>
            </a:r>
            <a:r>
              <a:rPr lang="ru-RU" sz="2400" b="1" dirty="0"/>
              <a:t>.;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час </a:t>
            </a:r>
            <a:r>
              <a:rPr lang="ru-RU" sz="2400" b="1" dirty="0"/>
              <a:t>– руху 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автомобіля</a:t>
            </a:r>
            <a:r>
              <a:rPr lang="ru-RU" sz="2400" b="1" dirty="0"/>
              <a:t>, </a:t>
            </a:r>
            <a:r>
              <a:rPr lang="ru-RU" sz="2400" b="1" dirty="0" err="1"/>
              <a:t>тривалості</a:t>
            </a:r>
            <a:r>
              <a:rPr lang="ru-RU" sz="2400" b="1" dirty="0"/>
              <a:t> уроку </a:t>
            </a:r>
            <a:r>
              <a:rPr lang="ru-RU" sz="2400" b="1" dirty="0" err="1"/>
              <a:t>або</a:t>
            </a:r>
            <a:r>
              <a:rPr lang="ru-RU" sz="2400" b="1" dirty="0"/>
              <a:t> футбольного матчу та </a:t>
            </a:r>
            <a:r>
              <a:rPr lang="ru-RU" sz="2400" b="1" dirty="0" err="1"/>
              <a:t>ін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Площа прямокутного трикутника - як знайти, формула">
            <a:extLst>
              <a:ext uri="{FF2B5EF4-FFF2-40B4-BE49-F238E27FC236}">
                <a16:creationId xmlns:a16="http://schemas.microsoft.com/office/drawing/2014/main" id="{5CC15AA3-29BB-8000-448D-3A5747F4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55" y="2501316"/>
            <a:ext cx="3963896" cy="32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тематичний довідничок: периметр прямокутника, квадрата, трикутника -  EDUC.com.ua">
            <a:extLst>
              <a:ext uri="{FF2B5EF4-FFF2-40B4-BE49-F238E27FC236}">
                <a16:creationId xmlns:a16="http://schemas.microsoft.com/office/drawing/2014/main" id="{8AF7AAB0-1DCD-826F-F63A-94BCF0893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8" t="30841" r="16151" b="31471"/>
          <a:stretch/>
        </p:blipFill>
        <p:spPr bwMode="auto">
          <a:xfrm>
            <a:off x="3143794" y="2718520"/>
            <a:ext cx="5751482" cy="20724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пити Годинник настінний дерев'яний Optima NATURAL, світле дерево, $Ціна  Годинник настінний дерев'яний Optima NATURAL, світле дерево ⚡Інтернет  магазин Папірус">
            <a:extLst>
              <a:ext uri="{FF2B5EF4-FFF2-40B4-BE49-F238E27FC236}">
                <a16:creationId xmlns:a16="http://schemas.microsoft.com/office/drawing/2014/main" id="{C70B8F2A-389D-0700-F2D5-CE70CD7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85" y="4569870"/>
            <a:ext cx="3125289" cy="21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hlinkClick r:id="rId11"/>
            <a:extLst>
              <a:ext uri="{FF2B5EF4-FFF2-40B4-BE49-F238E27FC236}">
                <a16:creationId xmlns:a16="http://schemas.microsoft.com/office/drawing/2014/main" id="{7C4EA51E-791F-C967-A8A3-3FD9885DD4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58" y="5856215"/>
            <a:ext cx="2842360" cy="1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оробка Изображения – скачать бесплатно на Freepik">
            <a:extLst>
              <a:ext uri="{FF2B5EF4-FFF2-40B4-BE49-F238E27FC236}">
                <a16:creationId xmlns:a16="http://schemas.microsoft.com/office/drawing/2014/main" id="{54C2602D-6E74-E247-57EC-52C9A3C9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63" y="1275082"/>
            <a:ext cx="4026342" cy="3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Ім’я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величини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складатися</a:t>
            </a:r>
            <a:r>
              <a:rPr lang="ru-RU" sz="2400" b="1" dirty="0"/>
              <a:t> з одного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кількох</a:t>
            </a:r>
            <a:r>
              <a:rPr lang="ru-RU" sz="2400" b="1" dirty="0"/>
              <a:t> </a:t>
            </a:r>
            <a:r>
              <a:rPr lang="ru-RU" sz="2400" b="1" dirty="0" err="1"/>
              <a:t>символів</a:t>
            </a:r>
            <a:r>
              <a:rPr lang="ru-RU" sz="2400" b="1" dirty="0"/>
              <a:t>. Такими </a:t>
            </a:r>
            <a:r>
              <a:rPr lang="ru-RU" sz="2400" b="1" dirty="0" err="1"/>
              <a:t>симво-лами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бути </a:t>
            </a:r>
            <a:r>
              <a:rPr lang="ru-RU" sz="2400" b="1" dirty="0" err="1"/>
              <a:t>літери</a:t>
            </a:r>
            <a:r>
              <a:rPr lang="ru-RU" sz="2400" b="1" dirty="0"/>
              <a:t> (</a:t>
            </a:r>
            <a:r>
              <a:rPr lang="ru-RU" sz="2400" b="1" dirty="0" err="1"/>
              <a:t>великі</a:t>
            </a:r>
            <a:r>
              <a:rPr lang="ru-RU" sz="2400" b="1" dirty="0"/>
              <a:t> та </a:t>
            </a:r>
            <a:r>
              <a:rPr lang="ru-RU" sz="2400" b="1" dirty="0" err="1"/>
              <a:t>малі</a:t>
            </a:r>
            <a:r>
              <a:rPr lang="ru-RU" sz="2400" b="1" dirty="0"/>
              <a:t>), </a:t>
            </a:r>
            <a:r>
              <a:rPr lang="ru-RU" sz="2400" b="1" dirty="0" err="1"/>
              <a:t>цифри</a:t>
            </a:r>
            <a:r>
              <a:rPr lang="ru-RU" sz="2400" b="1" dirty="0"/>
              <a:t>, символ </a:t>
            </a:r>
            <a:r>
              <a:rPr lang="ru-RU" sz="2400" b="1" dirty="0" err="1"/>
              <a:t>підкреслювання</a:t>
            </a:r>
            <a:r>
              <a:rPr lang="ru-RU" sz="2400" b="1" dirty="0"/>
              <a:t> та </a:t>
            </a:r>
            <a:r>
              <a:rPr lang="ru-RU" sz="2400" b="1" dirty="0" err="1"/>
              <a:t>ін</a:t>
            </a:r>
            <a:r>
              <a:rPr lang="ru-RU" sz="2400" b="1" dirty="0"/>
              <a:t>. </a:t>
            </a:r>
            <a:r>
              <a:rPr lang="ru-RU" sz="2400" b="1" dirty="0" err="1"/>
              <a:t>Наприклад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шв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Radius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х12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у_1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7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Коробка Изображения – скачать бесплатно на Freepik">
            <a:extLst>
              <a:ext uri="{FF2B5EF4-FFF2-40B4-BE49-F238E27FC236}">
                <a16:creationId xmlns:a16="http://schemas.microsoft.com/office/drawing/2014/main" id="{4C1FF2C8-6907-2B66-FC6A-C425FE7C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73" y="1942515"/>
            <a:ext cx="5637440" cy="56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55AACD6-47EE-D67B-67F2-D8D0CD9F2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6905239" y="6089884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ульбашка прямої мови: прямокутна з округленими кутами 1">
            <a:extLst>
              <a:ext uri="{FF2B5EF4-FFF2-40B4-BE49-F238E27FC236}">
                <a16:creationId xmlns:a16="http://schemas.microsoft.com/office/drawing/2014/main" id="{DD9F196C-84B7-0FEB-82BC-2F7AAECE490F}"/>
              </a:ext>
            </a:extLst>
          </p:cNvPr>
          <p:cNvSpPr/>
          <p:nvPr/>
        </p:nvSpPr>
        <p:spPr>
          <a:xfrm>
            <a:off x="6227813" y="2473819"/>
            <a:ext cx="1672046" cy="682267"/>
          </a:xfrm>
          <a:prstGeom prst="wedgeRoundRectCallout">
            <a:avLst>
              <a:gd name="adj1" fmla="val -53953"/>
              <a:gd name="adj2" fmla="val 174817"/>
              <a:gd name="adj3" fmla="val 16667"/>
            </a:avLst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Величина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72B4AB-738E-545A-AA86-66D8A07A5AB6}"/>
              </a:ext>
            </a:extLst>
          </p:cNvPr>
          <p:cNvSpPr/>
          <p:nvPr/>
        </p:nvSpPr>
        <p:spPr>
          <a:xfrm rot="21212442">
            <a:off x="5952347" y="4911162"/>
            <a:ext cx="1754602" cy="8460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Radius</a:t>
            </a:r>
            <a:endParaRPr lang="uk-UA" sz="3200" dirty="0">
              <a:solidFill>
                <a:srgbClr val="FFFF00"/>
              </a:solidFill>
            </a:endParaRPr>
          </a:p>
        </p:txBody>
      </p:sp>
      <p:pic>
        <p:nvPicPr>
          <p:cNvPr id="16" name="Picture 2" descr="Коробка Изображения – скачать бесплатно на Freepik">
            <a:extLst>
              <a:ext uri="{FF2B5EF4-FFF2-40B4-BE49-F238E27FC236}">
                <a16:creationId xmlns:a16="http://schemas.microsoft.com/office/drawing/2014/main" id="{788A2640-9933-126A-AD95-D867820B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37" y="87823"/>
            <a:ext cx="4665055" cy="67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:a16="http://schemas.microsoft.com/office/drawing/2014/main" id="{5CC0865B-61AD-4796-469F-7C59707B9E37}"/>
              </a:ext>
            </a:extLst>
          </p:cNvPr>
          <p:cNvSpPr/>
          <p:nvPr/>
        </p:nvSpPr>
        <p:spPr>
          <a:xfrm>
            <a:off x="2821691" y="5658279"/>
            <a:ext cx="2176443" cy="710394"/>
          </a:xfrm>
          <a:prstGeom prst="wedgeRoundRectCallout">
            <a:avLst>
              <a:gd name="adj1" fmla="val 100896"/>
              <a:gd name="adj2" fmla="val -73991"/>
              <a:gd name="adj3" fmla="val 16667"/>
            </a:avLst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Ім’я величини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9F0B9453-A3EC-1287-B015-4C7E90CAF993}"/>
              </a:ext>
            </a:extLst>
          </p:cNvPr>
          <p:cNvSpPr/>
          <p:nvPr/>
        </p:nvSpPr>
        <p:spPr>
          <a:xfrm rot="21002880">
            <a:off x="9880978" y="3740438"/>
            <a:ext cx="1221478" cy="7959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Р</a:t>
            </a:r>
            <a:endParaRPr lang="uk-UA" sz="3200" dirty="0">
              <a:solidFill>
                <a:srgbClr val="FFFF00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5C69618-1108-A61B-20C3-67AC63C65111}"/>
              </a:ext>
            </a:extLst>
          </p:cNvPr>
          <p:cNvSpPr/>
          <p:nvPr/>
        </p:nvSpPr>
        <p:spPr>
          <a:xfrm rot="21127909">
            <a:off x="2686015" y="3240341"/>
            <a:ext cx="1280332" cy="7181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X2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20" name="Рисунок 19">
            <a:hlinkClick r:id="rId11"/>
            <a:extLst>
              <a:ext uri="{FF2B5EF4-FFF2-40B4-BE49-F238E27FC236}">
                <a16:creationId xmlns:a16="http://schemas.microsoft.com/office/drawing/2014/main" id="{D393BC64-7743-5A51-D487-342CE25FB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58" y="5856215"/>
            <a:ext cx="2842360" cy="1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12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Величини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у формулах. Ви </a:t>
            </a:r>
            <a:r>
              <a:rPr lang="ru-RU" sz="2400" b="1" dirty="0" err="1"/>
              <a:t>вже</a:t>
            </a:r>
            <a:r>
              <a:rPr lang="ru-RU" sz="2400" b="1" dirty="0"/>
              <a:t> </a:t>
            </a:r>
            <a:r>
              <a:rPr lang="ru-RU" sz="2400" b="1" dirty="0" err="1"/>
              <a:t>знаєте</a:t>
            </a:r>
            <a:r>
              <a:rPr lang="ru-RU" sz="2400" b="1" dirty="0"/>
              <a:t> </a:t>
            </a:r>
            <a:r>
              <a:rPr lang="ru-RU" sz="2400" b="1" dirty="0" err="1"/>
              <a:t>формули</a:t>
            </a:r>
            <a:r>
              <a:rPr lang="ru-RU" sz="2400" b="1" dirty="0"/>
              <a:t> для </a:t>
            </a:r>
            <a:r>
              <a:rPr lang="ru-RU" sz="2400" b="1" dirty="0" err="1"/>
              <a:t>обчислення</a:t>
            </a:r>
            <a:r>
              <a:rPr lang="ru-RU" sz="2400" b="1" dirty="0"/>
              <a:t> периметра </a:t>
            </a:r>
            <a:r>
              <a:rPr lang="ru-RU" sz="2400" b="1" dirty="0" err="1"/>
              <a:t>пря­мокутника</a:t>
            </a:r>
            <a:r>
              <a:rPr lang="ru-RU" sz="2400" b="1" dirty="0"/>
              <a:t>: P = 2 · (a + b), </a:t>
            </a:r>
            <a:r>
              <a:rPr lang="ru-RU" sz="2400" b="1" dirty="0" err="1"/>
              <a:t>довжини</a:t>
            </a:r>
            <a:r>
              <a:rPr lang="ru-RU" sz="2400" b="1" dirty="0"/>
              <a:t> кола: C = 2 · π · r та </a:t>
            </a:r>
            <a:r>
              <a:rPr lang="ru-RU" sz="2400" b="1" dirty="0" err="1"/>
              <a:t>ін</a:t>
            </a:r>
            <a:r>
              <a:rPr lang="ru-RU" sz="2400" b="1" dirty="0"/>
              <a:t>. В </a:t>
            </a:r>
            <a:r>
              <a:rPr lang="ru-RU" sz="2400" b="1" dirty="0" err="1"/>
              <a:t>електронних</a:t>
            </a:r>
            <a:r>
              <a:rPr lang="ru-RU" sz="2400" b="1" dirty="0"/>
              <a:t> </a:t>
            </a:r>
            <a:r>
              <a:rPr lang="ru-RU" sz="2400" b="1" dirty="0" err="1"/>
              <a:t>таблицях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використовували</a:t>
            </a:r>
            <a:r>
              <a:rPr lang="ru-RU" sz="2400" b="1" dirty="0"/>
              <a:t> </a:t>
            </a:r>
            <a:r>
              <a:rPr lang="ru-RU" sz="2400" b="1" dirty="0" err="1"/>
              <a:t>форму­ли</a:t>
            </a:r>
            <a:r>
              <a:rPr lang="ru-RU" sz="2400" b="1" dirty="0"/>
              <a:t>, </a:t>
            </a:r>
            <a:r>
              <a:rPr lang="ru-RU" sz="2400" b="1" dirty="0" err="1"/>
              <a:t>наприклад</a:t>
            </a:r>
            <a:r>
              <a:rPr lang="ru-RU" sz="2400" b="1" dirty="0"/>
              <a:t> =А1*В4.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A036DB5-3098-3C8E-3493-233A3F438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6242903" y="3133767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C1A8A-A75D-5FB7-C31D-6FD21C5895AD}"/>
              </a:ext>
            </a:extLst>
          </p:cNvPr>
          <p:cNvSpPr txBox="1"/>
          <p:nvPr/>
        </p:nvSpPr>
        <p:spPr>
          <a:xfrm rot="21294023">
            <a:off x="428787" y="2241084"/>
            <a:ext cx="7436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 = 2 · (a + b)</a:t>
            </a:r>
            <a:endParaRPr lang="uk-UA" sz="7200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0D89A4-0649-04E1-A161-702991947034}"/>
              </a:ext>
            </a:extLst>
          </p:cNvPr>
          <p:cNvSpPr txBox="1"/>
          <p:nvPr/>
        </p:nvSpPr>
        <p:spPr>
          <a:xfrm rot="240727">
            <a:off x="4953621" y="3913519"/>
            <a:ext cx="5136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 = 2 · π · r</a:t>
            </a:r>
            <a:endParaRPr lang="uk-UA" sz="54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BA646-1E23-A427-6FBB-86C7B71306E4}"/>
              </a:ext>
            </a:extLst>
          </p:cNvPr>
          <p:cNvSpPr txBox="1"/>
          <p:nvPr/>
        </p:nvSpPr>
        <p:spPr>
          <a:xfrm>
            <a:off x="8007306" y="2333416"/>
            <a:ext cx="3378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=А1*В4</a:t>
            </a:r>
            <a:endParaRPr lang="uk-UA" sz="60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Числовое уравнение Физика Формула Константа, Математика, png | PNGWing">
            <a:extLst>
              <a:ext uri="{FF2B5EF4-FFF2-40B4-BE49-F238E27FC236}">
                <a16:creationId xmlns:a16="http://schemas.microsoft.com/office/drawing/2014/main" id="{22E73C2E-1D22-5B8E-AC69-0A6F1F06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77" b="89559" l="5761" r="94674">
                        <a14:foregroundMark x1="5761" y1="48028" x2="8478" y2="57309"/>
                        <a14:foregroundMark x1="16739" y1="48028" x2="21522" y2="48956"/>
                        <a14:foregroundMark x1="17283" y1="55220" x2="22500" y2="55220"/>
                        <a14:foregroundMark x1="40978" y1="44316" x2="39348" y2="52668"/>
                        <a14:foregroundMark x1="51630" y1="44548" x2="51739" y2="49420"/>
                        <a14:foregroundMark x1="66196" y1="28538" x2="66196" y2="28538"/>
                        <a14:foregroundMark x1="67174" y1="51740" x2="67174" y2="51740"/>
                        <a14:foregroundMark x1="68587" y1="71462" x2="68587" y2="71462"/>
                        <a14:foregroundMark x1="75978" y1="56381" x2="75978" y2="56381"/>
                        <a14:foregroundMark x1="86196" y1="51508" x2="86196" y2="51508"/>
                        <a14:foregroundMark x1="94457" y1="30626" x2="94674" y2="30626"/>
                        <a14:foregroundMark x1="91957" y1="43155" x2="94022" y2="4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36" y="4525292"/>
            <a:ext cx="4552098" cy="21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18CFCE-C40B-5202-22E9-1F7C3020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10" b="92094" l="7500" r="90000">
                        <a14:foregroundMark x1="17391" y1="48463" x2="17391" y2="48463"/>
                        <a14:foregroundMark x1="7500" y1="59297" x2="7500" y2="59297"/>
                        <a14:foregroundMark x1="32065" y1="55198" x2="32065" y2="55198"/>
                        <a14:foregroundMark x1="34891" y1="47438" x2="35978" y2="47291"/>
                        <a14:foregroundMark x1="64457" y1="51391" x2="65543" y2="51245"/>
                        <a14:foregroundMark x1="66304" y1="34700" x2="67826" y2="34700"/>
                        <a14:foregroundMark x1="81304" y1="25037" x2="82609" y2="26794"/>
                        <a14:foregroundMark x1="88913" y1="61201" x2="89891" y2="62811"/>
                        <a14:foregroundMark x1="77174" y1="75988" x2="76413" y2="78624"/>
                        <a14:foregroundMark x1="69130" y1="91215" x2="69783" y2="92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959">
            <a:off x="705952" y="3617988"/>
            <a:ext cx="2538701" cy="18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3"/>
            <a:extLst>
              <a:ext uri="{FF2B5EF4-FFF2-40B4-BE49-F238E27FC236}">
                <a16:creationId xmlns:a16="http://schemas.microsoft.com/office/drawing/2014/main" id="{4292B36F-3772-BA10-002F-3451840C69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58" y="5856215"/>
            <a:ext cx="2842360" cy="1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Величина,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змінюватися</a:t>
            </a:r>
            <a:r>
              <a:rPr lang="ru-RU" sz="2400" b="1" dirty="0"/>
              <a:t>, </a:t>
            </a:r>
            <a:r>
              <a:rPr lang="ru-RU" sz="2400" b="1" dirty="0" err="1"/>
              <a:t>називаєть­ся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змінною</a:t>
            </a:r>
            <a:r>
              <a:rPr lang="ru-RU" sz="2400" b="1" dirty="0">
                <a:solidFill>
                  <a:srgbClr val="FF0000"/>
                </a:solidFill>
              </a:rPr>
              <a:t> величиною</a:t>
            </a:r>
            <a:r>
              <a:rPr lang="ru-RU" sz="2400" b="1" dirty="0"/>
              <a:t>, </a:t>
            </a:r>
            <a:r>
              <a:rPr lang="ru-RU" sz="2400" b="1" dirty="0" err="1"/>
              <a:t>або</a:t>
            </a:r>
            <a:r>
              <a:rPr lang="ru-RU" sz="2400" b="1" dirty="0"/>
              <a:t> просто </a:t>
            </a:r>
            <a:r>
              <a:rPr lang="ru-RU" sz="2400" b="1" dirty="0" err="1"/>
              <a:t>змінною</a:t>
            </a:r>
            <a:r>
              <a:rPr lang="ru-RU" sz="2400" b="1" dirty="0"/>
              <a:t>. У </a:t>
            </a:r>
            <a:r>
              <a:rPr lang="ru-RU" sz="2400" b="1" dirty="0" err="1"/>
              <a:t>наведених</a:t>
            </a:r>
            <a:r>
              <a:rPr lang="ru-RU" sz="2400" b="1" dirty="0"/>
              <a:t> формулах P, a, b, r – </a:t>
            </a:r>
            <a:r>
              <a:rPr lang="ru-RU" sz="2400" b="1" dirty="0" err="1"/>
              <a:t>змінні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97FED-D89E-CC56-4F0F-4BD179B1B2A1}"/>
              </a:ext>
            </a:extLst>
          </p:cNvPr>
          <p:cNvSpPr txBox="1"/>
          <p:nvPr/>
        </p:nvSpPr>
        <p:spPr>
          <a:xfrm>
            <a:off x="201816" y="1174281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Величина,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якої</a:t>
            </a:r>
            <a:r>
              <a:rPr lang="ru-RU" sz="2400" b="1" dirty="0"/>
              <a:t> не </a:t>
            </a:r>
            <a:r>
              <a:rPr lang="ru-RU" sz="2400" b="1" dirty="0" err="1"/>
              <a:t>змінюється</a:t>
            </a:r>
            <a:r>
              <a:rPr lang="ru-RU" sz="2400" b="1" dirty="0"/>
              <a:t>,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сталою</a:t>
            </a:r>
            <a:r>
              <a:rPr lang="ru-RU" sz="2400" b="1" dirty="0">
                <a:solidFill>
                  <a:srgbClr val="FF0000"/>
                </a:solidFill>
              </a:rPr>
              <a:t> величиною</a:t>
            </a:r>
            <a:r>
              <a:rPr lang="ru-RU" sz="2400" b="1" dirty="0"/>
              <a:t>,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константою</a:t>
            </a:r>
            <a:r>
              <a:rPr lang="ru-RU" sz="2400" b="1" dirty="0"/>
              <a:t>. Число π є прикладом </a:t>
            </a:r>
            <a:r>
              <a:rPr lang="ru-RU" sz="2400" b="1" dirty="0" err="1"/>
              <a:t>константи</a:t>
            </a:r>
            <a:r>
              <a:rPr lang="ru-RU" sz="2400" b="1" dirty="0"/>
              <a:t>. Ви </a:t>
            </a:r>
            <a:r>
              <a:rPr lang="ru-RU" sz="2400" b="1" dirty="0" err="1"/>
              <a:t>знаєте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наближене</a:t>
            </a:r>
            <a:r>
              <a:rPr lang="ru-RU" sz="2400" b="1" dirty="0"/>
              <a:t> </a:t>
            </a:r>
            <a:r>
              <a:rPr lang="ru-RU" sz="2400" b="1" dirty="0" err="1"/>
              <a:t>зна-чення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числа </a:t>
            </a:r>
            <a:r>
              <a:rPr lang="ru-RU" sz="2400" b="1" dirty="0" err="1"/>
              <a:t>дорівнює</a:t>
            </a:r>
            <a:r>
              <a:rPr lang="ru-RU" sz="2400" b="1" dirty="0"/>
              <a:t> 3,1416.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F6C2C562-C6DF-30F3-DEEC-9394C64EF120}"/>
              </a:ext>
            </a:extLst>
          </p:cNvPr>
          <p:cNvGrpSpPr/>
          <p:nvPr/>
        </p:nvGrpSpPr>
        <p:grpSpPr>
          <a:xfrm>
            <a:off x="-102325" y="3563169"/>
            <a:ext cx="4026342" cy="3762008"/>
            <a:chOff x="121166" y="3345454"/>
            <a:chExt cx="4026342" cy="3762008"/>
          </a:xfrm>
        </p:grpSpPr>
        <p:pic>
          <p:nvPicPr>
            <p:cNvPr id="10" name="Picture 2" descr="Коробка Изображения – скачать бесплатно на Freepik">
              <a:extLst>
                <a:ext uri="{FF2B5EF4-FFF2-40B4-BE49-F238E27FC236}">
                  <a16:creationId xmlns:a16="http://schemas.microsoft.com/office/drawing/2014/main" id="{1B5119F8-0257-F8B9-F52A-3B9F163AC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6" y="3345454"/>
              <a:ext cx="4026342" cy="376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16A1628B-5E21-46E5-BFA4-70AF010A2513}"/>
                </a:ext>
              </a:extLst>
            </p:cNvPr>
            <p:cNvSpPr/>
            <p:nvPr/>
          </p:nvSpPr>
          <p:spPr>
            <a:xfrm rot="21127909">
              <a:off x="1578499" y="5330942"/>
              <a:ext cx="1575870" cy="7181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rgbClr val="FFFF00"/>
                  </a:solidFill>
                </a:rPr>
                <a:t>ЗМІННА</a:t>
              </a:r>
              <a:endParaRPr lang="uk-UA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6827490D-5A4C-CB83-0672-37F112494704}"/>
              </a:ext>
            </a:extLst>
          </p:cNvPr>
          <p:cNvSpPr/>
          <p:nvPr/>
        </p:nvSpPr>
        <p:spPr>
          <a:xfrm>
            <a:off x="3973531" y="3101629"/>
            <a:ext cx="731520" cy="7315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83D7749-1E08-0760-4CDD-F7A3B2652074}"/>
              </a:ext>
            </a:extLst>
          </p:cNvPr>
          <p:cNvSpPr/>
          <p:nvPr/>
        </p:nvSpPr>
        <p:spPr>
          <a:xfrm>
            <a:off x="4718382" y="2536045"/>
            <a:ext cx="731520" cy="731520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2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E6EAAC8A-9847-B4EF-DCBB-5CBD630A9691}"/>
              </a:ext>
            </a:extLst>
          </p:cNvPr>
          <p:cNvGrpSpPr/>
          <p:nvPr/>
        </p:nvGrpSpPr>
        <p:grpSpPr>
          <a:xfrm>
            <a:off x="5131059" y="3559991"/>
            <a:ext cx="4026342" cy="3762008"/>
            <a:chOff x="121166" y="3345454"/>
            <a:chExt cx="4026342" cy="3762008"/>
          </a:xfrm>
        </p:grpSpPr>
        <p:pic>
          <p:nvPicPr>
            <p:cNvPr id="19" name="Picture 2" descr="Коробка Изображения – скачать бесплатно на Freepik">
              <a:extLst>
                <a:ext uri="{FF2B5EF4-FFF2-40B4-BE49-F238E27FC236}">
                  <a16:creationId xmlns:a16="http://schemas.microsoft.com/office/drawing/2014/main" id="{F1F513E9-5368-8AAE-B780-646551B31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6" y="3345454"/>
              <a:ext cx="4026342" cy="376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3BFAC749-79DA-CFDD-E6DE-D5C2F2387C8A}"/>
                </a:ext>
              </a:extLst>
            </p:cNvPr>
            <p:cNvSpPr/>
            <p:nvPr/>
          </p:nvSpPr>
          <p:spPr>
            <a:xfrm rot="21127909">
              <a:off x="1348262" y="5353842"/>
              <a:ext cx="1861025" cy="7181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rgbClr val="FFFF00"/>
                  </a:solidFill>
                </a:rPr>
                <a:t>ПОСТІЙНА</a:t>
              </a:r>
              <a:endParaRPr lang="uk-UA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2FDE39DF-69DD-0F30-F39D-C876F1E761C7}"/>
              </a:ext>
            </a:extLst>
          </p:cNvPr>
          <p:cNvSpPr/>
          <p:nvPr/>
        </p:nvSpPr>
        <p:spPr>
          <a:xfrm>
            <a:off x="8421792" y="2614178"/>
            <a:ext cx="945813" cy="945813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10</a:t>
            </a:r>
          </a:p>
        </p:txBody>
      </p:sp>
      <p:pic>
        <p:nvPicPr>
          <p:cNvPr id="21" name="Рисунок 20">
            <a:hlinkClick r:id="rId9"/>
            <a:extLst>
              <a:ext uri="{FF2B5EF4-FFF2-40B4-BE49-F238E27FC236}">
                <a16:creationId xmlns:a16="http://schemas.microsoft.com/office/drawing/2014/main" id="{6372FCBF-D7A4-AFF5-7C15-62BA252E44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58" y="5856215"/>
            <a:ext cx="2842360" cy="1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0.00023 L -0.01406 -0.00463 C -0.01575 -0.00533 -0.01745 -0.00533 -0.01914 -0.00579 C -0.03854 -0.01297 -0.01484 -0.00648 -0.03672 -0.01158 C -0.04401 -0.01088 -0.05143 -0.01135 -0.05872 -0.00926 C -0.06211 -0.00857 -0.06536 -0.00556 -0.06875 -0.00348 C -0.07252 -0.00116 -0.07617 0.00092 -0.07982 0.00347 C -0.08229 0.00532 -0.08463 0.0081 -0.08711 0.00972 C -0.08919 0.01088 -0.0914 0.01111 -0.09375 0.01203 L -0.11198 0.02963 C -0.11419 0.03171 -0.11653 0.03333 -0.11862 0.03564 C -0.12057 0.03796 -0.12239 0.04051 -0.12435 0.04282 C -0.13229 0.05115 -0.13203 0.04861 -0.13984 0.05949 C -0.14609 0.06805 -0.14857 0.075 -0.15442 0.08541 C -0.15911 0.09375 -0.16484 0.10092 -0.16901 0.11018 L -0.17929 0.13402 C -0.17995 0.13564 -0.18854 0.15439 -0.18945 0.15787 C -0.19284 0.17014 -0.19127 0.16504 -0.19388 0.17314 C -0.19414 0.17477 -0.19414 0.17639 -0.19453 0.17777 C -0.19531 0.18078 -0.19635 0.18333 -0.19674 0.18634 C -0.19739 0.19004 -0.19726 0.19421 -0.19739 0.19791 L -0.19596 0.20185 L -0.19674 0.19444 " pathEditMode="relative" rAng="0" ptsTypes="AAAAAAAAAAAAAAAAAAA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0.00023 C -0.0431 -0.00417 -0.02552 -0.00347 -0.10769 0.01065 C -0.11146 0.01134 -0.14636 0.02407 -0.15144 0.02639 C -0.15964 0.03079 -0.16771 0.03634 -0.17578 0.04143 C -0.18542 0.04745 -0.19479 0.05347 -0.20378 0.06296 C -0.20873 0.06782 -0.21472 0.07731 -0.21888 0.08403 C -0.22149 0.08866 -0.22435 0.09259 -0.22644 0.09768 C -0.23086 0.10787 -0.23451 0.11898 -0.23854 0.12963 C -0.24063 0.13495 -0.24258 0.13958 -0.24453 0.14444 C -0.24688 0.14977 -0.24935 0.15486 -0.25144 0.16041 C -0.26706 0.2037 -0.24584 0.14398 -0.26211 0.19259 C -0.26341 0.19676 -0.26524 0.20046 -0.26654 0.2044 C -0.26745 0.20764 -0.27227 0.22754 -0.27331 0.23403 C -0.2737 0.23611 -0.2737 0.23842 -0.27409 0.24074 C -0.27474 0.24514 -0.27565 0.24954 -0.2763 0.25393 C -0.27657 0.25787 -0.2767 0.26134 -0.27709 0.26481 C -0.27748 0.26713 -0.27852 0.26898 -0.27865 0.27153 C -0.27865 0.27361 -0.27787 0.27824 -0.27787 0.2787 L -0.27565 0.27546 " pathEditMode="relative" rAng="0" ptsTypes="AAAAAAAAAAAAA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2.70833E-6 -1.48148E-6 C -0.00573 0.00139 -0.01146 0.00255 -0.01693 0.00463 C -0.03607 0.01181 -0.07396 0.02732 -0.07396 0.02755 C -0.0875 0.03796 -0.10768 0.05116 -0.11563 0.07269 C -0.11992 0.08472 -0.12513 0.09607 -0.12878 0.10857 C -0.13412 0.12662 -0.13685 0.13496 -0.1405 0.15417 C -0.14193 0.16158 -0.14466 0.18403 -0.14558 0.19236 C -0.1461 0.19722 -0.14662 0.20185 -0.14714 0.20695 C -0.14818 0.21898 -0.14701 0.21273 -0.14857 0.21991 C -0.14974 0.23195 -0.14935 0.22454 -0.14935 0.24167 L -0.14935 0.24028 " pathEditMode="relative" rAng="0" ptsTypes="AAAAAAAAAA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 animBg="1"/>
      <p:bldP spid="3" grpId="1" animBg="1"/>
      <p:bldP spid="3" grpId="2" animBg="1"/>
      <p:bldP spid="16" grpId="0" animBg="1"/>
      <p:bldP spid="16" grpId="1" animBg="1"/>
      <p:bldP spid="16" grpId="2" animBg="1"/>
      <p:bldP spid="23" grpId="0" animBg="1"/>
      <p:bldP spid="23" grpId="1" animBg="1"/>
      <p:bldP spid="2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292</Words>
  <Application>Microsoft Office PowerPoint</Application>
  <PresentationFormat>Широкий екран</PresentationFormat>
  <Paragraphs>33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450</cp:revision>
  <dcterms:created xsi:type="dcterms:W3CDTF">2023-03-17T21:15:50Z</dcterms:created>
  <dcterms:modified xsi:type="dcterms:W3CDTF">2024-03-08T17:46:48Z</dcterms:modified>
</cp:coreProperties>
</file>