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1" r:id="rId3"/>
    <p:sldId id="418" r:id="rId4"/>
    <p:sldId id="361" r:id="rId5"/>
    <p:sldId id="473" r:id="rId6"/>
    <p:sldId id="419" r:id="rId7"/>
    <p:sldId id="47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5BD4FF"/>
    <a:srgbClr val="DDF0FE"/>
    <a:srgbClr val="3A393F"/>
    <a:srgbClr val="EE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u-gFL4OTh2A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u-gFL4OTh2A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u-gFL4OTh2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hyperlink" Target="https://youtu.be/u-gFL4OTh2A" TargetMode="Externa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6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6.wdp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u-gFL4OTh2A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9.wdp"/><Relationship Id="rId4" Type="http://schemas.openxmlformats.org/officeDocument/2006/relationships/image" Target="../media/image11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microsoft.com/office/2007/relationships/hdphoto" Target="../media/hdphoto12.wdp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1.png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hyperlink" Target="https://youtu.be/u-gFL4OTh2A" TargetMode="External"/><Relationship Id="rId10" Type="http://schemas.microsoft.com/office/2007/relationships/hdphoto" Target="../media/hdphoto11.wdp"/><Relationship Id="rId4" Type="http://schemas.openxmlformats.org/officeDocument/2006/relationships/image" Target="../media/image11.gif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-gFL4OTh2A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29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108233" y="2424804"/>
            <a:ext cx="8096160" cy="1446550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СТОВПЧАСТІ ТА СЕКТОРНІ ДІАГРАМИ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3303A-1A66-EFDC-F99F-86B7560756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636" t="18822" r="35714" b="65718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333524CB-9AC0-3E12-3814-242D1C7A2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79" y="4549132"/>
            <a:ext cx="3494339" cy="13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707886"/>
            <a:chOff x="241538" y="1910285"/>
            <a:chExt cx="11671787" cy="75204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7520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55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</a:t>
              </a:r>
              <a:r>
                <a:rPr lang="ru-RU" sz="2800" dirty="0" err="1"/>
                <a:t>Що</a:t>
              </a:r>
              <a:r>
                <a:rPr lang="ru-RU" sz="2800" dirty="0"/>
                <a:t> </a:t>
              </a:r>
              <a:r>
                <a:rPr lang="ru-RU" sz="2800" dirty="0" err="1"/>
                <a:t>таке</a:t>
              </a:r>
              <a:r>
                <a:rPr lang="ru-RU" sz="2800" dirty="0"/>
                <a:t> </a:t>
              </a:r>
              <a:r>
                <a:rPr lang="ru-RU" sz="2800" dirty="0" err="1"/>
                <a:t>діаграма</a:t>
              </a:r>
              <a:r>
                <a:rPr lang="ru-RU" sz="2800" dirty="0"/>
                <a:t>? </a:t>
              </a:r>
              <a:r>
                <a:rPr lang="ru-RU" sz="2800" dirty="0" err="1"/>
                <a:t>Які</a:t>
              </a:r>
              <a:r>
                <a:rPr lang="ru-RU" sz="2800" dirty="0"/>
                <a:t> типи </a:t>
              </a:r>
              <a:r>
                <a:rPr lang="ru-RU" sz="2800" dirty="0" err="1"/>
                <a:t>діаграм</a:t>
              </a:r>
              <a:r>
                <a:rPr lang="ru-RU" sz="2800" dirty="0"/>
                <a:t> </a:t>
              </a:r>
              <a:r>
                <a:rPr lang="ru-RU" sz="2800" dirty="0" err="1"/>
                <a:t>ви</a:t>
              </a:r>
              <a:r>
                <a:rPr lang="ru-RU" sz="2800" dirty="0"/>
                <a:t> </a:t>
              </a:r>
              <a:r>
                <a:rPr lang="ru-RU" sz="2800" dirty="0" err="1"/>
                <a:t>знаєте</a:t>
              </a:r>
              <a:r>
                <a:rPr lang="ru-RU" sz="2800" dirty="0"/>
                <a:t>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2" descr="Кругові та стовпчасті діаграми">
            <a:extLst>
              <a:ext uri="{FF2B5EF4-FFF2-40B4-BE49-F238E27FC236}">
                <a16:creationId xmlns:a16="http://schemas.microsoft.com/office/drawing/2014/main" id="{A37E09F2-E3B3-5B19-BDA2-2BD12D2A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9" b="3746"/>
          <a:stretch/>
        </p:blipFill>
        <p:spPr bwMode="auto">
          <a:xfrm>
            <a:off x="1751162" y="2857281"/>
            <a:ext cx="6550206" cy="37117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E816A086-0601-DEC0-5E99-4B40563048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6"/>
            <a:ext cx="2321365" cy="9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Діаграма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графічне</a:t>
            </a:r>
            <a:r>
              <a:rPr lang="ru-RU" sz="2400" b="1" dirty="0"/>
              <a:t> </a:t>
            </a:r>
            <a:r>
              <a:rPr lang="ru-RU" sz="2400" b="1" dirty="0" err="1"/>
              <a:t>зображення</a:t>
            </a:r>
            <a:r>
              <a:rPr lang="ru-RU" sz="2400" b="1" dirty="0"/>
              <a:t>, у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співвідношення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числовими</a:t>
            </a:r>
            <a:r>
              <a:rPr lang="ru-RU" sz="2400" b="1" dirty="0"/>
              <a:t> </a:t>
            </a:r>
            <a:r>
              <a:rPr lang="ru-RU" sz="2400" b="1" dirty="0" err="1"/>
              <a:t>дани­ми</a:t>
            </a:r>
            <a:r>
              <a:rPr lang="ru-RU" sz="2400" b="1" dirty="0"/>
              <a:t> </a:t>
            </a:r>
            <a:r>
              <a:rPr lang="ru-RU" sz="2400" b="1" dirty="0" err="1"/>
              <a:t>відображається</a:t>
            </a:r>
            <a:r>
              <a:rPr lang="ru-RU" sz="2400" b="1" dirty="0"/>
              <a:t> з </a:t>
            </a:r>
            <a:r>
              <a:rPr lang="ru-RU" sz="2400" b="1" dirty="0" err="1"/>
              <a:t>використанням</a:t>
            </a:r>
            <a:r>
              <a:rPr lang="ru-RU" sz="2400" b="1" dirty="0"/>
              <a:t> </a:t>
            </a:r>
            <a:r>
              <a:rPr lang="ru-RU" sz="2400" b="1" dirty="0" err="1"/>
              <a:t>геометричних</a:t>
            </a:r>
            <a:r>
              <a:rPr lang="ru-RU" sz="2400" b="1" dirty="0"/>
              <a:t> </a:t>
            </a:r>
            <a:r>
              <a:rPr lang="ru-RU" sz="2400" b="1" dirty="0" err="1"/>
              <a:t>фігур</a:t>
            </a:r>
            <a:r>
              <a:rPr lang="ru-RU" sz="2400" b="1" dirty="0"/>
              <a:t>. </a:t>
            </a:r>
            <a:r>
              <a:rPr lang="ru-RU" sz="2400" b="1" dirty="0" err="1"/>
              <a:t>Таке</a:t>
            </a:r>
            <a:r>
              <a:rPr lang="ru-RU" sz="2400" b="1" dirty="0"/>
              <a:t> </a:t>
            </a:r>
            <a:r>
              <a:rPr lang="ru-RU" sz="2400" b="1" dirty="0" err="1"/>
              <a:t>подання</a:t>
            </a:r>
            <a:r>
              <a:rPr lang="ru-RU" sz="2400" b="1" dirty="0"/>
              <a:t> </a:t>
            </a:r>
            <a:r>
              <a:rPr lang="ru-RU" sz="2400" b="1" dirty="0" err="1"/>
              <a:t>даних</a:t>
            </a:r>
            <a:r>
              <a:rPr lang="ru-RU" sz="2400" b="1" dirty="0"/>
              <a:t> є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наочним</a:t>
            </a:r>
            <a:r>
              <a:rPr lang="ru-RU" sz="2400" b="1" dirty="0"/>
              <a:t>, </a:t>
            </a:r>
            <a:r>
              <a:rPr lang="ru-RU" sz="2400" b="1" dirty="0" err="1"/>
              <a:t>ніж</a:t>
            </a:r>
            <a:r>
              <a:rPr lang="ru-RU" sz="2400" b="1" dirty="0"/>
              <a:t> </a:t>
            </a:r>
            <a:r>
              <a:rPr lang="ru-RU" sz="2400" b="1" dirty="0" err="1"/>
              <a:t>подання</a:t>
            </a:r>
            <a:r>
              <a:rPr lang="ru-RU" sz="2400" b="1" dirty="0"/>
              <a:t> числа­ми,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 err="1"/>
              <a:t>значно</a:t>
            </a:r>
            <a:r>
              <a:rPr lang="ru-RU" sz="2400" b="1" dirty="0"/>
              <a:t> </a:t>
            </a:r>
            <a:r>
              <a:rPr lang="ru-RU" sz="2400" b="1" dirty="0" err="1"/>
              <a:t>спрощує</a:t>
            </a:r>
            <a:r>
              <a:rPr lang="ru-RU" sz="2400" b="1" dirty="0"/>
              <a:t> </a:t>
            </a:r>
            <a:r>
              <a:rPr lang="ru-RU" sz="2400" b="1" dirty="0" err="1"/>
              <a:t>порів-няння</a:t>
            </a:r>
            <a:r>
              <a:rPr lang="ru-RU" sz="2400" b="1" dirty="0"/>
              <a:t> </a:t>
            </a:r>
            <a:r>
              <a:rPr lang="ru-RU" sz="2400" b="1" dirty="0" err="1"/>
              <a:t>даних</a:t>
            </a:r>
            <a:r>
              <a:rPr lang="ru-RU" sz="2400" b="1" dirty="0"/>
              <a:t>,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візуальне</a:t>
            </a:r>
            <a:r>
              <a:rPr lang="ru-RU" sz="2400" b="1" dirty="0"/>
              <a:t> </a:t>
            </a:r>
            <a:r>
              <a:rPr lang="ru-RU" sz="2400" b="1" dirty="0" err="1"/>
              <a:t>сприйняття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076" name="Picture 4" descr="Створення зведеної діаграми - Підтримка від Microsoft">
            <a:extLst>
              <a:ext uri="{FF2B5EF4-FFF2-40B4-BE49-F238E27FC236}">
                <a16:creationId xmlns:a16="http://schemas.microsoft.com/office/drawing/2014/main" id="{9290AEF6-7D95-891B-DFB2-A4ECF9A0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0" y="1878084"/>
            <a:ext cx="8534615" cy="48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id="{DBD0F11E-2960-97B7-1628-A0A348E1B3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6"/>
            <a:ext cx="2321365" cy="9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табличному </a:t>
            </a:r>
            <a:r>
              <a:rPr lang="ru-RU" sz="2400" b="1" dirty="0" err="1"/>
              <a:t>процесорі</a:t>
            </a:r>
            <a:r>
              <a:rPr lang="ru-RU" sz="2400" b="1" dirty="0"/>
              <a:t> </a:t>
            </a:r>
            <a:r>
              <a:rPr lang="en-US" sz="2400" b="1" dirty="0"/>
              <a:t>Excel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побудувати</a:t>
            </a:r>
            <a:r>
              <a:rPr lang="ru-RU" sz="2400" b="1" dirty="0"/>
              <a:t> </a:t>
            </a:r>
            <a:r>
              <a:rPr lang="ru-RU" sz="2400" b="1" dirty="0" err="1"/>
              <a:t>діаграми</a:t>
            </a:r>
            <a:r>
              <a:rPr lang="ru-RU" sz="2400" b="1" dirty="0"/>
              <a:t> одного з 11 </a:t>
            </a:r>
            <a:r>
              <a:rPr lang="ru-RU" sz="2400" b="1" dirty="0" err="1"/>
              <a:t>типів</a:t>
            </a:r>
            <a:r>
              <a:rPr lang="ru-RU" sz="2400" b="1" dirty="0"/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стовпчаста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лінійчата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секторна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гістограма</a:t>
            </a:r>
            <a:r>
              <a:rPr lang="ru-RU" sz="2400" b="1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графік</a:t>
            </a:r>
            <a:r>
              <a:rPr lang="ru-RU" sz="2400" b="1" dirty="0"/>
              <a:t> та </a:t>
            </a:r>
            <a:r>
              <a:rPr lang="ru-RU" sz="2400" b="1" dirty="0" err="1"/>
              <a:t>інші</a:t>
            </a:r>
            <a:r>
              <a:rPr lang="ru-RU" sz="2400" b="1" dirty="0"/>
              <a:t>. </a:t>
            </a:r>
            <a:r>
              <a:rPr lang="ru-RU" sz="2400" b="1" dirty="0" err="1"/>
              <a:t>Кожний</a:t>
            </a:r>
            <a:r>
              <a:rPr lang="ru-RU" sz="2400" b="1" dirty="0"/>
              <a:t> з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типів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кіль­ка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.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переглянути</a:t>
            </a:r>
            <a:r>
              <a:rPr lang="ru-RU" sz="2400" b="1" dirty="0"/>
              <a:t>, </a:t>
            </a:r>
            <a:r>
              <a:rPr lang="ru-RU" sz="2400" b="1" dirty="0" err="1"/>
              <a:t>відкривши</a:t>
            </a:r>
            <a:r>
              <a:rPr lang="ru-RU" sz="2400" b="1" dirty="0"/>
              <a:t> списки </a:t>
            </a:r>
            <a:r>
              <a:rPr lang="ru-RU" sz="2400" b="1" dirty="0" err="1"/>
              <a:t>відпо­відних</a:t>
            </a:r>
            <a:r>
              <a:rPr lang="ru-RU" sz="2400" b="1" dirty="0"/>
              <a:t> кнопок на </a:t>
            </a:r>
            <a:r>
              <a:rPr lang="ru-RU" sz="2400" b="1" dirty="0" err="1"/>
              <a:t>вкладці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Вставлення</a:t>
            </a:r>
            <a:r>
              <a:rPr lang="ru-RU" sz="2400" b="1" dirty="0"/>
              <a:t> у </a:t>
            </a:r>
            <a:r>
              <a:rPr lang="ru-RU" sz="2400" b="1" dirty="0" err="1"/>
              <a:t>групі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Діаграми</a:t>
            </a:r>
            <a:r>
              <a:rPr lang="ru-RU" sz="2400" b="1" dirty="0"/>
              <a:t>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49AD31-067F-9EF6-43BE-1081D38E2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786" t="17397" r="30500" b="54920"/>
          <a:stretch/>
        </p:blipFill>
        <p:spPr>
          <a:xfrm>
            <a:off x="313508" y="1912944"/>
            <a:ext cx="6061166" cy="189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917D8B3-3D2C-A8BC-1318-44C54073C9FC}"/>
              </a:ext>
            </a:extLst>
          </p:cNvPr>
          <p:cNvSpPr/>
          <p:nvPr/>
        </p:nvSpPr>
        <p:spPr>
          <a:xfrm>
            <a:off x="2227683" y="3429000"/>
            <a:ext cx="1775513" cy="43221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6334A5-B88D-AD4F-E96F-1567607ACD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644" t="7619" r="36714" b="8826"/>
          <a:stretch/>
        </p:blipFill>
        <p:spPr>
          <a:xfrm>
            <a:off x="6751106" y="1912944"/>
            <a:ext cx="2575249" cy="4911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7B341C0-D5D6-87A3-9F4D-B5C5D38B612C}"/>
              </a:ext>
            </a:extLst>
          </p:cNvPr>
          <p:cNvSpPr/>
          <p:nvPr/>
        </p:nvSpPr>
        <p:spPr>
          <a:xfrm>
            <a:off x="6604504" y="1879522"/>
            <a:ext cx="641028" cy="480501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A036DB5-3098-3C8E-3493-233A3F438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5233079" y="3672466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hlinkClick r:id="rId13"/>
            <a:extLst>
              <a:ext uri="{FF2B5EF4-FFF2-40B4-BE49-F238E27FC236}">
                <a16:creationId xmlns:a16="http://schemas.microsoft.com/office/drawing/2014/main" id="{19C153AD-38B6-D826-FF6E-474820A078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6"/>
            <a:ext cx="2321365" cy="9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Розглянемо</a:t>
            </a:r>
            <a:r>
              <a:rPr lang="ru-RU" sz="2400" b="1" dirty="0"/>
              <a:t> </a:t>
            </a:r>
            <a:r>
              <a:rPr lang="ru-RU" sz="2400" b="1" dirty="0" err="1"/>
              <a:t>приклади</a:t>
            </a:r>
            <a:r>
              <a:rPr lang="ru-RU" sz="2400" b="1" dirty="0"/>
              <a:t> </a:t>
            </a:r>
            <a:r>
              <a:rPr lang="ru-RU" sz="2400" b="1" dirty="0" err="1"/>
              <a:t>електронних</a:t>
            </a:r>
            <a:r>
              <a:rPr lang="ru-RU" sz="2400" b="1" dirty="0"/>
              <a:t> </a:t>
            </a:r>
            <a:r>
              <a:rPr lang="ru-RU" sz="2400" b="1" dirty="0" err="1"/>
              <a:t>таблиць</a:t>
            </a:r>
            <a:r>
              <a:rPr lang="ru-RU" sz="2400" b="1" dirty="0"/>
              <a:t> і </a:t>
            </a:r>
            <a:r>
              <a:rPr lang="ru-RU" sz="2400" b="1" dirty="0" err="1"/>
              <a:t>діаграми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побудовано</a:t>
            </a:r>
            <a:r>
              <a:rPr lang="ru-RU" sz="2400" b="1" dirty="0"/>
              <a:t> на </a:t>
            </a:r>
            <a:r>
              <a:rPr lang="ru-RU" sz="2400" b="1" dirty="0" err="1"/>
              <a:t>основі</a:t>
            </a:r>
            <a:r>
              <a:rPr lang="ru-RU" sz="2400" b="1" dirty="0"/>
              <a:t> </a:t>
            </a:r>
            <a:r>
              <a:rPr lang="ru-RU" sz="2400" b="1" dirty="0" err="1"/>
              <a:t>даних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таблиць</a:t>
            </a:r>
            <a:r>
              <a:rPr lang="ru-RU" sz="2400" b="1" dirty="0"/>
              <a:t>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87926-6590-5B6F-CD26-73FA3C9ED5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071" t="15689" r="24071" b="38412"/>
          <a:stretch/>
        </p:blipFill>
        <p:spPr>
          <a:xfrm>
            <a:off x="2429690" y="1082845"/>
            <a:ext cx="6444343" cy="3147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1BF24-5A61-767D-73CB-82A545416E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643" t="38222" r="24143" b="31937"/>
          <a:stretch/>
        </p:blipFill>
        <p:spPr>
          <a:xfrm>
            <a:off x="2246810" y="4310809"/>
            <a:ext cx="7724504" cy="2483253"/>
          </a:xfrm>
          <a:prstGeom prst="rect">
            <a:avLst/>
          </a:prstGeom>
        </p:spPr>
      </p:pic>
      <p:sp>
        <p:nvSpPr>
          <p:cNvPr id="16" name="Бульбашка прямої мови: прямокутна з округленими кутами 15">
            <a:extLst>
              <a:ext uri="{FF2B5EF4-FFF2-40B4-BE49-F238E27FC236}">
                <a16:creationId xmlns:a16="http://schemas.microsoft.com/office/drawing/2014/main" id="{C3A67B52-3616-2A5C-6345-434B12D3771D}"/>
              </a:ext>
            </a:extLst>
          </p:cNvPr>
          <p:cNvSpPr/>
          <p:nvPr/>
        </p:nvSpPr>
        <p:spPr>
          <a:xfrm>
            <a:off x="9675224" y="3156870"/>
            <a:ext cx="1794738" cy="930442"/>
          </a:xfrm>
          <a:prstGeom prst="wedgeRoundRectCallout">
            <a:avLst>
              <a:gd name="adj1" fmla="val -86994"/>
              <a:gd name="adj2" fmla="val 1162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Секторні діаграми</a:t>
            </a:r>
          </a:p>
        </p:txBody>
      </p:sp>
      <p:pic>
        <p:nvPicPr>
          <p:cNvPr id="12" name="Рисунок 11">
            <a:hlinkClick r:id="rId11"/>
            <a:extLst>
              <a:ext uri="{FF2B5EF4-FFF2-40B4-BE49-F238E27FC236}">
                <a16:creationId xmlns:a16="http://schemas.microsoft.com/office/drawing/2014/main" id="{9510EB48-B6AA-3289-6D05-82993E6FCA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6"/>
            <a:ext cx="2321365" cy="9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Секторні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діаграми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призначені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для </a:t>
            </a:r>
            <a:r>
              <a:rPr lang="ru-RU" sz="2400" b="1" dirty="0" err="1"/>
              <a:t>відображення</a:t>
            </a:r>
            <a:r>
              <a:rPr lang="ru-RU" sz="2400" b="1" dirty="0"/>
              <a:t> </a:t>
            </a:r>
            <a:r>
              <a:rPr lang="ru-RU" sz="2400" b="1" dirty="0" err="1"/>
              <a:t>частки</a:t>
            </a:r>
            <a:r>
              <a:rPr lang="ru-RU" sz="2400" b="1" dirty="0"/>
              <a:t> кожного </a:t>
            </a:r>
            <a:r>
              <a:rPr lang="ru-RU" sz="2400" b="1" dirty="0" err="1"/>
              <a:t>окремого</a:t>
            </a:r>
            <a:r>
              <a:rPr lang="ru-RU" sz="2400" b="1" dirty="0"/>
              <a:t> числа в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загальній</a:t>
            </a:r>
            <a:r>
              <a:rPr lang="ru-RU" sz="2400" b="1" dirty="0"/>
              <a:t> </a:t>
            </a:r>
            <a:r>
              <a:rPr lang="ru-RU" sz="2400" b="1" dirty="0" err="1"/>
              <a:t>сумі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6253B8-1CEA-F8EE-F7F2-F903C0BB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38020"/>
            <a:ext cx="4629150" cy="29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УЧАСНА ІНФОРМАТИКА (сила практики в теорії): Побудова діаграм у ТП">
            <a:extLst>
              <a:ext uri="{FF2B5EF4-FFF2-40B4-BE49-F238E27FC236}">
                <a16:creationId xmlns:a16="http://schemas.microsoft.com/office/drawing/2014/main" id="{832953E5-35E6-46A0-6EF6-0F74D532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3" y="1174281"/>
            <a:ext cx="5782491" cy="3478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ідокремлення секторів або розгортання секторної діаграми - Підтримка від  Microsoft">
            <a:extLst>
              <a:ext uri="{FF2B5EF4-FFF2-40B4-BE49-F238E27FC236}">
                <a16:creationId xmlns:a16="http://schemas.microsoft.com/office/drawing/2014/main" id="{5E723B57-5E59-2B0E-E8CC-62E011F8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80" y="4273551"/>
            <a:ext cx="3562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65382F2C-E031-56E9-AE11-6ABA8D40F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8784977" y="4513864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hlinkClick r:id="rId15"/>
            <a:extLst>
              <a:ext uri="{FF2B5EF4-FFF2-40B4-BE49-F238E27FC236}">
                <a16:creationId xmlns:a16="http://schemas.microsoft.com/office/drawing/2014/main" id="{62CEC994-A777-E30A-28E1-85C04E90FF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6"/>
            <a:ext cx="2321365" cy="9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166</Words>
  <Application>Microsoft Office PowerPoint</Application>
  <PresentationFormat>Широкий екран</PresentationFormat>
  <Paragraphs>16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419</cp:revision>
  <dcterms:created xsi:type="dcterms:W3CDTF">2023-03-17T21:15:50Z</dcterms:created>
  <dcterms:modified xsi:type="dcterms:W3CDTF">2024-03-01T19:44:10Z</dcterms:modified>
</cp:coreProperties>
</file>