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8" r:id="rId5"/>
    <p:sldId id="265" r:id="rId6"/>
    <p:sldId id="264" r:id="rId7"/>
    <p:sldId id="263" r:id="rId8"/>
    <p:sldId id="267" r:id="rId9"/>
    <p:sldId id="268" r:id="rId10"/>
    <p:sldId id="269" r:id="rId11"/>
    <p:sldId id="266" r:id="rId12"/>
    <p:sldId id="271" r:id="rId13"/>
    <p:sldId id="270" r:id="rId14"/>
    <p:sldId id="273" r:id="rId15"/>
    <p:sldId id="275" r:id="rId16"/>
    <p:sldId id="272" r:id="rId17"/>
    <p:sldId id="274" r:id="rId18"/>
    <p:sldId id="276" r:id="rId19"/>
    <p:sldId id="260" r:id="rId20"/>
    <p:sldId id="278" r:id="rId21"/>
    <p:sldId id="277" r:id="rId22"/>
    <p:sldId id="279" r:id="rId23"/>
    <p:sldId id="257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7EF"/>
    <a:srgbClr val="FCFC04"/>
    <a:srgbClr val="CB8245"/>
    <a:srgbClr val="035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464B-5707-451A-937A-2FD021CCAEEC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2E67-BFB1-4C64-9349-A3755665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1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464B-5707-451A-937A-2FD021CCAEEC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2E67-BFB1-4C64-9349-A3755665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09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464B-5707-451A-937A-2FD021CCAEEC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2E67-BFB1-4C64-9349-A3755665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7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464B-5707-451A-937A-2FD021CCAEEC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2E67-BFB1-4C64-9349-A3755665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6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464B-5707-451A-937A-2FD021CCAEEC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2E67-BFB1-4C64-9349-A3755665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1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464B-5707-451A-937A-2FD021CCAEEC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2E67-BFB1-4C64-9349-A3755665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1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464B-5707-451A-937A-2FD021CCAEEC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2E67-BFB1-4C64-9349-A3755665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2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464B-5707-451A-937A-2FD021CCAEEC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2E67-BFB1-4C64-9349-A3755665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4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464B-5707-451A-937A-2FD021CCAEEC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2E67-BFB1-4C64-9349-A3755665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4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464B-5707-451A-937A-2FD021CCAEEC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2E67-BFB1-4C64-9349-A3755665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1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9464B-5707-451A-937A-2FD021CCAEEC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72E67-BFB1-4C64-9349-A3755665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4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9464B-5707-451A-937A-2FD021CCAEEC}" type="datetimeFigureOut">
              <a:rPr lang="en-US" smtClean="0"/>
              <a:t>12/22/2023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72E67-BFB1-4C64-9349-A3755665D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jamboard.google.com/d/1k1FfGECPWuVjHTsZxSBn0V9qAF0SfECty33cumj5oV8/viewer?f=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s://www.youtube.com/watch?v=fBiataDpGIo&amp;t=241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89" y="1590218"/>
            <a:ext cx="6054814" cy="60548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8917954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8000" b="1" dirty="0">
                <a:ln w="57150">
                  <a:solidFill>
                    <a:srgbClr val="03590D"/>
                  </a:solidFill>
                  <a:prstDash val="solid"/>
                </a:ln>
                <a:gradFill flip="none" rotWithShape="1">
                  <a:gsLst>
                    <a:gs pos="34000">
                      <a:srgbClr val="FCFC04"/>
                    </a:gs>
                    <a:gs pos="69000">
                      <a:srgbClr val="1207EF"/>
                    </a:gs>
                  </a:gsLst>
                  <a:lin ang="16200000" scaled="1"/>
                  <a:tileRect/>
                </a:gradFill>
              </a:rPr>
              <a:t>ГРА-КВЕСТ</a:t>
            </a:r>
          </a:p>
          <a:p>
            <a:pPr algn="ctr"/>
            <a:r>
              <a:rPr lang="ru-RU" sz="8000" b="1" dirty="0">
                <a:ln w="57150">
                  <a:solidFill>
                    <a:srgbClr val="03590D"/>
                  </a:solidFill>
                  <a:prstDash val="solid"/>
                </a:ln>
                <a:gradFill flip="none" rotWithShape="1">
                  <a:gsLst>
                    <a:gs pos="34000">
                      <a:srgbClr val="FCFC04"/>
                    </a:gs>
                    <a:gs pos="69000">
                      <a:srgbClr val="1207EF"/>
                    </a:gs>
                  </a:gsLst>
                  <a:lin ang="16200000" scaled="1"/>
                  <a:tileRect/>
                </a:gradFill>
              </a:rPr>
              <a:t>«ДОПОМОЖИ</a:t>
            </a:r>
            <a:r>
              <a:rPr lang="ru-RU" sz="8000" b="1" dirty="0">
                <a:ln w="57150">
                  <a:solidFill>
                    <a:srgbClr val="00B050"/>
                  </a:solidFill>
                  <a:prstDash val="solid"/>
                </a:ln>
                <a:gradFill flip="none" rotWithShape="1">
                  <a:gsLst>
                    <a:gs pos="34000">
                      <a:srgbClr val="FCFC04"/>
                    </a:gs>
                    <a:gs pos="69000">
                      <a:srgbClr val="1207EF"/>
                    </a:gs>
                  </a:gsLst>
                  <a:lin ang="16200000" scaled="1"/>
                  <a:tileRect/>
                </a:gradFill>
              </a:rPr>
              <a:t> </a:t>
            </a:r>
            <a:r>
              <a:rPr lang="ru-RU" sz="8000" b="1" dirty="0">
                <a:ln w="57150">
                  <a:solidFill>
                    <a:srgbClr val="03590D"/>
                  </a:solidFill>
                  <a:prstDash val="solid"/>
                </a:ln>
                <a:gradFill flip="none" rotWithShape="1">
                  <a:gsLst>
                    <a:gs pos="34000">
                      <a:srgbClr val="FCFC04"/>
                    </a:gs>
                    <a:gs pos="69000">
                      <a:srgbClr val="1207EF"/>
                    </a:gs>
                  </a:gsLst>
                  <a:lin ang="16200000" scaled="1"/>
                  <a:tileRect/>
                </a:gradFill>
              </a:rPr>
              <a:t>ЗСУ»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532" y="1175964"/>
            <a:ext cx="4517218" cy="568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0590" y="175473"/>
            <a:ext cx="10515600" cy="590931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50800" prstMaterial="matte">
            <a:bevelT w="139700" h="190500" prst="divot"/>
            <a:bevelB w="1270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Розв’яжіть</a:t>
            </a:r>
            <a:r>
              <a:rPr lang="ru-R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задачу</a:t>
            </a:r>
            <a:endParaRPr lang="ru-RU" sz="3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57930"/>
            <a:ext cx="1180407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Із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двох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пунктів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відстань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між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якими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60 км,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одночасно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почали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рух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одному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напрямку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український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танк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зі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швидкістю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80 км/год і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російський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зі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швидкістю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65 км/год. Через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скільки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годин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після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виїзду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український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танк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наздожене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російський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505748" y="2889719"/>
                <a:ext cx="5198572" cy="138499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ru-RU" sz="28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80-65=15 (км/год) – </a:t>
                </a:r>
                <a:r>
                  <a:rPr lang="ru-RU" sz="2800" b="0" cap="none" spc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швидкість</a:t>
                </a:r>
                <a:r>
                  <a:rPr lang="ru-RU" sz="28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:r>
                  <a:rPr lang="ru-RU" sz="2800" b="0" cap="none" spc="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зближення</a:t>
                </a:r>
                <a:endParaRPr lang="ru-RU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r>
                  <a:rPr lang="en-US" sz="2800" dirty="0"/>
                  <a:t>t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ru-RU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60:15=4(год)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748" y="2889719"/>
                <a:ext cx="5198572" cy="1384995"/>
              </a:xfrm>
              <a:prstGeom prst="rect">
                <a:avLst/>
              </a:prstGeom>
              <a:blipFill>
                <a:blip r:embed="rId2"/>
                <a:stretch>
                  <a:fillRect l="-2579" t="-4846" b="-14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74073" y="2879255"/>
                <a:ext cx="2697296" cy="267765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ru-RU" sz="28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Дано:</a:t>
                </a:r>
                <a:endPara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=60</a:t>
                </a:r>
                <a:r>
                  <a:rPr lang="uk-UA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км</a:t>
                </a:r>
                <a:endPara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V1=80</a:t>
                </a:r>
                <a:r>
                  <a:rPr lang="uk-UA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км/год</a:t>
                </a:r>
                <a:endPara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r>
                  <a:rPr lang="en-US" sz="28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V2=65</a:t>
                </a:r>
                <a:r>
                  <a:rPr lang="uk-UA" sz="28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км/год</a:t>
                </a:r>
                <a:endParaRPr lang="en-US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endPara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r>
                  <a:rPr lang="en-US" sz="28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t</a:t>
                </a:r>
                <a:r>
                  <a:rPr lang="en-US" sz="28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-?</a:t>
                </a:r>
                <a:endParaRPr lang="ru-RU" sz="28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73" y="2879255"/>
                <a:ext cx="2697296" cy="2677656"/>
              </a:xfrm>
              <a:prstGeom prst="rect">
                <a:avLst/>
              </a:prstGeom>
              <a:blipFill>
                <a:blip r:embed="rId3"/>
                <a:stretch>
                  <a:fillRect l="-4966" t="-2500" b="-6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2868930" y="2879255"/>
            <a:ext cx="11430" cy="26985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93964" y="4800600"/>
            <a:ext cx="26749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107873" y="2570600"/>
            <a:ext cx="42810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Розв’язання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163882" y="3093820"/>
                <a:ext cx="20210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m:rPr>
                              <m:nor/>
                            </m:rPr>
                            <a:rPr lang="en-US" sz="2800" i="1" dirty="0"/>
                            <m:t> 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882" y="3093820"/>
                <a:ext cx="202100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63882" y="3584839"/>
                <a:ext cx="856581" cy="798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600" b="0" dirty="0"/>
                  <a:t>t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882" y="3584839"/>
                <a:ext cx="856581" cy="798039"/>
              </a:xfrm>
              <a:prstGeom prst="rect">
                <a:avLst/>
              </a:prstGeom>
              <a:blipFill>
                <a:blip r:embed="rId5"/>
                <a:stretch>
                  <a:fillRect l="-31915" t="-1527" b="-19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2966939" y="4591924"/>
            <a:ext cx="883713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Відповідь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український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танк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наздожене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російський</a:t>
            </a:r>
            <a:r>
              <a:rPr lang="ru-RU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через 4 </a:t>
            </a:r>
            <a:r>
              <a:rPr lang="ru-RU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години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</a:blip>
          <a:srcRect r="1902"/>
          <a:stretch/>
        </p:blipFill>
        <p:spPr>
          <a:xfrm>
            <a:off x="9013804" y="5546031"/>
            <a:ext cx="2690516" cy="120093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clrChange>
              <a:clrFrom>
                <a:srgbClr val="F2F1ED"/>
              </a:clrFrom>
              <a:clrTo>
                <a:srgbClr val="F2F1ED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93724" y="5637972"/>
            <a:ext cx="2857899" cy="11622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96480" y="5235773"/>
            <a:ext cx="642567" cy="8261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296542" y="5494148"/>
            <a:ext cx="658355" cy="724930"/>
          </a:xfrm>
          <a:prstGeom prst="rect">
            <a:avLst/>
          </a:prstGeom>
        </p:spPr>
      </p:pic>
      <p:sp>
        <p:nvSpPr>
          <p:cNvPr id="28" name="Пятно 1 27"/>
          <p:cNvSpPr/>
          <p:nvPr/>
        </p:nvSpPr>
        <p:spPr>
          <a:xfrm>
            <a:off x="9194058" y="5685831"/>
            <a:ext cx="1925492" cy="1190059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0787 L 0.44635 0.0002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6" y="-39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45716 -0.001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5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/>
      <p:bldP spid="18" grpId="0"/>
      <p:bldP spid="19" grpId="0"/>
      <p:bldP spid="20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6465" r="5066" b="5051"/>
          <a:stretch/>
        </p:blipFill>
        <p:spPr>
          <a:xfrm>
            <a:off x="0" y="789709"/>
            <a:ext cx="6040582" cy="6068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6774872" y="3269673"/>
            <a:ext cx="4959927" cy="3352800"/>
          </a:xfrm>
          <a:prstGeom prst="wedgeRoundRectCallout">
            <a:avLst>
              <a:gd name="adj1" fmla="val -117276"/>
              <a:gd name="adj2" fmla="val -6765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120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Далі у нас мінне поле. 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Тут без Патрона ніяк.</a:t>
            </a:r>
          </a:p>
          <a:p>
            <a:pPr algn="ctr"/>
            <a:endParaRPr lang="uk-UA" sz="2800" b="1" dirty="0">
              <a:solidFill>
                <a:srgbClr val="002060"/>
              </a:solidFill>
            </a:endParaRPr>
          </a:p>
          <a:p>
            <a:pPr algn="ctr"/>
            <a:endParaRPr lang="uk-UA" sz="2800" b="1" dirty="0">
              <a:solidFill>
                <a:srgbClr val="002060"/>
              </a:solidFill>
            </a:endParaRPr>
          </a:p>
          <a:p>
            <a:pPr algn="ctr"/>
            <a:endParaRPr lang="uk-UA" sz="2800" b="1" dirty="0">
              <a:solidFill>
                <a:srgbClr val="002060"/>
              </a:solidFill>
            </a:endParaRPr>
          </a:p>
          <a:p>
            <a:pPr algn="ctr"/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4804" y="289937"/>
            <a:ext cx="4922069" cy="1372610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1" algn="ctr"/>
            <a:r>
              <a:rPr lang="ru-RU" sz="7200" b="1" dirty="0">
                <a:ln w="28575">
                  <a:solidFill>
                    <a:srgbClr val="1207E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ЛОКАЦІЯ </a:t>
            </a:r>
          </a:p>
        </p:txBody>
      </p:sp>
      <p:sp>
        <p:nvSpPr>
          <p:cNvPr id="10" name="Пятно 1 9"/>
          <p:cNvSpPr/>
          <p:nvPr/>
        </p:nvSpPr>
        <p:spPr>
          <a:xfrm>
            <a:off x="7604292" y="1385454"/>
            <a:ext cx="2440253" cy="152400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19050">
                  <a:solidFill>
                    <a:srgbClr val="1207EF"/>
                  </a:solidFill>
                </a:ln>
                <a:solidFill>
                  <a:srgbClr val="1207EF"/>
                </a:solidFill>
              </a:rPr>
              <a:t>5</a:t>
            </a:r>
            <a:endParaRPr lang="en-US" sz="3600" dirty="0">
              <a:ln w="19050">
                <a:solidFill>
                  <a:srgbClr val="1207EF"/>
                </a:solidFill>
              </a:ln>
              <a:solidFill>
                <a:srgbClr val="1207E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235" y="4628526"/>
            <a:ext cx="3103419" cy="1993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28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/>
          </p:cNvSpPr>
          <p:nvPr/>
        </p:nvSpPr>
        <p:spPr>
          <a:xfrm>
            <a:off x="910590" y="175473"/>
            <a:ext cx="10515600" cy="590931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50800" prstMaterial="matte">
            <a:bevelT w="139700" h="190500" prst="divot"/>
            <a:bevelB w="127000"/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Відгадай</a:t>
            </a:r>
            <a:r>
              <a:rPr lang="ru-R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загадки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849314"/>
            <a:ext cx="52690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dirty="0" err="1"/>
              <a:t>Безсила</a:t>
            </a:r>
            <a:r>
              <a:rPr lang="ru-RU" sz="2400" dirty="0"/>
              <a:t> у путь </a:t>
            </a:r>
            <a:r>
              <a:rPr lang="ru-RU" sz="2400" dirty="0" err="1"/>
              <a:t>вирушати</a:t>
            </a:r>
            <a:r>
              <a:rPr lang="ru-RU" sz="2400" dirty="0"/>
              <a:t> не хочу</a:t>
            </a:r>
            <a:endParaRPr lang="en-US" sz="2400" dirty="0"/>
          </a:p>
          <a:p>
            <a:r>
              <a:rPr lang="ru-RU" sz="2400" dirty="0" err="1"/>
              <a:t>Відновляться</a:t>
            </a:r>
            <a:r>
              <a:rPr lang="ru-RU" sz="2400" dirty="0"/>
              <a:t> </a:t>
            </a:r>
            <a:r>
              <a:rPr lang="ru-RU" sz="2400" dirty="0" err="1"/>
              <a:t>сили</a:t>
            </a:r>
            <a:r>
              <a:rPr lang="ru-RU" sz="2400" dirty="0"/>
              <a:t> – галопом помчу.</a:t>
            </a:r>
            <a:endParaRPr lang="en-US" sz="2400" dirty="0"/>
          </a:p>
          <a:p>
            <a:r>
              <a:rPr lang="ru-RU" sz="2400" dirty="0"/>
              <a:t>І </a:t>
            </a:r>
            <a:r>
              <a:rPr lang="ru-RU" sz="2400" dirty="0" err="1"/>
              <a:t>відстань</a:t>
            </a:r>
            <a:r>
              <a:rPr lang="ru-RU" sz="2400" dirty="0"/>
              <a:t> для мене не </a:t>
            </a:r>
            <a:r>
              <a:rPr lang="ru-RU" sz="2400" dirty="0" err="1"/>
              <a:t>перешкода</a:t>
            </a:r>
            <a:r>
              <a:rPr lang="ru-RU" sz="2400" dirty="0"/>
              <a:t>.</a:t>
            </a:r>
            <a:endParaRPr lang="en-US" sz="2400" dirty="0"/>
          </a:p>
          <a:p>
            <a:r>
              <a:rPr lang="ru-RU" sz="2400" dirty="0"/>
              <a:t>Як </a:t>
            </a:r>
            <a:r>
              <a:rPr lang="ru-RU" sz="2400" dirty="0" err="1"/>
              <a:t>рухатись</a:t>
            </a:r>
            <a:r>
              <a:rPr lang="ru-RU" sz="2400" dirty="0"/>
              <a:t> </a:t>
            </a:r>
            <a:r>
              <a:rPr lang="ru-RU" sz="2400" dirty="0" err="1"/>
              <a:t>швидко</a:t>
            </a:r>
            <a:r>
              <a:rPr lang="ru-RU" sz="2400" dirty="0"/>
              <a:t>, </a:t>
            </a:r>
            <a:r>
              <a:rPr lang="ru-RU" sz="2400" dirty="0" err="1"/>
              <a:t>досягнемо</a:t>
            </a:r>
            <a:r>
              <a:rPr lang="ru-RU" sz="2400" dirty="0"/>
              <a:t> </a:t>
            </a:r>
            <a:r>
              <a:rPr lang="ru-RU" sz="2400" dirty="0" err="1"/>
              <a:t>згоди</a:t>
            </a:r>
            <a:r>
              <a:rPr lang="ru-RU" sz="2400" dirty="0"/>
              <a:t>. 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68587" y="911115"/>
            <a:ext cx="339708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2400" dirty="0"/>
              <a:t>Можу прямо пробігати,</a:t>
            </a:r>
            <a:endParaRPr lang="en-US" sz="2400" dirty="0"/>
          </a:p>
          <a:p>
            <a:r>
              <a:rPr lang="uk-UA" sz="2400" dirty="0"/>
              <a:t>Іноді простую криво –</a:t>
            </a:r>
            <a:endParaRPr lang="en-US" sz="2400" dirty="0"/>
          </a:p>
          <a:p>
            <a:r>
              <a:rPr lang="uk-UA" sz="2400" dirty="0" err="1"/>
              <a:t>Рівноміно</a:t>
            </a:r>
            <a:r>
              <a:rPr lang="uk-UA" sz="2400" dirty="0"/>
              <a:t> чи грайливо.</a:t>
            </a:r>
            <a:endParaRPr lang="en-US" sz="2400" dirty="0"/>
          </a:p>
          <a:p>
            <a:r>
              <a:rPr lang="uk-UA" sz="2400" dirty="0"/>
              <a:t>Починаю з малих спроб,</a:t>
            </a:r>
            <a:endParaRPr lang="en-US" sz="2400" dirty="0"/>
          </a:p>
          <a:p>
            <a:r>
              <a:rPr lang="uk-UA" sz="2400" dirty="0"/>
              <a:t>Щоби перейти в галоп.</a:t>
            </a:r>
            <a:endParaRPr lang="en-US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483" y="3065272"/>
            <a:ext cx="48016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uk-UA" sz="2400" dirty="0"/>
              <a:t>Не маю я не обсягу, ні розміру –</a:t>
            </a:r>
            <a:endParaRPr lang="en-US" sz="2400" dirty="0"/>
          </a:p>
          <a:p>
            <a:r>
              <a:rPr lang="uk-UA" sz="2400" dirty="0"/>
              <a:t>Мене, звичайно, легко занехаяти.</a:t>
            </a:r>
            <a:endParaRPr lang="en-US" sz="2400" dirty="0"/>
          </a:p>
          <a:p>
            <a:r>
              <a:rPr lang="uk-UA" sz="2400" dirty="0"/>
              <a:t>Про те – і це врахуйте! –Я із масою,</a:t>
            </a:r>
            <a:endParaRPr lang="en-US" sz="2400" dirty="0"/>
          </a:p>
          <a:p>
            <a:r>
              <a:rPr lang="uk-UA" sz="2400" dirty="0"/>
              <a:t>Хоч ви мене і дивно називаєте.</a:t>
            </a:r>
            <a:endParaRPr lang="en-US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96160" y="4177406"/>
            <a:ext cx="61852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dirty="0"/>
              <a:t>Я </a:t>
            </a:r>
            <a:r>
              <a:rPr lang="ru-RU" sz="2400" dirty="0" err="1"/>
              <a:t>хоч</a:t>
            </a:r>
            <a:r>
              <a:rPr lang="ru-RU" sz="2400" dirty="0"/>
              <a:t> і маленький, так удаленький,</a:t>
            </a:r>
            <a:endParaRPr lang="en-US" sz="2400" dirty="0"/>
          </a:p>
          <a:p>
            <a:r>
              <a:rPr lang="uk-UA" sz="2400" dirty="0"/>
              <a:t>Поміщаюся в кармані.</a:t>
            </a:r>
            <a:endParaRPr lang="en-US" sz="2400" dirty="0"/>
          </a:p>
          <a:p>
            <a:r>
              <a:rPr lang="uk-UA" sz="2400" dirty="0"/>
              <a:t>І в пустелі, й в океані  в</a:t>
            </a:r>
            <a:r>
              <a:rPr lang="ru-RU" sz="2400" dirty="0" err="1"/>
              <a:t>арто</a:t>
            </a:r>
            <a:r>
              <a:rPr lang="ru-RU" sz="2400" dirty="0"/>
              <a:t> </a:t>
            </a:r>
            <a:r>
              <a:rPr lang="ru-RU" sz="2400" dirty="0" err="1"/>
              <a:t>глянути</a:t>
            </a:r>
            <a:r>
              <a:rPr lang="ru-RU" sz="2400" dirty="0"/>
              <a:t> на мене –</a:t>
            </a:r>
            <a:br>
              <a:rPr lang="ru-RU" sz="2400" dirty="0"/>
            </a:br>
            <a:r>
              <a:rPr lang="uk-UA" sz="2400" dirty="0"/>
              <a:t>Я знайду дорогу скрізь.</a:t>
            </a:r>
            <a:endParaRPr lang="en-US" sz="2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501" y="2257694"/>
            <a:ext cx="1512706" cy="10224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18" y="4634932"/>
            <a:ext cx="1186117" cy="94983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998" y="5435693"/>
            <a:ext cx="1512706" cy="10224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671" y="2563917"/>
            <a:ext cx="1186117" cy="94983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498459" y="4933422"/>
            <a:ext cx="11384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Точка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319233" y="2772884"/>
            <a:ext cx="7601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Рух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971166" y="2282816"/>
            <a:ext cx="19976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Швидкість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473432" y="5810230"/>
            <a:ext cx="15718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Компас </a:t>
            </a:r>
          </a:p>
        </p:txBody>
      </p:sp>
    </p:spTree>
    <p:extLst>
      <p:ext uri="{BB962C8B-B14F-4D97-AF65-F5344CB8AC3E}">
        <p14:creationId xmlns:p14="http://schemas.microsoft.com/office/powerpoint/2010/main" val="156273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6465" r="5066" b="5051"/>
          <a:stretch/>
        </p:blipFill>
        <p:spPr>
          <a:xfrm>
            <a:off x="0" y="789709"/>
            <a:ext cx="6040582" cy="6068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6774872" y="3269673"/>
            <a:ext cx="4959927" cy="3352800"/>
          </a:xfrm>
          <a:prstGeom prst="wedgeRoundRectCallout">
            <a:avLst>
              <a:gd name="adj1" fmla="val -117276"/>
              <a:gd name="adj2" fmla="val -6765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120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Чудово! Міни знешкоджені. Тепер допоможіть бійцям провести розвідку.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4804" y="289937"/>
            <a:ext cx="4922069" cy="1372610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1" algn="ctr"/>
            <a:r>
              <a:rPr lang="ru-RU" sz="7200" b="1" dirty="0">
                <a:ln w="28575">
                  <a:solidFill>
                    <a:srgbClr val="1207E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ЛОКАЦІЯ </a:t>
            </a:r>
          </a:p>
        </p:txBody>
      </p:sp>
      <p:sp>
        <p:nvSpPr>
          <p:cNvPr id="10" name="Пятно 1 9"/>
          <p:cNvSpPr/>
          <p:nvPr/>
        </p:nvSpPr>
        <p:spPr>
          <a:xfrm>
            <a:off x="7604292" y="1385454"/>
            <a:ext cx="2440253" cy="152400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19050">
                  <a:solidFill>
                    <a:srgbClr val="1207EF"/>
                  </a:solidFill>
                </a:ln>
                <a:solidFill>
                  <a:srgbClr val="1207EF"/>
                </a:solidFill>
              </a:rPr>
              <a:t>6</a:t>
            </a:r>
            <a:endParaRPr lang="en-US" sz="3600" dirty="0">
              <a:ln w="19050">
                <a:solidFill>
                  <a:srgbClr val="1207EF"/>
                </a:solidFill>
              </a:ln>
              <a:solidFill>
                <a:srgbClr val="1207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6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22" y="1520825"/>
            <a:ext cx="11272278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Рама (-9;1), (-9;-1), (9;-1), (9;1), (8;1), (8;0), (-8;0), (-8;1), (-9;1)</a:t>
            </a:r>
          </a:p>
          <a:p>
            <a:pPr marL="0" indent="0">
              <a:buNone/>
            </a:pPr>
            <a:r>
              <a:rPr lang="uk-UA" dirty="0"/>
              <a:t>Мотор (-4;0), (4;0), (2;1), (-2;1), (-4;0) </a:t>
            </a:r>
            <a:endParaRPr lang="en-US" dirty="0"/>
          </a:p>
          <a:p>
            <a:pPr marL="0" indent="0">
              <a:buNone/>
            </a:pPr>
            <a:r>
              <a:rPr lang="uk-UA" dirty="0"/>
              <a:t>Гвинти (-13;1), (-9;1), (-11;2), (-13;1), </a:t>
            </a:r>
          </a:p>
          <a:p>
            <a:pPr marL="0" indent="0">
              <a:buNone/>
            </a:pPr>
            <a:r>
              <a:rPr lang="uk-UA" dirty="0"/>
              <a:t>	(-8;1), (-4;1), (-6;2), (-8;1), </a:t>
            </a:r>
          </a:p>
          <a:p>
            <a:pPr marL="0" indent="0">
              <a:buNone/>
            </a:pPr>
            <a:r>
              <a:rPr lang="uk-UA" dirty="0"/>
              <a:t>	(8;1), (4;1), (6;2), (8;1), </a:t>
            </a:r>
          </a:p>
          <a:p>
            <a:pPr marL="0" indent="0">
              <a:buNone/>
            </a:pPr>
            <a:r>
              <a:rPr lang="uk-UA" dirty="0"/>
              <a:t>	(13;1), (9;1), (11;2), (13;1)</a:t>
            </a:r>
          </a:p>
          <a:p>
            <a:pPr marL="0" indent="0">
              <a:buNone/>
            </a:pPr>
            <a:r>
              <a:rPr lang="uk-UA" dirty="0"/>
              <a:t>Ніжки (-4;-6), (-3;-3), (0;-1), (3;-3), (4;-6)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522" y="88126"/>
            <a:ext cx="11998037" cy="1200329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50800" prstMaterial="matte">
            <a:bevelT w="139700" h="190500" prst="divot"/>
            <a:bevelB w="1270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даними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координатами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побудуйте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пристрій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аеророзвідки</a:t>
            </a:r>
            <a:endParaRPr lang="ru-RU" sz="3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46237" y="2925772"/>
            <a:ext cx="2137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hlinkClick r:id="rId2"/>
              </a:rPr>
              <a:t>Дошка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7835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522" y="1520825"/>
            <a:ext cx="11272278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Рама (-9;1), (-9;-1), (9;-1), (9;1), (8;1), (8;0), (-8;0), (-8;1), (-9;1)</a:t>
            </a:r>
          </a:p>
          <a:p>
            <a:pPr marL="0" indent="0">
              <a:buNone/>
            </a:pPr>
            <a:r>
              <a:rPr lang="uk-UA" dirty="0"/>
              <a:t>Мотор (-4;0), (4;0), (2;1), (-2;1), (-4;0) </a:t>
            </a:r>
            <a:endParaRPr lang="en-US" dirty="0"/>
          </a:p>
          <a:p>
            <a:pPr marL="0" indent="0">
              <a:buNone/>
            </a:pPr>
            <a:r>
              <a:rPr lang="uk-UA" dirty="0"/>
              <a:t>Гвинти (-13;1), (-9;1), (-11;2), (-13;1), </a:t>
            </a:r>
          </a:p>
          <a:p>
            <a:pPr marL="0" indent="0">
              <a:buNone/>
            </a:pPr>
            <a:r>
              <a:rPr lang="uk-UA" dirty="0"/>
              <a:t>	(-8;1), (-4;1), (-6;2), (-8;1), </a:t>
            </a:r>
          </a:p>
          <a:p>
            <a:pPr marL="0" indent="0">
              <a:buNone/>
            </a:pPr>
            <a:r>
              <a:rPr lang="uk-UA" dirty="0"/>
              <a:t>	(8;1), (4;1), (6;2), (8;1), </a:t>
            </a:r>
          </a:p>
          <a:p>
            <a:pPr marL="0" indent="0">
              <a:buNone/>
            </a:pPr>
            <a:r>
              <a:rPr lang="uk-UA" dirty="0"/>
              <a:t>	(13;1), (9;1), (11;2), (13;1)</a:t>
            </a:r>
          </a:p>
          <a:p>
            <a:pPr marL="0" indent="0">
              <a:buNone/>
            </a:pPr>
            <a:r>
              <a:rPr lang="uk-UA" dirty="0"/>
              <a:t>Ніжки (-4;-6), (-3;-3), (0;-1), (3;-3), (4;-6)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522" y="88126"/>
            <a:ext cx="11998037" cy="1200329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50800" prstMaterial="matte">
            <a:bevelT w="139700" h="190500" prst="divot"/>
            <a:bevelB w="1270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даними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координатами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побудуйте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пристрій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аеророзвідки</a:t>
            </a:r>
            <a:endParaRPr lang="ru-RU" sz="3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2" y="1288455"/>
            <a:ext cx="11735129" cy="556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71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6465" r="5066" b="5051"/>
          <a:stretch/>
        </p:blipFill>
        <p:spPr>
          <a:xfrm>
            <a:off x="0" y="789709"/>
            <a:ext cx="6040582" cy="6068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6774872" y="3269673"/>
            <a:ext cx="4959927" cy="3352800"/>
          </a:xfrm>
          <a:prstGeom prst="wedgeRoundRectCallout">
            <a:avLst>
              <a:gd name="adj1" fmla="val -117276"/>
              <a:gd name="adj2" fmla="val -6765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120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Допоможіть бійцям облетіти територію місцевості, яка захоплена ворогом.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4804" y="289937"/>
            <a:ext cx="4922069" cy="1372610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1" algn="ctr"/>
            <a:r>
              <a:rPr lang="ru-RU" sz="7200" b="1" dirty="0">
                <a:ln w="28575">
                  <a:solidFill>
                    <a:srgbClr val="1207E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ЛОКАЦІЯ </a:t>
            </a:r>
          </a:p>
        </p:txBody>
      </p:sp>
      <p:sp>
        <p:nvSpPr>
          <p:cNvPr id="10" name="Пятно 1 9"/>
          <p:cNvSpPr/>
          <p:nvPr/>
        </p:nvSpPr>
        <p:spPr>
          <a:xfrm>
            <a:off x="7604292" y="1385454"/>
            <a:ext cx="2440253" cy="152400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19050">
                  <a:solidFill>
                    <a:srgbClr val="1207EF"/>
                  </a:solidFill>
                </a:ln>
                <a:solidFill>
                  <a:srgbClr val="1207EF"/>
                </a:solidFill>
              </a:rPr>
              <a:t>7</a:t>
            </a:r>
            <a:endParaRPr lang="en-US" sz="3600" dirty="0">
              <a:ln w="19050">
                <a:solidFill>
                  <a:srgbClr val="1207EF"/>
                </a:solidFill>
              </a:ln>
              <a:solidFill>
                <a:srgbClr val="1207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8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1522" y="88126"/>
            <a:ext cx="11998037" cy="646331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50800" prstMaterial="matte">
            <a:bevelT w="139700" h="190500" prst="divot"/>
            <a:bevelB w="1270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Переглянувши</a:t>
            </a:r>
            <a:r>
              <a:rPr lang="ru-R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відео</a:t>
            </a:r>
            <a:r>
              <a:rPr lang="ru-R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визначимо</a:t>
            </a:r>
            <a:r>
              <a:rPr lang="ru-R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види</a:t>
            </a:r>
            <a:r>
              <a:rPr lang="ru-R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механічних</a:t>
            </a:r>
            <a:r>
              <a:rPr lang="ru-R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рухів</a:t>
            </a:r>
            <a:endParaRPr lang="ru-RU" sz="3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12399" y="2967335"/>
            <a:ext cx="1967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hlinkClick r:id="rId2"/>
              </a:rPr>
              <a:t>Відео</a:t>
            </a:r>
            <a:r>
              <a:rPr lang="ru-RU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hlinkClick r:id="rId2"/>
              </a:rPr>
              <a:t> </a:t>
            </a:r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5" y="1032164"/>
            <a:ext cx="4996032" cy="203791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4" t="17621" r="18258" b="24927"/>
          <a:stretch/>
        </p:blipFill>
        <p:spPr>
          <a:xfrm>
            <a:off x="6858000" y="1032164"/>
            <a:ext cx="4946072" cy="2396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563" y="3890665"/>
            <a:ext cx="4198800" cy="25463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604" y="3726707"/>
            <a:ext cx="4223793" cy="2780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3846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6465" r="5066" b="5051"/>
          <a:stretch/>
        </p:blipFill>
        <p:spPr>
          <a:xfrm>
            <a:off x="0" y="789709"/>
            <a:ext cx="6040582" cy="6068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6774872" y="3269673"/>
            <a:ext cx="4959927" cy="3352800"/>
          </a:xfrm>
          <a:prstGeom prst="wedgeRoundRectCallout">
            <a:avLst>
              <a:gd name="adj1" fmla="val -117276"/>
              <a:gd name="adj2" fmla="val -6765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120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Провівши </a:t>
            </a:r>
            <a:r>
              <a:rPr lang="uk-UA" sz="2800" b="1" dirty="0" err="1">
                <a:solidFill>
                  <a:srgbClr val="002060"/>
                </a:solidFill>
              </a:rPr>
              <a:t>аеророзвідку</a:t>
            </a:r>
            <a:r>
              <a:rPr lang="uk-UA" sz="2800" b="1" dirty="0">
                <a:solidFill>
                  <a:srgbClr val="002060"/>
                </a:solidFill>
              </a:rPr>
              <a:t> місцевості Харківської області, допоможіть бійцям визначити площу захопленої території.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4804" y="289937"/>
            <a:ext cx="4922069" cy="1372610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1" algn="ctr"/>
            <a:r>
              <a:rPr lang="ru-RU" sz="7200" b="1" dirty="0">
                <a:ln w="28575">
                  <a:solidFill>
                    <a:srgbClr val="1207E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ЛОКАЦІЯ </a:t>
            </a:r>
          </a:p>
        </p:txBody>
      </p:sp>
      <p:sp>
        <p:nvSpPr>
          <p:cNvPr id="10" name="Пятно 1 9"/>
          <p:cNvSpPr/>
          <p:nvPr/>
        </p:nvSpPr>
        <p:spPr>
          <a:xfrm>
            <a:off x="7604292" y="1385454"/>
            <a:ext cx="2440253" cy="152400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19050">
                  <a:solidFill>
                    <a:srgbClr val="1207EF"/>
                  </a:solidFill>
                </a:ln>
                <a:solidFill>
                  <a:srgbClr val="1207EF"/>
                </a:solidFill>
              </a:rPr>
              <a:t>8</a:t>
            </a:r>
            <a:endParaRPr lang="en-US" sz="3600" dirty="0">
              <a:ln w="19050">
                <a:solidFill>
                  <a:srgbClr val="1207EF"/>
                </a:solidFill>
              </a:ln>
              <a:solidFill>
                <a:srgbClr val="1207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376" t="10518" b="4465"/>
          <a:stretch/>
        </p:blipFill>
        <p:spPr>
          <a:xfrm>
            <a:off x="4817131" y="209115"/>
            <a:ext cx="7269045" cy="6425916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7309" y="129105"/>
            <a:ext cx="7264134" cy="6505926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0" r="40421"/>
          <a:stretch/>
        </p:blipFill>
        <p:spPr>
          <a:xfrm>
            <a:off x="9624816" y="3422073"/>
            <a:ext cx="2461360" cy="29925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1522" y="88126"/>
            <a:ext cx="4725787" cy="230832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50800" prstMaterial="matte">
            <a:bevelT w="139700" h="190500" prst="divot"/>
            <a:bevelB w="1270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</a:t>
            </a:r>
            <a:r>
              <a:rPr lang="ru-RU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допомогою</a:t>
            </a:r>
            <a:r>
              <a:rPr lang="ru-R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палетки, </a:t>
            </a:r>
            <a:r>
              <a:rPr lang="ru-RU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визначити</a:t>
            </a:r>
            <a:r>
              <a:rPr lang="ru-R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площу</a:t>
            </a:r>
            <a:r>
              <a:rPr lang="ru-R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виділеної</a:t>
            </a:r>
            <a:r>
              <a:rPr lang="ru-R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території</a:t>
            </a:r>
            <a:endParaRPr lang="ru-RU" sz="3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2180" y="2950448"/>
                <a:ext cx="4221605" cy="3876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uk-UA" sz="3200" b="1" dirty="0"/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uk-UA" sz="3200" dirty="0"/>
                  <a:t> – кількість цілих </a:t>
                </a:r>
              </a:p>
              <a:p>
                <a:r>
                  <a:rPr lang="uk-UA" sz="3200" dirty="0"/>
                  <a:t>квадратів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uk-UA" sz="3200" dirty="0"/>
                  <a:t> – кількість не цілих </a:t>
                </a:r>
              </a:p>
              <a:p>
                <a:r>
                  <a:rPr lang="uk-UA" sz="3200" dirty="0"/>
                  <a:t>квадратів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uk-UA" sz="3200" dirty="0"/>
                  <a:t> - площа одного </a:t>
                </a:r>
              </a:p>
              <a:p>
                <a:r>
                  <a:rPr lang="uk-UA" sz="3200" dirty="0"/>
                  <a:t>квадрату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80" y="2950448"/>
                <a:ext cx="4221605" cy="3876639"/>
              </a:xfrm>
              <a:prstGeom prst="rect">
                <a:avLst/>
              </a:prstGeom>
              <a:blipFill>
                <a:blip r:embed="rId5"/>
                <a:stretch>
                  <a:fillRect l="-5772" b="-5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396450"/>
                <a:ext cx="473046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i="1" smtClean="0">
                          <a:latin typeface="Cambria Math" panose="02040503050406030204" pitchFamily="18" charset="0"/>
                        </a:rPr>
                        <m:t>М</m:t>
                      </m:r>
                      <m:r>
                        <a:rPr lang="uk-UA" sz="3600" b="0" i="1" smtClean="0">
                          <a:latin typeface="Cambria Math" panose="02040503050406030204" pitchFamily="18" charset="0"/>
                        </a:rPr>
                        <m:t>асштаб: 1 см −8 км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96450"/>
                <a:ext cx="4730461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34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470" y="1527127"/>
            <a:ext cx="11799144" cy="3307212"/>
          </a:xfrm>
        </p:spPr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uk-UA" sz="4000" b="1" i="1" dirty="0"/>
              <a:t>Батьківщина – це рідна                          – земля, де ми народилися й                      .                                   може бути </a:t>
            </a:r>
            <a:br>
              <a:rPr lang="uk-UA" sz="4000" b="1" i="1" dirty="0"/>
            </a:br>
            <a:r>
              <a:rPr lang="uk-UA" sz="4000" b="1" i="1" dirty="0"/>
              <a:t>усе: дім, вулиця, село,                     , країна. Це                  , рідна мова, традиції,                   , природа рідного краю – все те, що ми уявляємо, коли говоримо слово «Батьківщина».   </a:t>
            </a:r>
            <a:endParaRPr lang="en-US" sz="40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49247" y="24699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247" y="232450"/>
            <a:ext cx="12057367" cy="646331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50800" prstMaterial="matte">
            <a:bevelT w="139700" h="190500" prst="divot"/>
            <a:bevelB w="1270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Обчисліть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вирази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вставте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відповідні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слова у текст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957" y="1546770"/>
            <a:ext cx="2321939" cy="737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560" y="2176954"/>
            <a:ext cx="2072547" cy="777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450" y="2208145"/>
            <a:ext cx="2920550" cy="714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232" y="2866714"/>
            <a:ext cx="1980028" cy="729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2383" y="2855996"/>
            <a:ext cx="1470866" cy="649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8172" y="3467820"/>
            <a:ext cx="1903440" cy="653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0610" y="4655635"/>
            <a:ext cx="9982640" cy="2268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307099" y="769371"/>
            <a:ext cx="86565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i="1" dirty="0">
                <a:solidFill>
                  <a:schemeClr val="accent5">
                    <a:lumMod val="75000"/>
                  </a:schemeClr>
                </a:solidFill>
              </a:rPr>
              <a:t>Батьківщина – моя рідна земля</a:t>
            </a:r>
            <a:endParaRPr lang="en-US" sz="4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9247" y="1631040"/>
            <a:ext cx="2190247" cy="653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7373" y="2232816"/>
            <a:ext cx="2010514" cy="623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4414" y="2208145"/>
            <a:ext cx="3272113" cy="717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3701" y="2918489"/>
            <a:ext cx="1928559" cy="619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80988" y="2863327"/>
            <a:ext cx="1916454" cy="654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62387" y="3523262"/>
            <a:ext cx="1892179" cy="581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374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6465" r="5066" b="5051"/>
          <a:stretch/>
        </p:blipFill>
        <p:spPr>
          <a:xfrm>
            <a:off x="0" y="789709"/>
            <a:ext cx="6040582" cy="6068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6774872" y="3269673"/>
            <a:ext cx="4959927" cy="3352800"/>
          </a:xfrm>
          <a:prstGeom prst="wedgeRoundRectCallout">
            <a:avLst>
              <a:gd name="adj1" fmla="val -117276"/>
              <a:gd name="adj2" fmla="val -6765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120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Чудово! Бійцям треба відпочити і </a:t>
            </a:r>
            <a:r>
              <a:rPr lang="uk-UA" sz="2800" b="1" dirty="0" err="1">
                <a:solidFill>
                  <a:srgbClr val="002060"/>
                </a:solidFill>
              </a:rPr>
              <a:t>зігрітися</a:t>
            </a:r>
            <a:r>
              <a:rPr lang="uk-UA" sz="2800" b="1" dirty="0">
                <a:solidFill>
                  <a:srgbClr val="002060"/>
                </a:solidFill>
              </a:rPr>
              <a:t>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4804" y="289937"/>
            <a:ext cx="4922069" cy="1372610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1" algn="ctr"/>
            <a:r>
              <a:rPr lang="ru-RU" sz="7200" b="1" dirty="0">
                <a:ln w="28575">
                  <a:solidFill>
                    <a:srgbClr val="1207E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ЛОКАЦІЯ </a:t>
            </a:r>
          </a:p>
        </p:txBody>
      </p:sp>
      <p:sp>
        <p:nvSpPr>
          <p:cNvPr id="10" name="Пятно 1 9"/>
          <p:cNvSpPr/>
          <p:nvPr/>
        </p:nvSpPr>
        <p:spPr>
          <a:xfrm>
            <a:off x="7604292" y="1385454"/>
            <a:ext cx="2440253" cy="152400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19050">
                  <a:solidFill>
                    <a:srgbClr val="1207EF"/>
                  </a:solidFill>
                </a:ln>
                <a:solidFill>
                  <a:srgbClr val="1207EF"/>
                </a:solidFill>
              </a:rPr>
              <a:t>9</a:t>
            </a:r>
            <a:endParaRPr lang="en-US" sz="3600" dirty="0">
              <a:ln w="19050">
                <a:solidFill>
                  <a:srgbClr val="1207EF"/>
                </a:solidFill>
              </a:ln>
              <a:solidFill>
                <a:srgbClr val="1207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21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522" y="88126"/>
            <a:ext cx="11998037" cy="1200329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50800" prstMaterial="matte">
            <a:bevelT w="139700" h="190500" prst="divot"/>
            <a:bevelB w="1270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Давайте </a:t>
            </a:r>
            <a:r>
              <a:rPr lang="ru-RU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розберемося</a:t>
            </a:r>
            <a:r>
              <a:rPr lang="ru-R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як </a:t>
            </a:r>
            <a:r>
              <a:rPr lang="ru-RU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можна</a:t>
            </a:r>
            <a:r>
              <a:rPr lang="ru-R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перетворити</a:t>
            </a:r>
            <a:r>
              <a:rPr lang="ru-R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теплове</a:t>
            </a:r>
            <a:r>
              <a:rPr lang="ru-R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явище</a:t>
            </a:r>
            <a:r>
              <a:rPr lang="ru-R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механічний</a:t>
            </a:r>
            <a:r>
              <a:rPr lang="ru-R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рух</a:t>
            </a:r>
            <a:r>
              <a:rPr lang="ru-R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3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6735" t="16061"/>
          <a:stretch/>
        </p:blipFill>
        <p:spPr bwMode="auto">
          <a:xfrm>
            <a:off x="2105891" y="1689503"/>
            <a:ext cx="7216429" cy="41571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6026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6465" r="5066" b="5051"/>
          <a:stretch/>
        </p:blipFill>
        <p:spPr>
          <a:xfrm>
            <a:off x="0" y="789709"/>
            <a:ext cx="6040582" cy="6068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6774872" y="3269673"/>
            <a:ext cx="4959927" cy="3352800"/>
          </a:xfrm>
          <a:prstGeom prst="wedgeRoundRectCallout">
            <a:avLst>
              <a:gd name="adj1" fmla="val -117276"/>
              <a:gd name="adj2" fmla="val -6765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120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Ми виживали 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в складних умовах 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і просувалися вперед. Визначте </a:t>
            </a:r>
            <a:r>
              <a:rPr lang="ru-RU" sz="2800" b="1" dirty="0" err="1">
                <a:ln w="0"/>
                <a:solidFill>
                  <a:srgbClr val="002060"/>
                </a:solidFill>
              </a:rPr>
              <a:t>кількість</a:t>
            </a:r>
            <a:r>
              <a:rPr lang="ru-RU" sz="2800" b="1" dirty="0">
                <a:ln w="0"/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ln w="0"/>
                <a:solidFill>
                  <a:srgbClr val="002060"/>
                </a:solidFill>
              </a:rPr>
              <a:t>ворожої</a:t>
            </a:r>
            <a:r>
              <a:rPr lang="ru-RU" sz="2800" b="1" dirty="0">
                <a:ln w="0"/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ln w="0"/>
                <a:solidFill>
                  <a:srgbClr val="002060"/>
                </a:solidFill>
              </a:rPr>
              <a:t>техніки</a:t>
            </a:r>
            <a:r>
              <a:rPr lang="ru-RU" sz="2800" b="1" dirty="0">
                <a:ln w="0"/>
                <a:solidFill>
                  <a:srgbClr val="002060"/>
                </a:solidFill>
              </a:rPr>
              <a:t>, яка </a:t>
            </a:r>
            <a:r>
              <a:rPr lang="ru-RU" sz="2800" b="1" dirty="0" err="1">
                <a:ln w="0"/>
                <a:solidFill>
                  <a:srgbClr val="002060"/>
                </a:solidFill>
              </a:rPr>
              <a:t>піде</a:t>
            </a:r>
            <a:r>
              <a:rPr lang="ru-RU" sz="2800" b="1" dirty="0">
                <a:ln w="0"/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800" b="1" dirty="0">
                <a:ln w="0"/>
                <a:solidFill>
                  <a:srgbClr val="002060"/>
                </a:solidFill>
              </a:rPr>
              <a:t>на </a:t>
            </a:r>
            <a:r>
              <a:rPr lang="ru-RU" sz="2800" b="1" dirty="0" err="1">
                <a:ln w="0"/>
                <a:solidFill>
                  <a:srgbClr val="002060"/>
                </a:solidFill>
              </a:rPr>
              <a:t>металобрухт</a:t>
            </a:r>
            <a:r>
              <a:rPr lang="ru-RU" sz="2800" b="1" dirty="0">
                <a:ln w="0"/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4804" y="289937"/>
            <a:ext cx="4922069" cy="1372610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1" algn="ctr"/>
            <a:r>
              <a:rPr lang="ru-RU" sz="7200" b="1" dirty="0">
                <a:ln w="28575">
                  <a:solidFill>
                    <a:srgbClr val="1207E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ЛОКАЦІЯ </a:t>
            </a:r>
          </a:p>
        </p:txBody>
      </p:sp>
      <p:sp>
        <p:nvSpPr>
          <p:cNvPr id="10" name="Пятно 1 9"/>
          <p:cNvSpPr/>
          <p:nvPr/>
        </p:nvSpPr>
        <p:spPr>
          <a:xfrm>
            <a:off x="7604292" y="1385454"/>
            <a:ext cx="2440253" cy="152400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19050">
                  <a:solidFill>
                    <a:srgbClr val="1207EF"/>
                  </a:solidFill>
                </a:ln>
                <a:solidFill>
                  <a:srgbClr val="1207EF"/>
                </a:solidFill>
              </a:rPr>
              <a:t>10</a:t>
            </a:r>
            <a:endParaRPr lang="en-US" sz="3600" dirty="0">
              <a:ln w="19050">
                <a:solidFill>
                  <a:srgbClr val="1207EF"/>
                </a:solidFill>
              </a:ln>
              <a:solidFill>
                <a:srgbClr val="1207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23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Объект 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455" y="831272"/>
            <a:ext cx="11353800" cy="58604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522" y="88126"/>
            <a:ext cx="11998037" cy="646331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50800" prstMaterial="matte">
            <a:bevelT w="139700" h="190500" prst="divot"/>
            <a:bevelB w="1270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Скільки</a:t>
            </a:r>
            <a:r>
              <a:rPr lang="ru-R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бачите</a:t>
            </a:r>
            <a:r>
              <a:rPr lang="ru-R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танків</a:t>
            </a:r>
            <a:r>
              <a:rPr lang="ru-R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</a:t>
            </a:r>
            <a:r>
              <a:rPr lang="ru-RU" sz="36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малюнку</a:t>
            </a:r>
            <a:r>
              <a:rPr lang="ru-RU" sz="36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RU" sz="3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Флаг России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37" y="2923309"/>
            <a:ext cx="466581" cy="31167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Флаг России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956" y="4311768"/>
            <a:ext cx="466581" cy="31167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Флаг России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364">
            <a:off x="5090002" y="1198367"/>
            <a:ext cx="466581" cy="31167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Флаг России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6167">
            <a:off x="6882605" y="4457189"/>
            <a:ext cx="466581" cy="31167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720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6465" r="5066" b="5051"/>
          <a:stretch/>
        </p:blipFill>
        <p:spPr>
          <a:xfrm>
            <a:off x="0" y="789709"/>
            <a:ext cx="6040582" cy="6068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6774872" y="3269673"/>
            <a:ext cx="4959927" cy="3352800"/>
          </a:xfrm>
          <a:prstGeom prst="wedgeRoundRectCallout">
            <a:avLst>
              <a:gd name="adj1" fmla="val -117276"/>
              <a:gd name="adj2" fmla="val -6765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120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Знання – могутня сила, 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Беріть її до рук,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Рушайте в світ широкий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Дорогами наук!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963" y="-71639"/>
            <a:ext cx="3775563" cy="33413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409179" y="1604761"/>
            <a:ext cx="13676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9525">
                  <a:solidFill>
                    <a:srgbClr val="00B0F0"/>
                  </a:solidFill>
                  <a:prstDash val="solid"/>
                </a:ln>
                <a:solidFill>
                  <a:srgbClr val="1207EF"/>
                </a:solidFill>
                <a:effectLst/>
              </a:rPr>
              <a:t>ФІЗИКА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659249" y="2175607"/>
            <a:ext cx="8675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9525">
                  <a:solidFill>
                    <a:srgbClr val="00B0F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7 </a:t>
            </a:r>
            <a:r>
              <a:rPr lang="ru-RU" sz="2000" b="1" cap="none" spc="0" dirty="0" err="1">
                <a:ln w="9525">
                  <a:solidFill>
                    <a:srgbClr val="00B0F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клас</a:t>
            </a:r>
            <a:endParaRPr lang="ru-RU" sz="2000" b="1" cap="none" spc="0" dirty="0">
              <a:ln w="9525">
                <a:solidFill>
                  <a:srgbClr val="00B0F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87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6465" r="5066" b="5051"/>
          <a:stretch/>
        </p:blipFill>
        <p:spPr>
          <a:xfrm>
            <a:off x="0" y="789709"/>
            <a:ext cx="6040582" cy="6068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6774872" y="3269673"/>
            <a:ext cx="4959927" cy="3352800"/>
          </a:xfrm>
          <a:prstGeom prst="wedgeRoundRectCallout">
            <a:avLst>
              <a:gd name="adj1" fmla="val -117276"/>
              <a:gd name="adj2" fmla="val -6765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120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Вам потрібно взяти мапу та передати її до штабу. 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</a:rPr>
              <a:t>На шляху багато перешкод, тож будьте обережні.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4804" y="289937"/>
            <a:ext cx="4922069" cy="1372610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1" algn="ctr"/>
            <a:r>
              <a:rPr lang="ru-RU" sz="7200" b="1" dirty="0">
                <a:ln w="28575">
                  <a:solidFill>
                    <a:srgbClr val="1207E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ЛОКАЦІЯ </a:t>
            </a:r>
          </a:p>
        </p:txBody>
      </p:sp>
      <p:sp>
        <p:nvSpPr>
          <p:cNvPr id="10" name="Пятно 1 9"/>
          <p:cNvSpPr/>
          <p:nvPr/>
        </p:nvSpPr>
        <p:spPr>
          <a:xfrm>
            <a:off x="7604292" y="1385454"/>
            <a:ext cx="2440253" cy="152400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19050">
                  <a:solidFill>
                    <a:srgbClr val="1207EF"/>
                  </a:solidFill>
                </a:ln>
                <a:solidFill>
                  <a:srgbClr val="1207EF"/>
                </a:solidFill>
              </a:rPr>
              <a:t>1</a:t>
            </a:r>
            <a:endParaRPr lang="en-US" sz="3600" dirty="0">
              <a:ln w="19050">
                <a:solidFill>
                  <a:srgbClr val="1207EF"/>
                </a:solidFill>
              </a:ln>
              <a:solidFill>
                <a:srgbClr val="1207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565454"/>
            <a:ext cx="7980218" cy="525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449782" y="3255818"/>
            <a:ext cx="2313709" cy="692727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93963" y="88126"/>
            <a:ext cx="11804073" cy="1200329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50800" prstMaterial="matte">
            <a:bevelT w="139700" h="190500" prst="divot"/>
            <a:bevelB w="1270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Користуючись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мапою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визначте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відстань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Харкова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Куп’янську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біля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якого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проходять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бойові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дії</a:t>
            </a:r>
            <a:endParaRPr lang="ru-RU" sz="3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83027" y="2178600"/>
            <a:ext cx="42089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Відстань на мапі -  8 см</a:t>
            </a:r>
          </a:p>
          <a:p>
            <a:r>
              <a:rPr lang="uk-UA" sz="3200" dirty="0"/>
              <a:t>Масштаб </a:t>
            </a:r>
            <a:r>
              <a:rPr lang="uk-UA" sz="3200" dirty="0" smtClean="0"/>
              <a:t>1:1 300 000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063346" y="3602181"/>
            <a:ext cx="279756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Розв’язання:</a:t>
            </a:r>
          </a:p>
          <a:p>
            <a:r>
              <a:rPr lang="uk-UA" sz="3200" dirty="0"/>
              <a:t>8 см ·1300000=</a:t>
            </a:r>
          </a:p>
          <a:p>
            <a:r>
              <a:rPr lang="uk-UA" sz="3200" dirty="0"/>
              <a:t>10400000см=</a:t>
            </a:r>
          </a:p>
          <a:p>
            <a:r>
              <a:rPr lang="uk-UA" sz="3200" dirty="0"/>
              <a:t>=</a:t>
            </a:r>
            <a:r>
              <a:rPr lang="uk-UA" sz="3200" b="1" dirty="0"/>
              <a:t>104км</a:t>
            </a:r>
          </a:p>
        </p:txBody>
      </p:sp>
    </p:spTree>
    <p:extLst>
      <p:ext uri="{BB962C8B-B14F-4D97-AF65-F5344CB8AC3E}">
        <p14:creationId xmlns:p14="http://schemas.microsoft.com/office/powerpoint/2010/main" val="324902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6465" r="5066" b="5051"/>
          <a:stretch/>
        </p:blipFill>
        <p:spPr>
          <a:xfrm>
            <a:off x="0" y="789709"/>
            <a:ext cx="6040582" cy="6068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6774872" y="3269673"/>
            <a:ext cx="4959927" cy="3352800"/>
          </a:xfrm>
          <a:prstGeom prst="wedgeRoundRectCallout">
            <a:avLst>
              <a:gd name="adj1" fmla="val -117276"/>
              <a:gd name="adj2" fmla="val -6765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120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Молодці! Мапу ви взяли, </a:t>
            </a:r>
            <a:br>
              <a:rPr lang="uk-UA" sz="2800" b="1" dirty="0">
                <a:solidFill>
                  <a:srgbClr val="002060"/>
                </a:solidFill>
              </a:rPr>
            </a:br>
            <a:r>
              <a:rPr lang="uk-UA" sz="2800" b="1" dirty="0">
                <a:solidFill>
                  <a:srgbClr val="002060"/>
                </a:solidFill>
              </a:rPr>
              <a:t>а тепер треба дізнатися позивні командира, </a:t>
            </a:r>
            <a:br>
              <a:rPr lang="uk-UA" sz="2800" b="1" dirty="0">
                <a:solidFill>
                  <a:srgbClr val="002060"/>
                </a:solidFill>
              </a:rPr>
            </a:br>
            <a:r>
              <a:rPr lang="uk-UA" sz="2800" b="1" dirty="0">
                <a:solidFill>
                  <a:srgbClr val="002060"/>
                </a:solidFill>
              </a:rPr>
              <a:t>якому треба її доставити.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4804" y="289937"/>
            <a:ext cx="4922069" cy="1372610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1" algn="ctr"/>
            <a:r>
              <a:rPr lang="ru-RU" sz="7200" b="1" dirty="0">
                <a:ln w="28575">
                  <a:solidFill>
                    <a:srgbClr val="1207E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ЛОКАЦІЯ </a:t>
            </a:r>
          </a:p>
        </p:txBody>
      </p:sp>
      <p:sp>
        <p:nvSpPr>
          <p:cNvPr id="10" name="Пятно 1 9"/>
          <p:cNvSpPr/>
          <p:nvPr/>
        </p:nvSpPr>
        <p:spPr>
          <a:xfrm>
            <a:off x="7604292" y="1385454"/>
            <a:ext cx="2440253" cy="152400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19050">
                  <a:solidFill>
                    <a:srgbClr val="1207EF"/>
                  </a:solidFill>
                </a:ln>
                <a:solidFill>
                  <a:srgbClr val="1207EF"/>
                </a:solidFill>
              </a:rPr>
              <a:t>2</a:t>
            </a:r>
            <a:endParaRPr lang="en-US" sz="3600" dirty="0">
              <a:ln w="19050">
                <a:solidFill>
                  <a:srgbClr val="1207EF"/>
                </a:solidFill>
              </a:ln>
              <a:solidFill>
                <a:srgbClr val="1207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1522" y="88126"/>
            <a:ext cx="11998037" cy="1200329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50800" prstMaterial="matte">
            <a:bevelT w="139700" h="190500" prst="divot"/>
            <a:bevelB w="1270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Розташуйте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назви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кратних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частинних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одиниць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виміру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зростанням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отримайте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позивний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командира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03819" y="4613342"/>
            <a:ext cx="4696688" cy="803564"/>
          </a:xfrm>
          <a:prstGeom prst="roundRect">
            <a:avLst>
              <a:gd name="adj" fmla="val 3390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/>
              <a:t>кіло  -  10</a:t>
            </a:r>
            <a:r>
              <a:rPr lang="uk-UA" sz="2600" b="1" baseline="30000" dirty="0"/>
              <a:t>3 </a:t>
            </a:r>
            <a:r>
              <a:rPr lang="uk-UA" sz="2600" b="1" dirty="0"/>
              <a:t> = 1000              </a:t>
            </a:r>
            <a:r>
              <a:rPr lang="uk-UA" sz="2600" b="1" dirty="0">
                <a:solidFill>
                  <a:srgbClr val="FF0000"/>
                </a:solidFill>
              </a:rPr>
              <a:t>Т</a:t>
            </a:r>
            <a:r>
              <a:rPr lang="uk-UA" sz="2600" b="1" baseline="30000" dirty="0"/>
              <a:t>    </a:t>
            </a:r>
            <a:r>
              <a:rPr lang="uk-UA" sz="2600" b="1" dirty="0"/>
              <a:t> </a:t>
            </a:r>
            <a:r>
              <a:rPr lang="uk-UA" sz="2600" b="1" baseline="30000" dirty="0"/>
              <a:t> </a:t>
            </a:r>
            <a:endParaRPr lang="en-US" sz="26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010401" y="2579141"/>
            <a:ext cx="4696688" cy="803564"/>
          </a:xfrm>
          <a:prstGeom prst="roundRect">
            <a:avLst>
              <a:gd name="adj" fmla="val 3390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err="1"/>
              <a:t>деци</a:t>
            </a:r>
            <a:r>
              <a:rPr lang="uk-UA" sz="2600" b="1" dirty="0"/>
              <a:t>  -  10</a:t>
            </a:r>
            <a:r>
              <a:rPr lang="uk-UA" sz="2600" b="1" baseline="30000" dirty="0"/>
              <a:t>-1 </a:t>
            </a:r>
            <a:r>
              <a:rPr lang="uk-UA" sz="2600" b="1" dirty="0"/>
              <a:t> =  0,1                </a:t>
            </a:r>
            <a:r>
              <a:rPr lang="uk-UA" sz="2600" b="1" dirty="0">
                <a:solidFill>
                  <a:srgbClr val="FF0000"/>
                </a:solidFill>
              </a:rPr>
              <a:t>У</a:t>
            </a:r>
            <a:r>
              <a:rPr lang="uk-UA" sz="2600" b="1" baseline="30000" dirty="0"/>
              <a:t>   </a:t>
            </a:r>
            <a:r>
              <a:rPr lang="uk-UA" sz="2600" b="1" dirty="0"/>
              <a:t> </a:t>
            </a:r>
            <a:r>
              <a:rPr lang="uk-UA" sz="2600" b="1" baseline="30000" dirty="0"/>
              <a:t> </a:t>
            </a:r>
            <a:endParaRPr lang="en-US" sz="26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66856" y="5838299"/>
            <a:ext cx="4696688" cy="803564"/>
          </a:xfrm>
          <a:prstGeom prst="roundRect">
            <a:avLst>
              <a:gd name="adj" fmla="val 3390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err="1"/>
              <a:t>санти</a:t>
            </a:r>
            <a:r>
              <a:rPr lang="uk-UA" sz="2600" b="1" dirty="0"/>
              <a:t>  -  10</a:t>
            </a:r>
            <a:r>
              <a:rPr lang="uk-UA" sz="2600" b="1" baseline="30000" dirty="0"/>
              <a:t>-2 </a:t>
            </a:r>
            <a:r>
              <a:rPr lang="uk-UA" sz="2600" b="1" dirty="0"/>
              <a:t> =  0,01             </a:t>
            </a:r>
            <a:r>
              <a:rPr lang="uk-UA" sz="2600" b="1" dirty="0">
                <a:solidFill>
                  <a:srgbClr val="FF0000"/>
                </a:solidFill>
              </a:rPr>
              <a:t>К</a:t>
            </a:r>
            <a:r>
              <a:rPr lang="uk-UA" sz="2600" b="1" baseline="30000" dirty="0"/>
              <a:t>    </a:t>
            </a:r>
            <a:r>
              <a:rPr lang="uk-UA" sz="2600" b="1" dirty="0"/>
              <a:t> </a:t>
            </a:r>
            <a:r>
              <a:rPr lang="uk-UA" sz="2600" b="1" baseline="30000" dirty="0"/>
              <a:t> </a:t>
            </a:r>
            <a:endParaRPr lang="en-US" sz="26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23458" y="4218598"/>
            <a:ext cx="4696688" cy="803564"/>
          </a:xfrm>
          <a:prstGeom prst="roundRect">
            <a:avLst>
              <a:gd name="adj" fmla="val 3390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err="1"/>
              <a:t>мілі</a:t>
            </a:r>
            <a:r>
              <a:rPr lang="uk-UA" sz="2600" b="1" dirty="0"/>
              <a:t>  -  10</a:t>
            </a:r>
            <a:r>
              <a:rPr lang="uk-UA" sz="2600" b="1" baseline="30000" dirty="0"/>
              <a:t>-3 </a:t>
            </a:r>
            <a:r>
              <a:rPr lang="uk-UA" sz="2600" b="1" dirty="0"/>
              <a:t> =  0,001             </a:t>
            </a:r>
            <a:r>
              <a:rPr lang="uk-UA" sz="2600" b="1" dirty="0">
                <a:solidFill>
                  <a:srgbClr val="FF0000"/>
                </a:solidFill>
              </a:rPr>
              <a:t>Р</a:t>
            </a:r>
            <a:r>
              <a:rPr lang="uk-UA" sz="2600" b="1" baseline="30000" dirty="0"/>
              <a:t>    </a:t>
            </a:r>
            <a:r>
              <a:rPr lang="uk-UA" sz="2600" b="1" dirty="0"/>
              <a:t> </a:t>
            </a:r>
            <a:r>
              <a:rPr lang="uk-UA" sz="2600" b="1" baseline="30000" dirty="0"/>
              <a:t> </a:t>
            </a:r>
            <a:endParaRPr lang="en-US" sz="26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662056" y="1471822"/>
            <a:ext cx="4696689" cy="803564"/>
          </a:xfrm>
          <a:prstGeom prst="roundRect">
            <a:avLst>
              <a:gd name="adj" fmla="val 3390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/>
              <a:t>мікро  -  10</a:t>
            </a:r>
            <a:r>
              <a:rPr lang="uk-UA" sz="2600" b="1" baseline="30000" dirty="0"/>
              <a:t>-6 </a:t>
            </a:r>
            <a:r>
              <a:rPr lang="uk-UA" sz="2600" b="1" dirty="0"/>
              <a:t> =  0,000001     </a:t>
            </a:r>
            <a:r>
              <a:rPr lang="uk-UA" sz="2600" b="1" dirty="0">
                <a:solidFill>
                  <a:srgbClr val="FF0000"/>
                </a:solidFill>
              </a:rPr>
              <a:t>Е</a:t>
            </a:r>
            <a:r>
              <a:rPr lang="uk-UA" sz="2600" b="1" baseline="30000" dirty="0"/>
              <a:t>    </a:t>
            </a:r>
            <a:r>
              <a:rPr lang="uk-UA" sz="2600" b="1" dirty="0"/>
              <a:t> </a:t>
            </a:r>
            <a:r>
              <a:rPr lang="uk-UA" sz="2600" b="1" baseline="30000" dirty="0"/>
              <a:t> </a:t>
            </a:r>
            <a:endParaRPr lang="en-US" sz="26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246911" y="2696779"/>
            <a:ext cx="4696688" cy="803564"/>
          </a:xfrm>
          <a:prstGeom prst="roundRect">
            <a:avLst>
              <a:gd name="adj" fmla="val 33908"/>
            </a:avLst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dirty="0" err="1"/>
              <a:t>нано</a:t>
            </a:r>
            <a:r>
              <a:rPr lang="uk-UA" sz="2600" b="1" dirty="0"/>
              <a:t>  -  10</a:t>
            </a:r>
            <a:r>
              <a:rPr lang="uk-UA" sz="2600" b="1" baseline="30000" dirty="0"/>
              <a:t>-9 </a:t>
            </a:r>
            <a:r>
              <a:rPr lang="uk-UA" sz="2600" b="1" dirty="0"/>
              <a:t> =  0,000000001    </a:t>
            </a:r>
            <a:r>
              <a:rPr lang="uk-UA" sz="2600" b="1" dirty="0">
                <a:solidFill>
                  <a:srgbClr val="FF0000"/>
                </a:solidFill>
              </a:rPr>
              <a:t>Б</a:t>
            </a:r>
            <a:r>
              <a:rPr lang="uk-UA" sz="2600" b="1" baseline="30000" dirty="0"/>
              <a:t>    </a:t>
            </a:r>
            <a:r>
              <a:rPr lang="uk-UA" sz="2600" b="1" dirty="0"/>
              <a:t> </a:t>
            </a:r>
            <a:r>
              <a:rPr lang="uk-UA" sz="2600" b="1" baseline="30000" dirty="0"/>
              <a:t> </a:t>
            </a:r>
            <a:endParaRPr lang="en-US" sz="2600" b="1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12" y="2711325"/>
            <a:ext cx="760395" cy="76039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066" y="1445715"/>
            <a:ext cx="760395" cy="76039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366" y="2561597"/>
            <a:ext cx="760395" cy="76039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971" y="4620380"/>
            <a:ext cx="760395" cy="76039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261" y="4233144"/>
            <a:ext cx="760395" cy="76039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149" y="5838299"/>
            <a:ext cx="760395" cy="76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3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5156 0.46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8" y="231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85185E-6 L -0.21367 0.5178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0" y="2588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19258 -0.0171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-8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1125 -0.399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6" y="-200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21875 -0.0673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-338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8 -0.02963 L -0.03685 -0.481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261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6465" r="5066" b="5051"/>
          <a:stretch/>
        </p:blipFill>
        <p:spPr>
          <a:xfrm>
            <a:off x="0" y="789709"/>
            <a:ext cx="6040582" cy="6068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6774872" y="3269673"/>
            <a:ext cx="4959927" cy="3352800"/>
          </a:xfrm>
          <a:prstGeom prst="wedgeRoundRectCallout">
            <a:avLst>
              <a:gd name="adj1" fmla="val -117276"/>
              <a:gd name="adj2" fmla="val -6765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120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Зброя військових замаскована. Допоможіть їм отримати її, щоб рухатися далі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4804" y="289937"/>
            <a:ext cx="4922069" cy="1372610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1" algn="ctr"/>
            <a:r>
              <a:rPr lang="ru-RU" sz="7200" b="1" dirty="0">
                <a:ln w="28575">
                  <a:solidFill>
                    <a:srgbClr val="1207E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ЛОКАЦІЯ </a:t>
            </a:r>
          </a:p>
        </p:txBody>
      </p:sp>
      <p:sp>
        <p:nvSpPr>
          <p:cNvPr id="10" name="Пятно 1 9"/>
          <p:cNvSpPr/>
          <p:nvPr/>
        </p:nvSpPr>
        <p:spPr>
          <a:xfrm>
            <a:off x="7604292" y="1385454"/>
            <a:ext cx="2440253" cy="152400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19050">
                  <a:solidFill>
                    <a:srgbClr val="1207EF"/>
                  </a:solidFill>
                </a:ln>
                <a:solidFill>
                  <a:srgbClr val="1207EF"/>
                </a:solidFill>
              </a:rPr>
              <a:t>3</a:t>
            </a:r>
            <a:endParaRPr lang="en-US" sz="3600" dirty="0">
              <a:ln w="19050">
                <a:solidFill>
                  <a:srgbClr val="1207EF"/>
                </a:solidFill>
              </a:ln>
              <a:solidFill>
                <a:srgbClr val="1207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95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522" y="88126"/>
            <a:ext cx="11998037" cy="1200329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extrusionH="50800" prstMaterial="matte">
            <a:bevelT w="139700" h="190500" prst="divot"/>
            <a:bevelB w="1270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Значення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швидкості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руху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може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бути подано в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різних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одиницях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виміру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Подайте </a:t>
            </a:r>
            <a:r>
              <a:rPr lang="ru-RU" sz="3600" b="1" i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швидкість</a:t>
            </a:r>
            <a:r>
              <a:rPr lang="ru-RU" sz="3600" b="1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м/с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8896" y="1517043"/>
            <a:ext cx="1557042" cy="2590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786" y="1482418"/>
            <a:ext cx="1652693" cy="2590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645" y="1517043"/>
            <a:ext cx="1659085" cy="2590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96417" y="4107860"/>
            <a:ext cx="23174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36 км/год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045640" y="4107860"/>
            <a:ext cx="20697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 км/</a:t>
            </a:r>
            <a:r>
              <a:rPr lang="ru-RU" sz="4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хв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018772" y="4107860"/>
            <a:ext cx="17972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см/с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 l="3146" t="9242" r="5037" b="8943"/>
          <a:stretch/>
        </p:blipFill>
        <p:spPr>
          <a:xfrm>
            <a:off x="594220" y="4850371"/>
            <a:ext cx="2587259" cy="14408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12612" r="-966" b="7149"/>
          <a:stretch/>
        </p:blipFill>
        <p:spPr>
          <a:xfrm>
            <a:off x="3513846" y="4850371"/>
            <a:ext cx="2587259" cy="145804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772" y="4850371"/>
            <a:ext cx="2501103" cy="145804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94220" y="4815746"/>
            <a:ext cx="2587259" cy="1626618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rgbClr val="FCFC04"/>
                </a:solidFill>
              </a:rPr>
              <a:t>500 м/с</a:t>
            </a:r>
            <a:endParaRPr lang="en-US" sz="4400" b="1" dirty="0">
              <a:solidFill>
                <a:srgbClr val="FCFC04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68956" y="4850371"/>
            <a:ext cx="2587259" cy="1626618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rgbClr val="FCFC04"/>
                </a:solidFill>
              </a:rPr>
              <a:t>0,2 м/с</a:t>
            </a:r>
            <a:endParaRPr lang="en-US" sz="4400" b="1" dirty="0">
              <a:solidFill>
                <a:srgbClr val="FCFC04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66309" y="4850371"/>
            <a:ext cx="2587259" cy="1626618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rgbClr val="FCFC04"/>
                </a:solidFill>
              </a:rPr>
              <a:t>50 м/с</a:t>
            </a:r>
            <a:endParaRPr lang="en-US" sz="4400" b="1" dirty="0">
              <a:solidFill>
                <a:srgbClr val="FCFC04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018772" y="4850371"/>
            <a:ext cx="2587259" cy="1626618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rgbClr val="FCFC04"/>
                </a:solidFill>
              </a:rPr>
              <a:t>10 м/с</a:t>
            </a:r>
            <a:endParaRPr lang="en-US" sz="4400" b="1" dirty="0">
              <a:solidFill>
                <a:srgbClr val="FCFC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1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" t="6465" r="5066" b="5051"/>
          <a:stretch/>
        </p:blipFill>
        <p:spPr>
          <a:xfrm>
            <a:off x="0" y="789709"/>
            <a:ext cx="6040582" cy="60682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6774872" y="3269673"/>
            <a:ext cx="4959927" cy="3352800"/>
          </a:xfrm>
          <a:prstGeom prst="wedgeRoundRectCallout">
            <a:avLst>
              <a:gd name="adj1" fmla="val -117276"/>
              <a:gd name="adj2" fmla="val -67656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1207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Ворог засів у танку і заважає просуватися вперед. З цим треба щось негайно робити.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4804" y="289937"/>
            <a:ext cx="4922069" cy="1372610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1" algn="ctr"/>
            <a:r>
              <a:rPr lang="ru-RU" sz="7200" b="1" dirty="0">
                <a:ln w="28575">
                  <a:solidFill>
                    <a:srgbClr val="1207EF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ЛОКАЦІЯ </a:t>
            </a:r>
          </a:p>
        </p:txBody>
      </p:sp>
      <p:sp>
        <p:nvSpPr>
          <p:cNvPr id="10" name="Пятно 1 9"/>
          <p:cNvSpPr/>
          <p:nvPr/>
        </p:nvSpPr>
        <p:spPr>
          <a:xfrm>
            <a:off x="7604292" y="1385454"/>
            <a:ext cx="2440253" cy="1524001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n w="19050">
                  <a:solidFill>
                    <a:srgbClr val="1207EF"/>
                  </a:solidFill>
                </a:ln>
                <a:solidFill>
                  <a:srgbClr val="1207EF"/>
                </a:solidFill>
              </a:rPr>
              <a:t>4</a:t>
            </a:r>
            <a:endParaRPr lang="en-US" sz="3600" dirty="0">
              <a:ln w="19050">
                <a:solidFill>
                  <a:srgbClr val="1207EF"/>
                </a:solidFill>
              </a:ln>
              <a:solidFill>
                <a:srgbClr val="1207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818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695</Words>
  <Application>Microsoft Office PowerPoint</Application>
  <PresentationFormat>Широкоэкранный</PresentationFormat>
  <Paragraphs>172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Батьківщина – це рідна                          – земля, де ми народилися й                      .                                   може бути  усе: дім, вулиця, село,                     , країна. Це                  , рідна мова, традиції,                   , природа рідного краю – все те, що ми уявляємо, коли говоримо слово «Батьківщина».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Розв’яжіть задачу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</dc:creator>
  <cp:lastModifiedBy>Svetlana</cp:lastModifiedBy>
  <cp:revision>76</cp:revision>
  <dcterms:created xsi:type="dcterms:W3CDTF">2023-12-09T18:57:17Z</dcterms:created>
  <dcterms:modified xsi:type="dcterms:W3CDTF">2023-12-22T12:22:45Z</dcterms:modified>
</cp:coreProperties>
</file>