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9831-980D-4983-AA32-E2DD6645D2FC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3B7B4-BC1C-4BEB-9C78-9EE2C432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3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Одці</a:t>
            </a:r>
            <a:r>
              <a:rPr lang="uk-UA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3B7B4-BC1C-4BEB-9C78-9EE2C432892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B7A7-E58C-44CB-8D03-3990AA41A15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F657-20BF-43C9-B89A-E6B0B88FF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hyperlink" Target="http://smiles.33b.ru/smile.1640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39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979712" y="4123926"/>
            <a:ext cx="127558" cy="45719"/>
          </a:xfrm>
        </p:spPr>
        <p:txBody>
          <a:bodyPr>
            <a:normAutofit fontScale="25000" lnSpcReduction="20000"/>
          </a:bodyPr>
          <a:lstStyle/>
          <a:p>
            <a:endParaRPr lang="uk-UA" b="1" i="1" dirty="0" smtClean="0">
              <a:solidFill>
                <a:srgbClr val="00B0F0"/>
              </a:solidFill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19672" y="620688"/>
            <a:ext cx="6264696" cy="36724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7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ЗАДАЧІ НА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ДОДАВАННЯ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 МЕЖАХ 10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Picture 8" descr="51dec6080a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16509"/>
            <a:ext cx="1695276" cy="2341491"/>
          </a:xfrm>
          <a:prstGeom prst="rect">
            <a:avLst/>
          </a:prstGeom>
          <a:noFill/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6495" y="4826829"/>
            <a:ext cx="15255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КЛАС\начоність\картинки для презентаций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Молодці!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www.nivagold.ru/raznoe/raz/flov/ea13c9ddbd445a49cec90ee199af7d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24944"/>
            <a:ext cx="2736304" cy="295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nivagold.ru/raznoe/raz/flov/e98310392558590de0f5b87b7a6e97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564904"/>
            <a:ext cx="229552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yslan\Desktop\общее\школа\картинки\фон\фон жовто-зеле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3528392" cy="276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5 метеликів літають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І на квіточки сідають.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Прилетів іще 1,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Сів на квіточку і він.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Полічи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пошвидше</a:t>
            </a:r>
            <a:r>
              <a:rPr lang="uk-UA" sz="2400" b="1" i="1" dirty="0" smtClean="0">
                <a:solidFill>
                  <a:srgbClr val="FF0000"/>
                </a:solidFill>
              </a:rPr>
              <a:t> всіх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Цих метеликів прудких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5" name="Picture 26" descr="f6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2376264" cy="2376264"/>
          </a:xfrm>
          <a:prstGeom prst="rect">
            <a:avLst/>
          </a:prstGeom>
          <a:noFill/>
        </p:spPr>
      </p:pic>
      <p:pic>
        <p:nvPicPr>
          <p:cNvPr id="6" name="Picture 38" descr="f472dc8ef84cace0a1c248d5e9142d9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509120"/>
            <a:ext cx="1799456" cy="2099365"/>
          </a:xfrm>
          <a:prstGeom prst="rect">
            <a:avLst/>
          </a:prstGeom>
          <a:noFill/>
        </p:spPr>
      </p:pic>
      <p:pic>
        <p:nvPicPr>
          <p:cNvPr id="7" name="Picture 26" descr="f6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45024"/>
            <a:ext cx="2376264" cy="2376264"/>
          </a:xfrm>
          <a:prstGeom prst="rect">
            <a:avLst/>
          </a:prstGeom>
          <a:noFill/>
        </p:spPr>
      </p:pic>
      <p:pic>
        <p:nvPicPr>
          <p:cNvPr id="8" name="Picture 38" descr="f472dc8ef84cace0a1c248d5e9142d9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437112"/>
            <a:ext cx="1799456" cy="2099365"/>
          </a:xfrm>
          <a:prstGeom prst="rect">
            <a:avLst/>
          </a:prstGeom>
          <a:noFill/>
        </p:spPr>
      </p:pic>
      <p:pic>
        <p:nvPicPr>
          <p:cNvPr id="9" name="Picture 26" descr="f6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559" y="4465679"/>
            <a:ext cx="2376264" cy="2376264"/>
          </a:xfrm>
          <a:prstGeom prst="rect">
            <a:avLst/>
          </a:prstGeom>
          <a:noFill/>
        </p:spPr>
      </p:pic>
      <p:pic>
        <p:nvPicPr>
          <p:cNvPr id="10" name="Picture 34" descr="butterfly6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63559">
            <a:off x="3414669" y="1025939"/>
            <a:ext cx="1590759" cy="1467943"/>
          </a:xfrm>
          <a:prstGeom prst="rect">
            <a:avLst/>
          </a:prstGeom>
          <a:noFill/>
        </p:spPr>
      </p:pic>
      <p:pic>
        <p:nvPicPr>
          <p:cNvPr id="11" name="Picture 34" descr="butterfly6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63559">
            <a:off x="4782821" y="333242"/>
            <a:ext cx="1590759" cy="1467943"/>
          </a:xfrm>
          <a:prstGeom prst="rect">
            <a:avLst/>
          </a:prstGeom>
          <a:noFill/>
        </p:spPr>
      </p:pic>
      <p:pic>
        <p:nvPicPr>
          <p:cNvPr id="14" name="Picture 6" descr="butterfly1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357041">
            <a:off x="7297429" y="3126957"/>
            <a:ext cx="1897054" cy="1631824"/>
          </a:xfrm>
          <a:prstGeom prst="rect">
            <a:avLst/>
          </a:prstGeom>
          <a:noFill/>
        </p:spPr>
      </p:pic>
      <p:pic>
        <p:nvPicPr>
          <p:cNvPr id="15" name="Picture 34" descr="butterfly6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63559">
            <a:off x="7270410" y="665898"/>
            <a:ext cx="1590759" cy="1467943"/>
          </a:xfrm>
          <a:prstGeom prst="rect">
            <a:avLst/>
          </a:prstGeom>
          <a:noFill/>
        </p:spPr>
      </p:pic>
      <p:pic>
        <p:nvPicPr>
          <p:cNvPr id="16" name="Picture 34" descr="butterfly6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63559">
            <a:off x="5934949" y="1890033"/>
            <a:ext cx="1590759" cy="1467943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5 + 1 = 6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542 0.07569 C -0.4474 0.09236 -0.4625 0.10138 -0.47726 0.11226 C -0.50608 0.13379 -0.53438 0.15185 -0.56597 0.16597 C -0.57014 0.16782 -0.57327 0.17268 -0.57743 0.17453 C -0.58247 0.17708 -0.58802 0.17754 -0.5934 0.17893 C -0.61511 0.19351 -0.63889 0.19606 -0.66285 0.20046 C -0.68247 0.20995 -0.70573 0.21018 -0.72413 0.22407 C -0.73281 0.23055 -0.73872 0.24004 -0.7467 0.24768 C -0.74983 0.25069 -0.75625 0.25625 -0.75625 0.25625 C -0.75903 0.2655 -0.76198 0.27384 -0.76597 0.28217 C -0.76736 0.29212 -0.7691 0.29884 -0.7724 0.30787 C -0.77934 0.35972 -0.77084 0.41273 -0.77084 0.46481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C -0.01805 0.01227 -0.02482 0.04028 -0.04028 0.05602 C -0.04184 0.05926 -0.04757 0.07245 -0.05 0.07546 C -0.05225 0.07824 -0.05538 0.0794 -0.05798 0.08171 C -0.06024 0.08379 -0.06232 0.08588 -0.06441 0.08819 C -0.06875 0.09329 -0.07118 0.10069 -0.07569 0.10555 C -0.07916 0.10926 -0.0835 0.11065 -0.08698 0.11412 C -0.0901 0.11713 -0.09218 0.12153 -0.09514 0.12477 C -0.10173 0.13241 -0.10868 0.1368 -0.11614 0.14213 C -0.12778 0.15069 -0.1368 0.15787 -0.15 0.16134 C -0.16371 0.16921 -0.16319 0.16944 -0.17413 0.18079 C -0.17882 0.18565 -0.19566 0.19629 -0.19826 0.19791 C -0.20989 0.20555 -0.21909 0.21805 -0.23055 0.22592 C -0.24826 0.25879 -0.2559 0.29143 -0.25955 0.33125 C -0.25868 0.36134 -0.25816 0.37986 -0.25486 0.40648 C -0.2559 0.41435 -0.25642 0.42245 -0.25798 0.43032 C -0.26093 0.44491 -0.27465 0.45208 -0.28385 0.4581 C -0.29514 0.47315 -0.31076 0.4743 -0.32083 0.49259 C -0.32291 0.50046 -0.32343 0.49699 -0.32083 0.50324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C -0.0552 0.00093 -0.11632 -0.02569 -0.16128 0.02153 C -0.16441 0.02963 -0.16788 0.03704 -0.171 0.04514 C -0.16927 0.10649 -0.16614 0.16899 -0.16614 0.2301 " pathEditMode="relative" ptsTypes="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-0.00416 0.03934 -0.0217 0.07221 -0.03698 0.10531 C -0.03958 0.11087 -0.04097 0.11712 -0.04357 0.12268 C -0.05156 0.13911 -0.06493 0.15045 -0.07413 0.1655 C -0.08507 0.18332 -0.09253 0.203 -0.10486 0.21943 C -0.10816 0.23031 -0.11146 0.2368 -0.11771 0.24513 C -0.12118 0.25971 -0.12708 0.27244 -0.13229 0.2861 C -0.1342 0.29953 -0.13403 0.31249 -0.13871 0.32476 C -0.14062 0.33772 -0.14097 0.35068 -0.14357 0.36342 C -0.14462 0.40068 -0.14479 0.43795 -0.1467 0.47522 C -0.14757 0.49119 -0.15156 0.50601 -0.15156 0.52268 " pathEditMode="relative" ptsTypes="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62963E-6 C -0.01024 0.0132 -0.02916 0.02431 -0.04184 0.03218 C -0.06111 0.04422 -0.07951 0.0632 -0.1 0.07084 C -0.10903 0.07755 -0.11875 0.08288 -0.12743 0.09028 C -0.14427 0.10463 -0.13003 0.09862 -0.1434 0.10301 C -0.15712 0.11389 -0.16927 0.12709 -0.18212 0.13959 C -0.18316 0.14167 -0.18403 0.14422 -0.18541 0.14607 C -0.1868 0.14792 -0.18906 0.14838 -0.19028 0.15047 C -0.19132 0.15209 -0.20035 0.17084 -0.20156 0.17408 C -0.20521 0.18357 -0.20434 0.18797 -0.20955 0.19769 C -0.21059 0.20371 -0.21406 0.2088 -0.21441 0.21505 C -0.21649 0.24931 -0.21614 0.2838 -0.21771 0.31829 C -0.21875 0.34306 -0.22899 0.36366 -0.22899 0.38913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4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>
          <a:xfrm>
            <a:off x="0" y="-10782"/>
            <a:ext cx="9144000" cy="6868782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104456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Скачуть жабки: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ква-ква-ква</a:t>
            </a:r>
            <a:r>
              <a:rPr lang="uk-UA" sz="2400" b="1" i="1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Ой, яка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м”яка</a:t>
            </a:r>
            <a:r>
              <a:rPr lang="uk-UA" sz="2400" b="1" i="1" dirty="0" smtClean="0">
                <a:solidFill>
                  <a:srgbClr val="FF0000"/>
                </a:solidFill>
              </a:rPr>
              <a:t> трава!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Тут – 5 жабок, а там – 2.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Скільки жабок на траві?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Picture 10" descr="0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8423" y="5345832"/>
            <a:ext cx="17768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0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4616" y="3284984"/>
            <a:ext cx="1690693" cy="14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0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08520" y="3664496"/>
            <a:ext cx="17768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0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227" y="2152328"/>
            <a:ext cx="17768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0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83576" y="5496368"/>
            <a:ext cx="17768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90015" y="5464071"/>
            <a:ext cx="17768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0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626" y="5176414"/>
            <a:ext cx="1690693" cy="14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100375" y="3248980"/>
            <a:ext cx="5135921" cy="746956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5 + 2 = 7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Ryslan\Desktop\общее\школа\картинки\рамки\le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4402832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>
                <a:solidFill>
                  <a:srgbClr val="FF0000"/>
                </a:solidFill>
              </a:rPr>
              <a:t>Три веселі киці </a:t>
            </a:r>
          </a:p>
          <a:p>
            <a:pPr>
              <a:buNone/>
            </a:pPr>
            <a:r>
              <a:rPr lang="uk-UA" sz="2400" b="1" i="1" dirty="0">
                <a:solidFill>
                  <a:srgbClr val="FF0000"/>
                </a:solidFill>
              </a:rPr>
              <a:t>Грались на травиці.</a:t>
            </a:r>
          </a:p>
          <a:p>
            <a:pPr>
              <a:buNone/>
            </a:pPr>
            <a:r>
              <a:rPr lang="uk-UA" sz="2400" b="1" i="1" dirty="0" err="1">
                <a:solidFill>
                  <a:srgbClr val="FF0000"/>
                </a:solidFill>
              </a:rPr>
              <a:t>Мурчик</a:t>
            </a:r>
            <a:r>
              <a:rPr lang="uk-UA" sz="2400" b="1" i="1" dirty="0">
                <a:solidFill>
                  <a:srgbClr val="FF0000"/>
                </a:solidFill>
              </a:rPr>
              <a:t>  теж до них прибіг.</a:t>
            </a:r>
          </a:p>
          <a:p>
            <a:pPr>
              <a:buNone/>
            </a:pPr>
            <a:r>
              <a:rPr lang="uk-UA" sz="2400" b="1" i="1" dirty="0">
                <a:solidFill>
                  <a:srgbClr val="FF0000"/>
                </a:solidFill>
              </a:rPr>
              <a:t>Скільки кошенят усіх?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D:\картинки\детские картинки\6c55c2e76d5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53744"/>
            <a:ext cx="2304256" cy="2304256"/>
          </a:xfrm>
          <a:prstGeom prst="rect">
            <a:avLst/>
          </a:prstGeom>
          <a:noFill/>
        </p:spPr>
      </p:pic>
      <p:pic>
        <p:nvPicPr>
          <p:cNvPr id="6" name="Picture 4" descr="C:\Users\Ryslan\Desktop\к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660" y="836712"/>
            <a:ext cx="286527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картинки\детские картинки\6c55c2e76d5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647" y="4725144"/>
            <a:ext cx="2304256" cy="2304256"/>
          </a:xfrm>
          <a:prstGeom prst="rect">
            <a:avLst/>
          </a:prstGeom>
          <a:noFill/>
        </p:spPr>
      </p:pic>
      <p:pic>
        <p:nvPicPr>
          <p:cNvPr id="8" name="Picture 4" descr="D:\картинки\детские картинки\6c55c2e76d5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62" y="4553744"/>
            <a:ext cx="2304256" cy="2304256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3 + 1 = 4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29531 0.3675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yslan\Desktop\общее\школа\картинки\фон\фон жовто-зеле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 descr="D:\картинки\детские картинки-блестяшки анимашки\2bc09258cf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56992"/>
            <a:ext cx="6660232" cy="3140968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4402832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Півень залетів на тин.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А там – півник ще один.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Скільки півників усіх?</a:t>
            </a: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Полічи –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но</a:t>
            </a:r>
            <a:r>
              <a:rPr lang="uk-UA" sz="2400" b="1" i="1" dirty="0" smtClean="0">
                <a:solidFill>
                  <a:srgbClr val="FF0000"/>
                </a:solidFill>
              </a:rPr>
              <a:t> швидше їх.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8" descr="C:\Users\Ryslan\Desktop\10807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2918" y="2288865"/>
            <a:ext cx="1532762" cy="2136254"/>
          </a:xfrm>
          <a:prstGeom prst="rect">
            <a:avLst/>
          </a:prstGeom>
          <a:noFill/>
        </p:spPr>
      </p:pic>
      <p:pic>
        <p:nvPicPr>
          <p:cNvPr id="13" name="Picture 6" descr="C:\Users\Ryslan\Desktop\petja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16216" y="2613492"/>
            <a:ext cx="2232248" cy="3009551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67944" y="692696"/>
            <a:ext cx="4752528" cy="742044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1 + 1 = 2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7014 0.20995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olnce\D\ДОКУМЕНТАЦИЯ\ПРЕЗЕНТАЦІЇ\шаблоны\фони детские\сказка\1852cb9f5d2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332656"/>
            <a:ext cx="4402832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Ой, грибочки у гайочку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i="1" dirty="0" smtClean="0">
                <a:solidFill>
                  <a:srgbClr val="FFFFFF"/>
                </a:solidFill>
              </a:rPr>
              <a:t>Під осикою стоять.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грибочки</a:t>
            </a:r>
            <a:r>
              <a:rPr kumimoji="0" lang="uk-UA" sz="24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 </a:t>
            </a:r>
            <a:r>
              <a:rPr kumimoji="0" lang="uk-UA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грибочки</a:t>
            </a:r>
            <a:endParaRPr lang="uk-UA" sz="2400" b="1" i="1" dirty="0">
              <a:solidFill>
                <a:srgbClr val="FFFFF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Разом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буде … ?</a:t>
            </a: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mushroo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149080"/>
            <a:ext cx="217131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ushroo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7032"/>
            <a:ext cx="2378524" cy="220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ushroo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573016"/>
            <a:ext cx="2163983" cy="200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1511548" cy="17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452" y="4005064"/>
            <a:ext cx="1511548" cy="17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72008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3 + 2 = 5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99992" y="260648"/>
            <a:ext cx="4402832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сливок </a:t>
            </a:r>
            <a:r>
              <a:rPr kumimoji="0" lang="uk-UA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з”їв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Семенко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i="1" dirty="0" smtClean="0">
                <a:solidFill>
                  <a:srgbClr val="FF0000"/>
                </a:solidFill>
              </a:rPr>
              <a:t>І одну мала Оленка.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Друзі, ви б не полічили,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i="1" dirty="0" smtClean="0">
                <a:solidFill>
                  <a:srgbClr val="FF0000"/>
                </a:solidFill>
              </a:rPr>
              <a:t>Скільки сливок діти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з”їли</a:t>
            </a:r>
            <a:r>
              <a:rPr lang="uk-UA" sz="2400" b="1" i="1" dirty="0" smtClean="0">
                <a:solidFill>
                  <a:srgbClr val="FF0000"/>
                </a:solidFill>
              </a:rPr>
              <a:t>?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2" descr="ЗАЯЦ НА ША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5718" y="4998262"/>
            <a:ext cx="1034475" cy="14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ЗАЯЦ НА ША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179" y="5552234"/>
            <a:ext cx="1034475" cy="14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ЗАЯЦ НА ША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99" y="4553441"/>
            <a:ext cx="1034475" cy="14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ЗАЯЦ НА ША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654" y="5710621"/>
            <a:ext cx="1034475" cy="14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ЗАЯЦ НА ША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55" y="5555968"/>
            <a:ext cx="1034475" cy="14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ЗАЯЦ НА ША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790" y="5056586"/>
            <a:ext cx="1034475" cy="14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ЗАЯЦ НА ША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3416" y="4553441"/>
            <a:ext cx="1034475" cy="14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ЗАЯЦ НА ША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704" y="5583301"/>
            <a:ext cx="1034475" cy="14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ЗАЯЦ НА ШАР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952" y="2694621"/>
            <a:ext cx="1034475" cy="14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1" descr="68798928_1294234644_Bez_imeni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988840"/>
            <a:ext cx="1656209" cy="42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картинки\детские картинки\kids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980728"/>
            <a:ext cx="2592288" cy="4307092"/>
          </a:xfrm>
          <a:prstGeom prst="rect">
            <a:avLst/>
          </a:prstGeom>
          <a:noFill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333264" y="2852936"/>
            <a:ext cx="4470983" cy="590363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8 + 1 = 9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00782 -0.57361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\рамочки\CL-07_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292080" y="332656"/>
            <a:ext cx="4402832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 у лісі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 гримить?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i="1" baseline="0" dirty="0" smtClean="0">
                <a:solidFill>
                  <a:srgbClr val="FF0000"/>
                </a:solidFill>
              </a:rPr>
              <a:t>Робить</a:t>
            </a:r>
            <a:r>
              <a:rPr lang="uk-UA" sz="2400" b="1" i="1" dirty="0" smtClean="0">
                <a:solidFill>
                  <a:srgbClr val="FF0000"/>
                </a:solidFill>
              </a:rPr>
              <a:t> вулики ведмідь.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 зробив він тільки 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i="1" dirty="0" smtClean="0">
                <a:solidFill>
                  <a:srgbClr val="FF0000"/>
                </a:solidFill>
              </a:rPr>
              <a:t>На 2 менше, ніж хотів.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Хто</a:t>
            </a:r>
            <a:r>
              <a:rPr kumimoji="0" lang="uk-UA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нам може полічити,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i="1" baseline="0" dirty="0" smtClean="0">
                <a:solidFill>
                  <a:srgbClr val="FF0000"/>
                </a:solidFill>
              </a:rPr>
              <a:t>Скільки він хотів зробити?</a:t>
            </a: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bd9be7df36d7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3140968"/>
            <a:ext cx="2426635" cy="280831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43700" t="15242" r="5901" b="15242"/>
          <a:stretch>
            <a:fillRect/>
          </a:stretch>
        </p:blipFill>
        <p:spPr bwMode="auto">
          <a:xfrm>
            <a:off x="395536" y="126876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43700" t="15242" r="5901" b="15242"/>
          <a:stretch>
            <a:fillRect/>
          </a:stretch>
        </p:blipFill>
        <p:spPr bwMode="auto">
          <a:xfrm>
            <a:off x="2267744" y="33265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43700" t="15242" r="5901" b="15242"/>
          <a:stretch>
            <a:fillRect/>
          </a:stretch>
        </p:blipFill>
        <p:spPr bwMode="auto">
          <a:xfrm>
            <a:off x="1907704" y="364502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43700" t="15242" r="5901" b="15242"/>
          <a:stretch>
            <a:fillRect/>
          </a:stretch>
        </p:blipFill>
        <p:spPr bwMode="auto">
          <a:xfrm>
            <a:off x="9540552" y="342900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43700" t="15242" r="5901" b="15242"/>
          <a:stretch>
            <a:fillRect/>
          </a:stretch>
        </p:blipFill>
        <p:spPr bwMode="auto">
          <a:xfrm>
            <a:off x="2843808" y="522920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43700" t="15242" r="5901" b="15242"/>
          <a:stretch>
            <a:fillRect/>
          </a:stretch>
        </p:blipFill>
        <p:spPr bwMode="auto">
          <a:xfrm>
            <a:off x="2339752" y="198884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43700" t="15242" r="5901" b="15242"/>
          <a:stretch>
            <a:fillRect/>
          </a:stretch>
        </p:blipFill>
        <p:spPr bwMode="auto">
          <a:xfrm>
            <a:off x="3851920" y="357301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43700" t="15242" r="5901" b="15242"/>
          <a:stretch>
            <a:fillRect/>
          </a:stretch>
        </p:blipFill>
        <p:spPr bwMode="auto">
          <a:xfrm>
            <a:off x="5220072" y="220486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43700" t="15242" r="5901" b="15242"/>
          <a:stretch>
            <a:fillRect/>
          </a:stretch>
        </p:blipFill>
        <p:spPr bwMode="auto">
          <a:xfrm>
            <a:off x="9468544" y="134076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7 + 2 = 9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26227 L -0.39375 0.0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7552 0.18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\рамочки\fon-kapli-puzyri-voda-5064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323528" y="764704"/>
            <a:ext cx="5832648" cy="5328592"/>
            <a:chOff x="480" y="1776"/>
            <a:chExt cx="2376" cy="2137"/>
          </a:xfrm>
        </p:grpSpPr>
        <p:sp>
          <p:nvSpPr>
            <p:cNvPr id="5" name="Freeform 111"/>
            <p:cNvSpPr>
              <a:spLocks/>
            </p:cNvSpPr>
            <p:nvPr/>
          </p:nvSpPr>
          <p:spPr bwMode="auto">
            <a:xfrm>
              <a:off x="528" y="2448"/>
              <a:ext cx="2288" cy="48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1808" y="472"/>
                </a:cxn>
                <a:cxn ang="0">
                  <a:pos x="2288" y="0"/>
                </a:cxn>
                <a:cxn ang="0">
                  <a:pos x="488" y="8"/>
                </a:cxn>
                <a:cxn ang="0">
                  <a:pos x="0" y="480"/>
                </a:cxn>
              </a:cxnLst>
              <a:rect l="0" t="0" r="r" b="b"/>
              <a:pathLst>
                <a:path w="2288" h="480">
                  <a:moveTo>
                    <a:pt x="0" y="480"/>
                  </a:moveTo>
                  <a:lnTo>
                    <a:pt x="1808" y="472"/>
                  </a:lnTo>
                  <a:lnTo>
                    <a:pt x="2288" y="0"/>
                  </a:lnTo>
                  <a:lnTo>
                    <a:pt x="488" y="8"/>
                  </a:lnTo>
                  <a:lnTo>
                    <a:pt x="0" y="48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112"/>
            <p:cNvSpPr>
              <a:spLocks/>
            </p:cNvSpPr>
            <p:nvPr/>
          </p:nvSpPr>
          <p:spPr bwMode="auto">
            <a:xfrm>
              <a:off x="2320" y="2456"/>
              <a:ext cx="488" cy="1424"/>
            </a:xfrm>
            <a:custGeom>
              <a:avLst/>
              <a:gdLst/>
              <a:ahLst/>
              <a:cxnLst>
                <a:cxn ang="0">
                  <a:pos x="16" y="1424"/>
                </a:cxn>
                <a:cxn ang="0">
                  <a:pos x="488" y="960"/>
                </a:cxn>
                <a:cxn ang="0">
                  <a:pos x="488" y="0"/>
                </a:cxn>
                <a:cxn ang="0">
                  <a:pos x="0" y="489"/>
                </a:cxn>
                <a:cxn ang="0">
                  <a:pos x="16" y="1424"/>
                </a:cxn>
              </a:cxnLst>
              <a:rect l="0" t="0" r="r" b="b"/>
              <a:pathLst>
                <a:path w="488" h="1424">
                  <a:moveTo>
                    <a:pt x="16" y="1424"/>
                  </a:moveTo>
                  <a:lnTo>
                    <a:pt x="488" y="960"/>
                  </a:lnTo>
                  <a:lnTo>
                    <a:pt x="488" y="0"/>
                  </a:lnTo>
                  <a:lnTo>
                    <a:pt x="0" y="489"/>
                  </a:lnTo>
                  <a:lnTo>
                    <a:pt x="16" y="142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FF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13"/>
            <p:cNvSpPr>
              <a:spLocks/>
            </p:cNvSpPr>
            <p:nvPr/>
          </p:nvSpPr>
          <p:spPr bwMode="auto">
            <a:xfrm>
              <a:off x="512" y="2928"/>
              <a:ext cx="1824" cy="961"/>
            </a:xfrm>
            <a:custGeom>
              <a:avLst/>
              <a:gdLst/>
              <a:ahLst/>
              <a:cxnLst>
                <a:cxn ang="0">
                  <a:pos x="14" y="1225"/>
                </a:cxn>
                <a:cxn ang="0">
                  <a:pos x="1816" y="1216"/>
                </a:cxn>
                <a:cxn ang="0">
                  <a:pos x="1824" y="0"/>
                </a:cxn>
                <a:cxn ang="0">
                  <a:pos x="0" y="0"/>
                </a:cxn>
                <a:cxn ang="0">
                  <a:pos x="14" y="1225"/>
                </a:cxn>
              </a:cxnLst>
              <a:rect l="0" t="0" r="r" b="b"/>
              <a:pathLst>
                <a:path w="1824" h="1225">
                  <a:moveTo>
                    <a:pt x="14" y="1225"/>
                  </a:moveTo>
                  <a:lnTo>
                    <a:pt x="1816" y="1216"/>
                  </a:lnTo>
                  <a:lnTo>
                    <a:pt x="1824" y="0"/>
                  </a:lnTo>
                  <a:lnTo>
                    <a:pt x="0" y="0"/>
                  </a:lnTo>
                  <a:lnTo>
                    <a:pt x="14" y="1225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FFCC"/>
                </a:gs>
                <a:gs pos="100000">
                  <a:schemeClr val="bg1"/>
                </a:gs>
              </a:gsLst>
              <a:lin ang="18900000" scaled="1"/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114"/>
            <p:cNvSpPr>
              <a:spLocks noChangeArrowheads="1"/>
            </p:cNvSpPr>
            <p:nvPr/>
          </p:nvSpPr>
          <p:spPr bwMode="auto">
            <a:xfrm>
              <a:off x="526" y="2005"/>
              <a:ext cx="2275" cy="1891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115"/>
            <p:cNvSpPr>
              <a:spLocks noChangeShapeType="1"/>
            </p:cNvSpPr>
            <p:nvPr/>
          </p:nvSpPr>
          <p:spPr bwMode="auto">
            <a:xfrm>
              <a:off x="1012" y="1998"/>
              <a:ext cx="0" cy="1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6"/>
            <p:cNvSpPr>
              <a:spLocks/>
            </p:cNvSpPr>
            <p:nvPr/>
          </p:nvSpPr>
          <p:spPr bwMode="auto">
            <a:xfrm>
              <a:off x="535" y="3408"/>
              <a:ext cx="2266" cy="481"/>
            </a:xfrm>
            <a:custGeom>
              <a:avLst/>
              <a:gdLst>
                <a:gd name="T0" fmla="*/ 2266 w 2266"/>
                <a:gd name="T1" fmla="*/ 30 h 481"/>
                <a:gd name="T2" fmla="*/ 489 w 2266"/>
                <a:gd name="T3" fmla="*/ 0 h 481"/>
                <a:gd name="T4" fmla="*/ 0 w 2266"/>
                <a:gd name="T5" fmla="*/ 481 h 481"/>
                <a:gd name="T6" fmla="*/ 0 60000 65536"/>
                <a:gd name="T7" fmla="*/ 0 60000 65536"/>
                <a:gd name="T8" fmla="*/ 0 60000 65536"/>
                <a:gd name="T9" fmla="*/ 0 w 2266"/>
                <a:gd name="T10" fmla="*/ 0 h 481"/>
                <a:gd name="T11" fmla="*/ 2266 w 2266"/>
                <a:gd name="T12" fmla="*/ 481 h 4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6" h="481">
                  <a:moveTo>
                    <a:pt x="2266" y="30"/>
                  </a:moveTo>
                  <a:lnTo>
                    <a:pt x="489" y="0"/>
                  </a:lnTo>
                  <a:lnTo>
                    <a:pt x="0" y="481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17"/>
            <p:cNvSpPr>
              <a:spLocks noChangeArrowheads="1"/>
            </p:cNvSpPr>
            <p:nvPr/>
          </p:nvSpPr>
          <p:spPr bwMode="auto">
            <a:xfrm>
              <a:off x="2746" y="1776"/>
              <a:ext cx="110" cy="140"/>
            </a:xfrm>
            <a:prstGeom prst="ellipse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Freeform 118"/>
            <p:cNvSpPr>
              <a:spLocks/>
            </p:cNvSpPr>
            <p:nvPr/>
          </p:nvSpPr>
          <p:spPr bwMode="auto">
            <a:xfrm>
              <a:off x="2792" y="1916"/>
              <a:ext cx="1" cy="89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66 h 96"/>
                <a:gd name="T4" fmla="*/ 0 60000 65536"/>
                <a:gd name="T5" fmla="*/ 0 60000 65536"/>
                <a:gd name="T6" fmla="*/ 0 w 1"/>
                <a:gd name="T7" fmla="*/ 0 h 96"/>
                <a:gd name="T8" fmla="*/ 1 w 1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Oval 119"/>
            <p:cNvSpPr>
              <a:spLocks noChangeArrowheads="1"/>
            </p:cNvSpPr>
            <p:nvPr/>
          </p:nvSpPr>
          <p:spPr bwMode="auto">
            <a:xfrm>
              <a:off x="968" y="1798"/>
              <a:ext cx="109" cy="140"/>
            </a:xfrm>
            <a:prstGeom prst="ellipse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120"/>
            <p:cNvSpPr>
              <a:spLocks/>
            </p:cNvSpPr>
            <p:nvPr/>
          </p:nvSpPr>
          <p:spPr bwMode="auto">
            <a:xfrm>
              <a:off x="1013" y="1938"/>
              <a:ext cx="2" cy="89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66 h 96"/>
                <a:gd name="T4" fmla="*/ 0 60000 65536"/>
                <a:gd name="T5" fmla="*/ 0 60000 65536"/>
                <a:gd name="T6" fmla="*/ 0 w 1"/>
                <a:gd name="T7" fmla="*/ 0 h 96"/>
                <a:gd name="T8" fmla="*/ 1 w 1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121"/>
            <p:cNvSpPr>
              <a:spLocks noChangeArrowheads="1"/>
            </p:cNvSpPr>
            <p:nvPr/>
          </p:nvSpPr>
          <p:spPr bwMode="auto">
            <a:xfrm>
              <a:off x="480" y="2264"/>
              <a:ext cx="110" cy="140"/>
            </a:xfrm>
            <a:prstGeom prst="ellipse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122"/>
            <p:cNvSpPr>
              <a:spLocks/>
            </p:cNvSpPr>
            <p:nvPr/>
          </p:nvSpPr>
          <p:spPr bwMode="auto">
            <a:xfrm>
              <a:off x="526" y="2404"/>
              <a:ext cx="1" cy="89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66 h 96"/>
                <a:gd name="T4" fmla="*/ 0 60000 65536"/>
                <a:gd name="T5" fmla="*/ 0 60000 65536"/>
                <a:gd name="T6" fmla="*/ 0 w 1"/>
                <a:gd name="T7" fmla="*/ 0 h 96"/>
                <a:gd name="T8" fmla="*/ 1 w 1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123"/>
            <p:cNvSpPr>
              <a:spLocks noChangeArrowheads="1"/>
            </p:cNvSpPr>
            <p:nvPr/>
          </p:nvSpPr>
          <p:spPr bwMode="auto">
            <a:xfrm>
              <a:off x="2284" y="2271"/>
              <a:ext cx="109" cy="140"/>
            </a:xfrm>
            <a:prstGeom prst="ellipse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24"/>
            <p:cNvSpPr>
              <a:spLocks/>
            </p:cNvSpPr>
            <p:nvPr/>
          </p:nvSpPr>
          <p:spPr bwMode="auto">
            <a:xfrm>
              <a:off x="2329" y="2411"/>
              <a:ext cx="2" cy="89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66 h 96"/>
                <a:gd name="T4" fmla="*/ 0 60000 65536"/>
                <a:gd name="T5" fmla="*/ 0 60000 65536"/>
                <a:gd name="T6" fmla="*/ 0 w 1"/>
                <a:gd name="T7" fmla="*/ 0 h 96"/>
                <a:gd name="T8" fmla="*/ 1 w 1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25"/>
            <p:cNvSpPr>
              <a:spLocks/>
            </p:cNvSpPr>
            <p:nvPr/>
          </p:nvSpPr>
          <p:spPr bwMode="auto">
            <a:xfrm>
              <a:off x="940" y="3511"/>
              <a:ext cx="60" cy="305"/>
            </a:xfrm>
            <a:custGeom>
              <a:avLst/>
              <a:gdLst>
                <a:gd name="T0" fmla="*/ 0 w 104"/>
                <a:gd name="T1" fmla="*/ 104 h 400"/>
                <a:gd name="T2" fmla="*/ 5 w 104"/>
                <a:gd name="T3" fmla="*/ 87 h 400"/>
                <a:gd name="T4" fmla="*/ 5 w 104"/>
                <a:gd name="T5" fmla="*/ 69 h 400"/>
                <a:gd name="T6" fmla="*/ 1 w 104"/>
                <a:gd name="T7" fmla="*/ 52 h 400"/>
                <a:gd name="T8" fmla="*/ 3 w 104"/>
                <a:gd name="T9" fmla="*/ 25 h 400"/>
                <a:gd name="T10" fmla="*/ 7 w 104"/>
                <a:gd name="T11" fmla="*/ 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400"/>
                <a:gd name="T20" fmla="*/ 104 w 104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26"/>
            <p:cNvSpPr>
              <a:spLocks/>
            </p:cNvSpPr>
            <p:nvPr/>
          </p:nvSpPr>
          <p:spPr bwMode="auto">
            <a:xfrm rot="19539359" flipV="1">
              <a:off x="824" y="3535"/>
              <a:ext cx="60" cy="305"/>
            </a:xfrm>
            <a:custGeom>
              <a:avLst/>
              <a:gdLst>
                <a:gd name="T0" fmla="*/ 0 w 104"/>
                <a:gd name="T1" fmla="*/ 104 h 400"/>
                <a:gd name="T2" fmla="*/ 5 w 104"/>
                <a:gd name="T3" fmla="*/ 87 h 400"/>
                <a:gd name="T4" fmla="*/ 5 w 104"/>
                <a:gd name="T5" fmla="*/ 69 h 400"/>
                <a:gd name="T6" fmla="*/ 1 w 104"/>
                <a:gd name="T7" fmla="*/ 52 h 400"/>
                <a:gd name="T8" fmla="*/ 3 w 104"/>
                <a:gd name="T9" fmla="*/ 25 h 400"/>
                <a:gd name="T10" fmla="*/ 7 w 104"/>
                <a:gd name="T11" fmla="*/ 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400"/>
                <a:gd name="T20" fmla="*/ 104 w 104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27"/>
            <p:cNvSpPr>
              <a:spLocks/>
            </p:cNvSpPr>
            <p:nvPr/>
          </p:nvSpPr>
          <p:spPr bwMode="auto">
            <a:xfrm flipV="1">
              <a:off x="898" y="3480"/>
              <a:ext cx="60" cy="305"/>
            </a:xfrm>
            <a:custGeom>
              <a:avLst/>
              <a:gdLst>
                <a:gd name="T0" fmla="*/ 0 w 104"/>
                <a:gd name="T1" fmla="*/ 104 h 400"/>
                <a:gd name="T2" fmla="*/ 5 w 104"/>
                <a:gd name="T3" fmla="*/ 87 h 400"/>
                <a:gd name="T4" fmla="*/ 5 w 104"/>
                <a:gd name="T5" fmla="*/ 69 h 400"/>
                <a:gd name="T6" fmla="*/ 1 w 104"/>
                <a:gd name="T7" fmla="*/ 52 h 400"/>
                <a:gd name="T8" fmla="*/ 3 w 104"/>
                <a:gd name="T9" fmla="*/ 25 h 400"/>
                <a:gd name="T10" fmla="*/ 7 w 104"/>
                <a:gd name="T11" fmla="*/ 0 h 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400"/>
                <a:gd name="T20" fmla="*/ 104 w 104"/>
                <a:gd name="T21" fmla="*/ 400 h 4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28"/>
            <p:cNvSpPr>
              <a:spLocks/>
            </p:cNvSpPr>
            <p:nvPr/>
          </p:nvSpPr>
          <p:spPr bwMode="auto">
            <a:xfrm rot="771150">
              <a:off x="944" y="3767"/>
              <a:ext cx="199" cy="80"/>
            </a:xfrm>
            <a:custGeom>
              <a:avLst/>
              <a:gdLst>
                <a:gd name="T0" fmla="*/ 0 w 240"/>
                <a:gd name="T1" fmla="*/ 28 h 104"/>
                <a:gd name="T2" fmla="*/ 35 w 240"/>
                <a:gd name="T3" fmla="*/ 0 h 104"/>
                <a:gd name="T4" fmla="*/ 95 w 240"/>
                <a:gd name="T5" fmla="*/ 6 h 104"/>
                <a:gd name="T6" fmla="*/ 54 w 240"/>
                <a:gd name="T7" fmla="*/ 19 h 104"/>
                <a:gd name="T8" fmla="*/ 0 w 240"/>
                <a:gd name="T9" fmla="*/ 2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29"/>
            <p:cNvSpPr>
              <a:spLocks/>
            </p:cNvSpPr>
            <p:nvPr/>
          </p:nvSpPr>
          <p:spPr bwMode="auto">
            <a:xfrm rot="771150">
              <a:off x="784" y="3803"/>
              <a:ext cx="157" cy="86"/>
            </a:xfrm>
            <a:custGeom>
              <a:avLst/>
              <a:gdLst>
                <a:gd name="T0" fmla="*/ 0 w 240"/>
                <a:gd name="T1" fmla="*/ 41 h 104"/>
                <a:gd name="T2" fmla="*/ 10 w 240"/>
                <a:gd name="T3" fmla="*/ 0 h 104"/>
                <a:gd name="T4" fmla="*/ 29 w 240"/>
                <a:gd name="T5" fmla="*/ 10 h 104"/>
                <a:gd name="T6" fmla="*/ 16 w 240"/>
                <a:gd name="T7" fmla="*/ 28 h 104"/>
                <a:gd name="T8" fmla="*/ 0 w 240"/>
                <a:gd name="T9" fmla="*/ 41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30"/>
            <p:cNvSpPr>
              <a:spLocks/>
            </p:cNvSpPr>
            <p:nvPr/>
          </p:nvSpPr>
          <p:spPr bwMode="auto">
            <a:xfrm rot="771150">
              <a:off x="2024" y="3783"/>
              <a:ext cx="199" cy="80"/>
            </a:xfrm>
            <a:custGeom>
              <a:avLst/>
              <a:gdLst>
                <a:gd name="T0" fmla="*/ 0 w 240"/>
                <a:gd name="T1" fmla="*/ 28 h 104"/>
                <a:gd name="T2" fmla="*/ 35 w 240"/>
                <a:gd name="T3" fmla="*/ 0 h 104"/>
                <a:gd name="T4" fmla="*/ 95 w 240"/>
                <a:gd name="T5" fmla="*/ 6 h 104"/>
                <a:gd name="T6" fmla="*/ 54 w 240"/>
                <a:gd name="T7" fmla="*/ 19 h 104"/>
                <a:gd name="T8" fmla="*/ 0 w 240"/>
                <a:gd name="T9" fmla="*/ 28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plant"/>
            <p:cNvSpPr>
              <a:spLocks noEditPoints="1" noChangeArrowheads="1"/>
            </p:cNvSpPr>
            <p:nvPr/>
          </p:nvSpPr>
          <p:spPr bwMode="auto">
            <a:xfrm>
              <a:off x="1006" y="3478"/>
              <a:ext cx="260" cy="132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plant"/>
            <p:cNvSpPr>
              <a:spLocks noEditPoints="1" noChangeArrowheads="1"/>
            </p:cNvSpPr>
            <p:nvPr/>
          </p:nvSpPr>
          <p:spPr bwMode="auto">
            <a:xfrm>
              <a:off x="2014" y="3598"/>
              <a:ext cx="260" cy="132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plant"/>
            <p:cNvSpPr>
              <a:spLocks noEditPoints="1" noChangeArrowheads="1"/>
            </p:cNvSpPr>
            <p:nvPr/>
          </p:nvSpPr>
          <p:spPr bwMode="auto">
            <a:xfrm>
              <a:off x="1478" y="3686"/>
              <a:ext cx="260" cy="132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8" name="Group 134"/>
            <p:cNvGrpSpPr>
              <a:grpSpLocks/>
            </p:cNvGrpSpPr>
            <p:nvPr/>
          </p:nvGrpSpPr>
          <p:grpSpPr bwMode="auto">
            <a:xfrm>
              <a:off x="2560" y="3160"/>
              <a:ext cx="176" cy="360"/>
              <a:chOff x="2560" y="3160"/>
              <a:chExt cx="176" cy="360"/>
            </a:xfrm>
          </p:grpSpPr>
          <p:sp>
            <p:nvSpPr>
              <p:cNvPr id="35" name="Freeform 135"/>
              <p:cNvSpPr>
                <a:spLocks/>
              </p:cNvSpPr>
              <p:nvPr/>
            </p:nvSpPr>
            <p:spPr bwMode="auto">
              <a:xfrm>
                <a:off x="2676" y="3191"/>
                <a:ext cx="60" cy="305"/>
              </a:xfrm>
              <a:custGeom>
                <a:avLst/>
                <a:gdLst>
                  <a:gd name="T0" fmla="*/ 0 w 104"/>
                  <a:gd name="T1" fmla="*/ 104 h 400"/>
                  <a:gd name="T2" fmla="*/ 5 w 104"/>
                  <a:gd name="T3" fmla="*/ 87 h 400"/>
                  <a:gd name="T4" fmla="*/ 5 w 104"/>
                  <a:gd name="T5" fmla="*/ 69 h 400"/>
                  <a:gd name="T6" fmla="*/ 1 w 104"/>
                  <a:gd name="T7" fmla="*/ 52 h 400"/>
                  <a:gd name="T8" fmla="*/ 3 w 104"/>
                  <a:gd name="T9" fmla="*/ 25 h 400"/>
                  <a:gd name="T10" fmla="*/ 7 w 104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400"/>
                  <a:gd name="T20" fmla="*/ 104 w 104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6"/>
              <p:cNvSpPr>
                <a:spLocks/>
              </p:cNvSpPr>
              <p:nvPr/>
            </p:nvSpPr>
            <p:spPr bwMode="auto">
              <a:xfrm rot="19539359" flipV="1">
                <a:off x="2560" y="3215"/>
                <a:ext cx="60" cy="305"/>
              </a:xfrm>
              <a:custGeom>
                <a:avLst/>
                <a:gdLst>
                  <a:gd name="T0" fmla="*/ 0 w 104"/>
                  <a:gd name="T1" fmla="*/ 104 h 400"/>
                  <a:gd name="T2" fmla="*/ 5 w 104"/>
                  <a:gd name="T3" fmla="*/ 87 h 400"/>
                  <a:gd name="T4" fmla="*/ 5 w 104"/>
                  <a:gd name="T5" fmla="*/ 69 h 400"/>
                  <a:gd name="T6" fmla="*/ 1 w 104"/>
                  <a:gd name="T7" fmla="*/ 52 h 400"/>
                  <a:gd name="T8" fmla="*/ 3 w 104"/>
                  <a:gd name="T9" fmla="*/ 25 h 400"/>
                  <a:gd name="T10" fmla="*/ 7 w 104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400"/>
                  <a:gd name="T20" fmla="*/ 104 w 104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37"/>
              <p:cNvSpPr>
                <a:spLocks/>
              </p:cNvSpPr>
              <p:nvPr/>
            </p:nvSpPr>
            <p:spPr bwMode="auto">
              <a:xfrm flipV="1">
                <a:off x="2634" y="3160"/>
                <a:ext cx="60" cy="305"/>
              </a:xfrm>
              <a:custGeom>
                <a:avLst/>
                <a:gdLst>
                  <a:gd name="T0" fmla="*/ 0 w 104"/>
                  <a:gd name="T1" fmla="*/ 104 h 400"/>
                  <a:gd name="T2" fmla="*/ 5 w 104"/>
                  <a:gd name="T3" fmla="*/ 87 h 400"/>
                  <a:gd name="T4" fmla="*/ 5 w 104"/>
                  <a:gd name="T5" fmla="*/ 69 h 400"/>
                  <a:gd name="T6" fmla="*/ 1 w 104"/>
                  <a:gd name="T7" fmla="*/ 52 h 400"/>
                  <a:gd name="T8" fmla="*/ 3 w 104"/>
                  <a:gd name="T9" fmla="*/ 25 h 400"/>
                  <a:gd name="T10" fmla="*/ 7 w 104"/>
                  <a:gd name="T11" fmla="*/ 0 h 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400"/>
                  <a:gd name="T20" fmla="*/ 104 w 104"/>
                  <a:gd name="T21" fmla="*/ 400 h 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" name="Freeform 138"/>
            <p:cNvSpPr>
              <a:spLocks/>
            </p:cNvSpPr>
            <p:nvPr/>
          </p:nvSpPr>
          <p:spPr bwMode="auto">
            <a:xfrm rot="771150">
              <a:off x="1800" y="3752"/>
              <a:ext cx="119" cy="124"/>
            </a:xfrm>
            <a:custGeom>
              <a:avLst/>
              <a:gdLst>
                <a:gd name="T0" fmla="*/ 0 w 240"/>
                <a:gd name="T1" fmla="*/ 250 h 104"/>
                <a:gd name="T2" fmla="*/ 2 w 240"/>
                <a:gd name="T3" fmla="*/ 0 h 104"/>
                <a:gd name="T4" fmla="*/ 7 w 240"/>
                <a:gd name="T5" fmla="*/ 60 h 104"/>
                <a:gd name="T6" fmla="*/ 4 w 240"/>
                <a:gd name="T7" fmla="*/ 175 h 104"/>
                <a:gd name="T8" fmla="*/ 0 w 240"/>
                <a:gd name="T9" fmla="*/ 25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39"/>
            <p:cNvSpPr>
              <a:spLocks/>
            </p:cNvSpPr>
            <p:nvPr/>
          </p:nvSpPr>
          <p:spPr bwMode="auto">
            <a:xfrm rot="771150">
              <a:off x="2552" y="3448"/>
              <a:ext cx="119" cy="124"/>
            </a:xfrm>
            <a:custGeom>
              <a:avLst/>
              <a:gdLst>
                <a:gd name="T0" fmla="*/ 0 w 240"/>
                <a:gd name="T1" fmla="*/ 250 h 104"/>
                <a:gd name="T2" fmla="*/ 2 w 240"/>
                <a:gd name="T3" fmla="*/ 0 h 104"/>
                <a:gd name="T4" fmla="*/ 7 w 240"/>
                <a:gd name="T5" fmla="*/ 60 h 104"/>
                <a:gd name="T6" fmla="*/ 4 w 240"/>
                <a:gd name="T7" fmla="*/ 175 h 104"/>
                <a:gd name="T8" fmla="*/ 0 w 240"/>
                <a:gd name="T9" fmla="*/ 25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40"/>
            <p:cNvSpPr>
              <a:spLocks/>
            </p:cNvSpPr>
            <p:nvPr/>
          </p:nvSpPr>
          <p:spPr bwMode="auto">
            <a:xfrm rot="2782742">
              <a:off x="1648" y="3792"/>
              <a:ext cx="119" cy="124"/>
            </a:xfrm>
            <a:custGeom>
              <a:avLst/>
              <a:gdLst>
                <a:gd name="T0" fmla="*/ 0 w 240"/>
                <a:gd name="T1" fmla="*/ 250 h 104"/>
                <a:gd name="T2" fmla="*/ 2 w 240"/>
                <a:gd name="T3" fmla="*/ 0 h 104"/>
                <a:gd name="T4" fmla="*/ 7 w 240"/>
                <a:gd name="T5" fmla="*/ 60 h 104"/>
                <a:gd name="T6" fmla="*/ 4 w 240"/>
                <a:gd name="T7" fmla="*/ 175 h 104"/>
                <a:gd name="T8" fmla="*/ 0 w 240"/>
                <a:gd name="T9" fmla="*/ 25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04"/>
                <a:gd name="T17" fmla="*/ 240 w 24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32" name="Picture 141" descr="1f6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2784"/>
              <a:ext cx="219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42" descr="4f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5" y="2977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Содержимое 2"/>
          <p:cNvSpPr txBox="1">
            <a:spLocks noGrp="1"/>
          </p:cNvSpPr>
          <p:nvPr>
            <p:ph idx="1"/>
          </p:nvPr>
        </p:nvSpPr>
        <p:spPr>
          <a:xfrm>
            <a:off x="5148064" y="260648"/>
            <a:ext cx="8373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акваріумі в школі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i="1" dirty="0" smtClean="0">
                <a:solidFill>
                  <a:srgbClr val="FF0000"/>
                </a:solidFill>
              </a:rPr>
              <a:t>Є 7 рибок золоті.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 3 рибки дасть Микола.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400" b="1" i="1" dirty="0" smtClean="0">
                <a:solidFill>
                  <a:srgbClr val="FF0000"/>
                </a:solidFill>
              </a:rPr>
              <a:t>Скільки стане їх тоді?</a:t>
            </a: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059704"/>
            <a:ext cx="20195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 descr="C:\Documents and Settings\учитель\Мои документы\Мои рисунки\1c1a346f4b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276872"/>
            <a:ext cx="1288951" cy="18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 descr="C:\Documents and Settings\учитель\Мои документы\Мои рисунки\1c1a346f4b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772816"/>
            <a:ext cx="1288951" cy="18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 descr="C:\Documents and Settings\учитель\Мои документы\Мои рисунки\1c1a346f4b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780928"/>
            <a:ext cx="1288951" cy="18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 descr="C:\Documents and Settings\учитель\Мои документы\Мои рисунки\1c1a346f4b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645024"/>
            <a:ext cx="1288951" cy="18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 descr="C:\Documents and Settings\учитель\Мои документы\Мои рисунки\1c1a346f4b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293096"/>
            <a:ext cx="1288951" cy="18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 descr="C:\Documents and Settings\учитель\Мои документы\Мои рисунки\1c1a346f4b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140968"/>
            <a:ext cx="1288951" cy="18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 descr="C:\Documents and Settings\учитель\Мои документы\Мои рисунки\1c1a346f4b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933056"/>
            <a:ext cx="1288951" cy="18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859904"/>
            <a:ext cx="20195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3992340" y="5745136"/>
            <a:ext cx="5044156" cy="780207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7 + 3 = 10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C 0.0052 -0.01088 0.00191 -0.0206 4.44444E-6 -0.03241 C -0.00486 -0.06227 -0.02327 -0.0831 -0.04358 -0.09468 C -0.05486 -0.11458 -0.04167 -0.09491 -0.05486 -0.10556 C -0.05851 -0.10833 -0.06111 -0.1132 -0.06459 -0.1162 C -0.07552 -0.12546 -0.08872 -0.1331 -0.1 -0.14213 C -0.1165 -0.15533 -0.13334 -0.16829 -0.15 -0.18079 C -0.16493 -0.1919 -0.17882 -0.20741 -0.19514 -0.21528 C -0.21268 -0.22361 -0.22969 -0.23333 -0.24688 -0.24306 C -0.25886 -0.25 -0.27605 -0.26181 -0.28872 -0.26667 C -0.29393 -0.26875 -0.29966 -0.26898 -0.30486 -0.27107 C -0.34514 -0.28611 -0.28837 -0.26945 -0.3323 -0.28195 C -0.3349 -0.28264 -0.34028 -0.28403 -0.34028 -0.28403 C -0.37917 -0.30857 -0.4382 -0.30023 -0.47587 -0.30116 C -0.60521 -0.29977 -0.62066 -0.30602 -0.70486 -0.29051 C -0.71875 -0.28403 -0.73073 -0.27361 -0.74514 -0.26898 C -0.76841 -0.24861 -0.74184 -0.26945 -0.76459 -0.2581 C -0.78837 -0.2463 -0.75747 -0.25556 -0.78073 -0.24954 C -0.80087 -0.23634 -0.81771 -0.21528 -0.83559 -0.19792 C -0.83976 -0.19398 -0.8448 -0.19213 -0.84844 -0.18727 C -0.85174 -0.18287 -0.85816 -0.17431 -0.85816 -0.17431 C -0.8658 -0.14861 -0.85625 -0.17801 -0.86615 -0.15486 C -0.86789 -0.15093 -0.86858 -0.14097 -0.86945 -0.13773 C -0.87014 -0.13472 -0.8717 -0.13218 -0.87257 -0.12917 C -0.87344 -0.12639 -0.87379 -0.12338 -0.87431 -0.1206 C -0.87761 -0.08357 -0.879 -0.04537 -0.879 -0.0088 " pathEditMode="relative" ptsTypes="fffffffffffffffffffffffff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C 0.00225 -0.0007 0.00486 -0.00047 0.00659 -0.00232 C 0.01284 -0.00926 0.01093 -0.02662 0.01302 -0.03658 C 0.01146 -0.10834 0.01076 -0.1801 0.00816 -0.25162 C 0.00781 -0.26042 -0.00052 -0.27755 -0.00469 -0.28403 C -0.01025 -0.2926 -0.02257 -0.30764 -0.02257 -0.30764 C -0.02795 -0.32246 -0.03768 -0.33056 -0.04827 -0.33774 C -0.05573 -0.35232 -0.04983 -0.34237 -0.06927 -0.36135 C -0.08768 -0.3794 -0.10677 -0.39352 -0.12743 -0.40649 C -0.1415 -0.41528 -0.15729 -0.43056 -0.17257 -0.43449 C -0.17639 -0.43727 -0.17969 -0.44121 -0.18386 -0.44306 C -0.19011 -0.44561 -0.20313 -0.44746 -0.20313 -0.44746 C -0.22223 -0.45973 -0.24532 -0.46088 -0.26615 -0.46459 C -0.28768 -0.46389 -0.30903 -0.46389 -0.33056 -0.4625 C -0.33959 -0.46204 -0.33455 -0.45973 -0.34184 -0.45602 C -0.3474 -0.45324 -0.3625 -0.45209 -0.36615 -0.45162 C -0.37257 -0.44584 -0.37691 -0.43912 -0.38386 -0.43449 C -0.38698 -0.4301 -0.39184 -0.42732 -0.39341 -0.42153 C -0.39393 -0.41945 -0.3941 -0.4169 -0.39514 -0.41505 C -0.39636 -0.41297 -0.39844 -0.4125 -0.4 -0.41088 C -0.40677 -0.40348 -0.41302 -0.39537 -0.41927 -0.38704 C -0.42361 -0.38125 -0.4316 -0.38149 -0.43698 -0.37848 C -0.44861 -0.37176 -0.45625 -0.36482 -0.46927 -0.36135 C -0.47483 -0.35024 -0.48386 -0.34699 -0.49184 -0.33982 C -0.49549 -0.33287 -0.49514 -0.33588 -0.49514 -0.33125 " pathEditMode="relative" ptsTypes="ffffffffffffffffffffffffA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233</Words>
  <Application>Microsoft Office PowerPoint</Application>
  <PresentationFormat>Экран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5 + 1 = 6</vt:lpstr>
      <vt:lpstr>5 + 2 = 7</vt:lpstr>
      <vt:lpstr>3 + 1 = 4</vt:lpstr>
      <vt:lpstr>1 + 1 = 2</vt:lpstr>
      <vt:lpstr>3 + 2 = 5</vt:lpstr>
      <vt:lpstr>8 + 1 = 9</vt:lpstr>
      <vt:lpstr>7 + 2 = 9</vt:lpstr>
      <vt:lpstr>7 + 3 = 10</vt:lpstr>
      <vt:lpstr>Молодці!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алло</dc:creator>
  <cp:lastModifiedBy>Таня</cp:lastModifiedBy>
  <cp:revision>12</cp:revision>
  <dcterms:created xsi:type="dcterms:W3CDTF">2012-11-28T16:44:13Z</dcterms:created>
  <dcterms:modified xsi:type="dcterms:W3CDTF">2016-02-12T19:02:42Z</dcterms:modified>
</cp:coreProperties>
</file>