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258" r:id="rId4"/>
    <p:sldId id="297" r:id="rId5"/>
    <p:sldId id="298" r:id="rId6"/>
    <p:sldId id="301" r:id="rId7"/>
    <p:sldId id="355" r:id="rId8"/>
    <p:sldId id="280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908"/>
    <a:srgbClr val="0000FF"/>
    <a:srgbClr val="FF99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35B03-2F6C-D852-272C-1E340F9D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2CB430-BB48-AF9C-B4DA-2943A505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0175B-DFD0-178B-1FE0-892D7D4A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9201D9-9CDB-C888-C214-1005E7D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4CF13F-3593-CFFB-C37A-B72BC9E6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9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3721-5FFE-FC9F-F427-1835BA23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67208-F4C7-3A42-41BB-3EC45E17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8F1071-285E-43C8-4F7C-F3F66530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EE84C9-3500-1E5B-622B-CCD6623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B7DF47-F74E-0857-5D94-0E69972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8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688FED-32BC-4119-AC33-D585009D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072B22-6F06-DBF9-EECD-6339243F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3C5EF-83E7-FE67-B956-FA1C0C47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DC78D2-A850-90CD-6DC6-B9C52753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14B274-06CF-EB2B-641D-2BDC7AC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E488-4806-F875-D7EA-5F629EB0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528F8F-3D4F-BB84-16FA-EC0779C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BEBA7-DAE0-1E3F-73D8-C4C8897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04DCC4-F10A-AA07-7A9F-5491EB11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77062B-D8B7-5DC9-842F-A61BC421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D17E-B0F4-78C3-E127-D5360AAB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2E86E-7FCD-F32D-A328-B4C1B226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7B233D-A29B-4D3A-8EC2-1F3D9312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AB9E8-0F3E-7133-F623-E70793B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C3D87E-44BA-0392-0867-EABD9DD7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5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36819-92D7-F6AD-B540-B0198D9B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7F87B0-07E7-025C-1E83-F36756AF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8B8CF5-BFD9-A69D-A67E-1D4D727F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98F5AE-99B7-F2BE-9372-E87F4F76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E0A3D2-C3BE-5EE6-E44A-8D6E9E98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9B6E38-A77F-E76F-DECA-8DBBB79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05F71-C3D7-28D1-BD03-BB8F8DA1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906080-20C6-73B6-6361-BF3E9AA9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E0AC26-E544-76EF-B3DC-857905CA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7A1D86-E1F3-4D42-A221-042CD71D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7D3ED4A-8611-731B-C33E-6283ECF1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31CCC7-BB6D-CD17-B6BE-6929CAE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07CF7C-CF07-8E1B-B11C-DD3F0ED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A017DDE-4290-1CD9-886B-E36AD5EB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783A0-C607-994B-96FB-E38429A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1E3987-DF99-0A90-26E7-F22254F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F28B1E-811E-5B53-5822-48052F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C0A8D5F-9345-A547-51FA-496253DA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8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03E619-E6CA-7F9F-40BD-EA022D56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B5C401-FBBD-66EB-94D9-AB76D2A0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0F7E569-B2DA-129D-BC7E-C8DC82AD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6BC1-E770-C672-AA9C-E59B5E00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946ACB-DFB2-6911-376C-383351E6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D6A43C-2C83-BF91-C3A8-90F388B4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29479B-9204-9894-AF34-B3F132B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6B22AA-CB4F-DD69-C68B-893676E2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EA2DA5-B17C-8E3B-6904-0B66381B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3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9ACD-8409-17C9-BD03-B321F3F4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CAE2C32-7E15-9B14-3F61-BA9BD617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49030B-DC8D-7D3F-A21D-4D0C38A2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8417BA-A2CE-858B-775B-A72163E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462B30-A7EC-4AB5-3DA0-8CF5788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5D162E-890D-093E-7A65-CE590A9C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3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1A793F-D104-95B1-6104-01C9D154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5F0366-B496-B903-9101-CF8B7407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0A38F9-39EC-A485-DE4A-1509F9E5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622E-ED67-4265-BF88-BDBE0BCC5984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4693D6-DBCC-AD69-F555-B8CABD060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5114A-E032-61A6-2582-25405FF6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9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youtu.be/pp1HCa9I5Bk" TargetMode="External"/><Relationship Id="rId4" Type="http://schemas.openxmlformats.org/officeDocument/2006/relationships/hyperlink" Target="https://www.youtube.com/@user-dw6wy3nf8n/featured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hyperlink" Target="https://youtu.be/pp1HCa9I5Bk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12" Type="http://schemas.openxmlformats.org/officeDocument/2006/relationships/hyperlink" Target="https://youtu.be/pp1HCa9I5B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20.pn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gif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11.jpg"/><Relationship Id="rId10" Type="http://schemas.openxmlformats.org/officeDocument/2006/relationships/hyperlink" Target="https://youtu.be/pp1HCa9I5Bk" TargetMode="External"/><Relationship Id="rId4" Type="http://schemas.openxmlformats.org/officeDocument/2006/relationships/hyperlink" Target="https://www.youtube.com/channel/UCYtu9EnlIk3Nph-Yj_nHd6A" TargetMode="External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hyperlink" Target="https://youtu.be/pp1HCa9I5Bk" TargetMode="External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11.jp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p1HCa9I5Bk" TargetMode="External"/><Relationship Id="rId3" Type="http://schemas.openxmlformats.org/officeDocument/2006/relationships/hyperlink" Target="https://www.youtube.com/channel/UCYtu9EnlIk3Nph-Yj_nHd6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image" Target="../media/image11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9.wdp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hyperlink" Target="https://youtu.be/pp1HCa9I5Bk" TargetMode="External"/><Relationship Id="rId4" Type="http://schemas.openxmlformats.org/officeDocument/2006/relationships/image" Target="../media/image10.gif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pp1HCa9I5B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елограм 7">
            <a:extLst>
              <a:ext uri="{FF2B5EF4-FFF2-40B4-BE49-F238E27FC236}">
                <a16:creationId xmlns:a16="http://schemas.microsoft.com/office/drawing/2014/main" id="{F2F215C9-76AB-7E70-9908-3E26E5433FA1}"/>
              </a:ext>
            </a:extLst>
          </p:cNvPr>
          <p:cNvSpPr/>
          <p:nvPr/>
        </p:nvSpPr>
        <p:spPr>
          <a:xfrm>
            <a:off x="-276733" y="5726"/>
            <a:ext cx="8009184" cy="825271"/>
          </a:xfrm>
          <a:prstGeom prst="parallelogram">
            <a:avLst>
              <a:gd name="adj" fmla="val 10728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A895E4A-AA53-BFCB-A576-F73509EDEF55}"/>
              </a:ext>
            </a:extLst>
          </p:cNvPr>
          <p:cNvSpPr/>
          <p:nvPr/>
        </p:nvSpPr>
        <p:spPr>
          <a:xfrm>
            <a:off x="1078558" y="-5727"/>
            <a:ext cx="5591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Пізнаємо природу</a:t>
            </a:r>
          </a:p>
        </p:txBody>
      </p:sp>
      <p:pic>
        <p:nvPicPr>
          <p:cNvPr id="7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4C7D3EA7-1BAD-EA95-5C7E-2E0A3E7E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5725"/>
            <a:ext cx="985421" cy="9606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FC9F04DB-C5D5-47FA-F9CA-4E34A4DB9151}"/>
              </a:ext>
            </a:extLst>
          </p:cNvPr>
          <p:cNvSpPr/>
          <p:nvPr/>
        </p:nvSpPr>
        <p:spPr>
          <a:xfrm>
            <a:off x="7732450" y="-1"/>
            <a:ext cx="4459550" cy="825271"/>
          </a:xfrm>
          <a:custGeom>
            <a:avLst/>
            <a:gdLst>
              <a:gd name="connsiteX0" fmla="*/ 885400 w 4781006"/>
              <a:gd name="connsiteY0" fmla="*/ 0 h 825271"/>
              <a:gd name="connsiteX1" fmla="*/ 3804462 w 4781006"/>
              <a:gd name="connsiteY1" fmla="*/ 0 h 825271"/>
              <a:gd name="connsiteX2" fmla="*/ 4714618 w 4781006"/>
              <a:gd name="connsiteY2" fmla="*/ 0 h 825271"/>
              <a:gd name="connsiteX3" fmla="*/ 4781006 w 4781006"/>
              <a:gd name="connsiteY3" fmla="*/ 0 h 825271"/>
              <a:gd name="connsiteX4" fmla="*/ 4781006 w 4781006"/>
              <a:gd name="connsiteY4" fmla="*/ 825271 h 825271"/>
              <a:gd name="connsiteX5" fmla="*/ 3829218 w 4781006"/>
              <a:gd name="connsiteY5" fmla="*/ 825271 h 825271"/>
              <a:gd name="connsiteX6" fmla="*/ 3804462 w 4781006"/>
              <a:gd name="connsiteY6" fmla="*/ 825271 h 825271"/>
              <a:gd name="connsiteX7" fmla="*/ 0 w 4781006"/>
              <a:gd name="connsiteY7" fmla="*/ 825271 h 8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006" h="825271">
                <a:moveTo>
                  <a:pt x="885400" y="0"/>
                </a:moveTo>
                <a:lnTo>
                  <a:pt x="3804462" y="0"/>
                </a:lnTo>
                <a:lnTo>
                  <a:pt x="4714618" y="0"/>
                </a:lnTo>
                <a:lnTo>
                  <a:pt x="4781006" y="0"/>
                </a:lnTo>
                <a:lnTo>
                  <a:pt x="4781006" y="825271"/>
                </a:lnTo>
                <a:lnTo>
                  <a:pt x="3829218" y="825271"/>
                </a:lnTo>
                <a:lnTo>
                  <a:pt x="3804462" y="825271"/>
                </a:lnTo>
                <a:lnTo>
                  <a:pt x="0" y="8252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D7CF5F02-CC26-A7A2-E0C7-B275FD034AC6}"/>
              </a:ext>
            </a:extLst>
          </p:cNvPr>
          <p:cNvSpPr/>
          <p:nvPr/>
        </p:nvSpPr>
        <p:spPr>
          <a:xfrm>
            <a:off x="8701611" y="-14354"/>
            <a:ext cx="2890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</a:t>
            </a:r>
            <a:r>
              <a:rPr lang="ru-RU" sz="5400" b="1" i="1" cap="none" spc="50" dirty="0" err="1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клас</a:t>
            </a:r>
            <a:endParaRPr lang="ru-RU" sz="5400" b="1" i="1" cap="none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2651EED-D242-F927-807F-B30A33E278ED}"/>
              </a:ext>
            </a:extLst>
          </p:cNvPr>
          <p:cNvSpPr/>
          <p:nvPr/>
        </p:nvSpPr>
        <p:spPr>
          <a:xfrm>
            <a:off x="4321315" y="926384"/>
            <a:ext cx="354937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Урок 53</a:t>
            </a:r>
          </a:p>
        </p:txBody>
      </p:sp>
      <p:pic>
        <p:nvPicPr>
          <p:cNvPr id="20" name="Рисунок 19">
            <a:hlinkClick r:id="rId4"/>
            <a:extLst>
              <a:ext uri="{FF2B5EF4-FFF2-40B4-BE49-F238E27FC236}">
                <a16:creationId xmlns:a16="http://schemas.microsoft.com/office/drawing/2014/main" id="{11EACFB7-68D0-983F-F2D9-1954E6D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13" y="22995"/>
            <a:ext cx="825271" cy="8252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057E951-FE10-ADC5-0A86-3F0EA48F54A1}"/>
              </a:ext>
            </a:extLst>
          </p:cNvPr>
          <p:cNvSpPr/>
          <p:nvPr/>
        </p:nvSpPr>
        <p:spPr>
          <a:xfrm>
            <a:off x="1653191" y="1924778"/>
            <a:ext cx="9128521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змінюється організм людини, коли росте й розвивається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10F482-1B03-8FEF-FA1E-2264F62E4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09" y="3771447"/>
            <a:ext cx="1611907" cy="29498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CE1C05-1FF1-A72D-609E-14CB4AEDE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" y="2212125"/>
            <a:ext cx="3996698" cy="4796038"/>
          </a:xfrm>
          <a:prstGeom prst="rect">
            <a:avLst/>
          </a:prstGeom>
        </p:spPr>
      </p:pic>
      <p:pic>
        <p:nvPicPr>
          <p:cNvPr id="1028" name="Picture 4" descr="Ребенок плачет рисунок (30 фото)">
            <a:extLst>
              <a:ext uri="{FF2B5EF4-FFF2-40B4-BE49-F238E27FC236}">
                <a16:creationId xmlns:a16="http://schemas.microsoft.com/office/drawing/2014/main" id="{47012052-AE81-C19A-9F6D-C00EDF332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10285" r="22103" b="8064"/>
          <a:stretch/>
        </p:blipFill>
        <p:spPr bwMode="auto">
          <a:xfrm>
            <a:off x="7999435" y="4787100"/>
            <a:ext cx="1401490" cy="20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етодичний порадник «Здорова дитина – щаслива дитина»">
            <a:extLst>
              <a:ext uri="{FF2B5EF4-FFF2-40B4-BE49-F238E27FC236}">
                <a16:creationId xmlns:a16="http://schemas.microsoft.com/office/drawing/2014/main" id="{03BEB873-5AD6-B7D1-8EF5-6D1A67A1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05" y="4557565"/>
            <a:ext cx="1561562" cy="22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rId10"/>
            <a:extLst>
              <a:ext uri="{FF2B5EF4-FFF2-40B4-BE49-F238E27FC236}">
                <a16:creationId xmlns:a16="http://schemas.microsoft.com/office/drawing/2014/main" id="{F0E8F1A8-D2C3-011A-EBE0-292B35FDD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67" y="5394894"/>
            <a:ext cx="3811422" cy="1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 animBg="1"/>
      <p:bldP spid="9" grpId="0"/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: п’ятикутник 1">
            <a:extLst>
              <a:ext uri="{FF2B5EF4-FFF2-40B4-BE49-F238E27FC236}">
                <a16:creationId xmlns:a16="http://schemas.microsoft.com/office/drawing/2014/main" id="{8768D312-9155-F13C-B77B-BD59370A62F9}"/>
              </a:ext>
            </a:extLst>
          </p:cNvPr>
          <p:cNvSpPr/>
          <p:nvPr/>
        </p:nvSpPr>
        <p:spPr>
          <a:xfrm>
            <a:off x="1410789" y="191590"/>
            <a:ext cx="10720251" cy="783770"/>
          </a:xfrm>
          <a:prstGeom prst="homePlate">
            <a:avLst/>
          </a:prstGeom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Період життя людини, в якому перебуваєш зараз ти й учнівство 5-9 класів, називається підлітковим. Що тобі про нього відомо?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33732F8B-6370-A5B4-9839-B26CD0F87CFB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BD15F212-4E53-4A2D-DB42-0B4DBEC64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hlinkClick r:id="rId3"/>
              <a:extLst>
                <a:ext uri="{FF2B5EF4-FFF2-40B4-BE49-F238E27FC236}">
                  <a16:creationId xmlns:a16="http://schemas.microsoft.com/office/drawing/2014/main" id="{CEDFB721-D96A-061D-C5B1-9EB66043B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C2BD0FAE-943A-3DC4-A3CF-93C1EB24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000" l="5348" r="98396">
                        <a14:foregroundMark x1="32620" y1="12667" x2="40642" y2="14667"/>
                        <a14:foregroundMark x1="60963" y1="10667" x2="58289" y2="19667"/>
                        <a14:foregroundMark x1="61497" y1="11000" x2="58289" y2="19333"/>
                        <a14:foregroundMark x1="55615" y1="10333" x2="59893" y2="8000"/>
                        <a14:foregroundMark x1="31016" y1="18333" x2="59893" y2="16000"/>
                        <a14:foregroundMark x1="59893" y1="16000" x2="27807" y2="13667"/>
                        <a14:foregroundMark x1="27807" y1="13667" x2="27807" y2="14667"/>
                        <a14:foregroundMark x1="32086" y1="21000" x2="57219" y2="20667"/>
                        <a14:foregroundMark x1="6952" y1="28333" x2="5882" y2="35000"/>
                        <a14:foregroundMark x1="63636" y1="7667" x2="64171" y2="22333"/>
                        <a14:foregroundMark x1="98396" y1="27667" x2="96257" y2="44333"/>
                        <a14:foregroundMark x1="49733" y1="84667" x2="55615" y2="92000"/>
                        <a14:foregroundMark x1="41176" y1="94333" x2="55615" y2="93667"/>
                        <a14:foregroundMark x1="41176" y1="95000" x2="56150" y2="95333"/>
                        <a14:foregroundMark x1="44385" y1="98333" x2="56684" y2="95667"/>
                        <a14:foregroundMark x1="32620" y1="7000" x2="27273" y2="8333"/>
                        <a14:foregroundMark x1="59893" y1="1000" x2="66845" y2="3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4" y="80782"/>
            <a:ext cx="1133025" cy="18176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9C55CDD-99EC-CD6D-93EF-7F8AC1CE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785" y="3861786"/>
            <a:ext cx="1997476" cy="29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94DABA-2A42-81A6-3617-AAB3213E7A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000" t="32254" r="16214" b="14667"/>
          <a:stretch/>
        </p:blipFill>
        <p:spPr>
          <a:xfrm>
            <a:off x="1541417" y="1288867"/>
            <a:ext cx="8644046" cy="4798423"/>
          </a:xfrm>
          <a:prstGeom prst="rect">
            <a:avLst/>
          </a:prstGeom>
        </p:spPr>
      </p:pic>
      <p:pic>
        <p:nvPicPr>
          <p:cNvPr id="12" name="Рисунок 11">
            <a:hlinkClick r:id="rId10"/>
            <a:extLst>
              <a:ext uri="{FF2B5EF4-FFF2-40B4-BE49-F238E27FC236}">
                <a16:creationId xmlns:a16="http://schemas.microsoft.com/office/drawing/2014/main" id="{23434F0C-4E0D-B8F8-1E74-C9BF6692B7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отан, выродок, мультфильм">
            <a:extLst>
              <a:ext uri="{FF2B5EF4-FFF2-40B4-BE49-F238E27FC236}">
                <a16:creationId xmlns:a16="http://schemas.microsoft.com/office/drawing/2014/main" id="{C308A0BC-D105-1D63-70F3-461354FB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7" b="98235" l="3000" r="90889">
                        <a14:foregroundMark x1="53556" y1="10784" x2="40222" y2="11667"/>
                        <a14:foregroundMark x1="40222" y1="11667" x2="17667" y2="18922"/>
                        <a14:foregroundMark x1="17667" y1="18922" x2="11333" y2="29706"/>
                        <a14:foregroundMark x1="11333" y1="29706" x2="10000" y2="36471"/>
                        <a14:foregroundMark x1="9111" y1="24216" x2="4444" y2="35196"/>
                        <a14:foregroundMark x1="4444" y1="35196" x2="5111" y2="40588"/>
                        <a14:foregroundMark x1="26778" y1="8137" x2="34556" y2="5196"/>
                        <a14:foregroundMark x1="34556" y1="5196" x2="51556" y2="4118"/>
                        <a14:foregroundMark x1="51556" y1="4118" x2="61111" y2="9314"/>
                        <a14:foregroundMark x1="61111" y1="9314" x2="62222" y2="10588"/>
                        <a14:foregroundMark x1="44000" y1="2059" x2="52667" y2="3235"/>
                        <a14:foregroundMark x1="52667" y1="3235" x2="61111" y2="7157"/>
                        <a14:foregroundMark x1="61111" y1="7157" x2="61222" y2="7647"/>
                        <a14:foregroundMark x1="55778" y1="2059" x2="35444" y2="3039"/>
                        <a14:foregroundMark x1="35444" y1="3039" x2="31556" y2="4314"/>
                        <a14:foregroundMark x1="51556" y1="30196" x2="47222" y2="31471"/>
                        <a14:foregroundMark x1="50444" y1="30000" x2="50667" y2="39020"/>
                        <a14:foregroundMark x1="35556" y1="30588" x2="34000" y2="40980"/>
                        <a14:foregroundMark x1="37667" y1="29216" x2="34333" y2="41373"/>
                        <a14:foregroundMark x1="35333" y1="46373" x2="48444" y2="55098"/>
                        <a14:foregroundMark x1="38222" y1="48725" x2="26222" y2="50882"/>
                        <a14:foregroundMark x1="4333" y1="50784" x2="7000" y2="54608"/>
                        <a14:foregroundMark x1="3111" y1="31667" x2="3333" y2="39902"/>
                        <a14:foregroundMark x1="3333" y1="39902" x2="4667" y2="41373"/>
                        <a14:foregroundMark x1="45111" y1="66765" x2="52444" y2="67941"/>
                        <a14:foregroundMark x1="38333" y1="68235" x2="33333" y2="68725"/>
                        <a14:foregroundMark x1="29556" y1="70882" x2="23111" y2="80000"/>
                        <a14:foregroundMark x1="23111" y1="80000" x2="23556" y2="80392"/>
                        <a14:foregroundMark x1="27111" y1="90392" x2="37778" y2="91078"/>
                        <a14:foregroundMark x1="37778" y1="91078" x2="46778" y2="94118"/>
                        <a14:foregroundMark x1="46778" y1="94118" x2="43778" y2="94510"/>
                        <a14:foregroundMark x1="43111" y1="97941" x2="41556" y2="98333"/>
                        <a14:foregroundMark x1="84222" y1="74804" x2="84778" y2="86863"/>
                        <a14:foregroundMark x1="84778" y1="86863" x2="85778" y2="89608"/>
                        <a14:foregroundMark x1="89333" y1="73137" x2="89444" y2="89804"/>
                        <a14:foregroundMark x1="90556" y1="78725" x2="90889" y2="91078"/>
                        <a14:foregroundMark x1="53556" y1="65294" x2="50111" y2="75392"/>
                        <a14:backgroundMark x1="54778" y1="72745" x2="57667" y2="73922"/>
                        <a14:backgroundMark x1="66667" y1="81765" x2="67667" y2="8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9" y="5402700"/>
            <a:ext cx="1278759" cy="14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Набуття організмом людини нових ознак і властивос­тей має назву </a:t>
            </a:r>
            <a:r>
              <a:rPr lang="uk-UA" sz="2400" b="1" dirty="0">
                <a:solidFill>
                  <a:srgbClr val="FF0000"/>
                </a:solidFill>
              </a:rPr>
              <a:t>розвиток</a:t>
            </a:r>
            <a:r>
              <a:rPr lang="uk-UA" sz="2400" b="1" dirty="0">
                <a:solidFill>
                  <a:schemeClr val="tx1"/>
                </a:solidFill>
              </a:rPr>
              <a:t>. Він </a:t>
            </a:r>
            <a:r>
              <a:rPr lang="uk-UA" sz="2400" b="1" dirty="0" err="1">
                <a:solidFill>
                  <a:schemeClr val="tx1"/>
                </a:solidFill>
              </a:rPr>
              <a:t>пов’я-заний</a:t>
            </a:r>
            <a:r>
              <a:rPr lang="uk-UA" sz="2400" b="1" dirty="0">
                <a:solidFill>
                  <a:schemeClr val="tx1"/>
                </a:solidFill>
              </a:rPr>
              <a:t> з різними зміна­ми, що відбуваються в органах і частинах тіла людини, її </a:t>
            </a:r>
            <a:r>
              <a:rPr lang="uk-UA" sz="2400" b="1" dirty="0" err="1">
                <a:solidFill>
                  <a:schemeClr val="tx1"/>
                </a:solidFill>
              </a:rPr>
              <a:t>поведін</a:t>
            </a:r>
            <a:r>
              <a:rPr lang="uk-UA" sz="2400" b="1" dirty="0">
                <a:solidFill>
                  <a:schemeClr val="tx1"/>
                </a:solidFill>
              </a:rPr>
              <a:t>-ці, мисленні, психіці, розумових здібностях. 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B88FF15-C19A-23CF-1E9B-2AF5F586F19D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5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2B8D2160-7F71-4F18-612F-F9AC0286C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hlinkClick r:id="rId5"/>
              <a:extLst>
                <a:ext uri="{FF2B5EF4-FFF2-40B4-BE49-F238E27FC236}">
                  <a16:creationId xmlns:a16="http://schemas.microsoft.com/office/drawing/2014/main" id="{2FD4E0AB-A9F9-199E-0B16-BC21120A8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Детка, Девочка, Нейтральный, Ребенок">
            <a:extLst>
              <a:ext uri="{FF2B5EF4-FFF2-40B4-BE49-F238E27FC236}">
                <a16:creationId xmlns:a16="http://schemas.microsoft.com/office/drawing/2014/main" id="{5611CFEC-7D10-AD3F-B9C5-ADE76A02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52" y="4795277"/>
            <a:ext cx="1446466" cy="16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лышка, Девочка, Воздушный Шар, Ребенок">
            <a:extLst>
              <a:ext uri="{FF2B5EF4-FFF2-40B4-BE49-F238E27FC236}">
                <a16:creationId xmlns:a16="http://schemas.microsoft.com/office/drawing/2014/main" id="{CB78AF60-C474-A29B-F39E-DC9087FE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71" y="2891319"/>
            <a:ext cx="2151623" cy="37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евушка, Женщина, Красота, Портрет">
            <a:extLst>
              <a:ext uri="{FF2B5EF4-FFF2-40B4-BE49-F238E27FC236}">
                <a16:creationId xmlns:a16="http://schemas.microsoft.com/office/drawing/2014/main" id="{B22D05E5-12B5-3762-30E7-F3DE2B20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37" y="1841809"/>
            <a:ext cx="2959958" cy="48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таруха, Бабка, Карга, Старушка">
            <a:extLst>
              <a:ext uri="{FF2B5EF4-FFF2-40B4-BE49-F238E27FC236}">
                <a16:creationId xmlns:a16="http://schemas.microsoft.com/office/drawing/2014/main" id="{2786E501-6121-925D-6223-86C90951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74" y="2830286"/>
            <a:ext cx="2240416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9A739A-17F5-E5E4-C228-6DB1177BCF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40" y="1787016"/>
            <a:ext cx="2283051" cy="4940720"/>
          </a:xfrm>
          <a:prstGeom prst="rect">
            <a:avLst/>
          </a:prstGeom>
        </p:spPr>
      </p:pic>
      <p:pic>
        <p:nvPicPr>
          <p:cNvPr id="12" name="Рисунок 11">
            <a:hlinkClick r:id="rId12"/>
            <a:extLst>
              <a:ext uri="{FF2B5EF4-FFF2-40B4-BE49-F238E27FC236}">
                <a16:creationId xmlns:a16="http://schemas.microsoft.com/office/drawing/2014/main" id="{8B4E0DAD-A6F7-5032-A9D6-4889FE25B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Ти з легкістю помітиш, як росте і розвивається твій організм, якщо переглянеш свої світлини. Або пригадаєш, як молоч­ні зуби замінювались постійними, зростала сила м’язів.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D5FE29-222D-C4CA-4B95-1C740F347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388" y="4978436"/>
            <a:ext cx="1027064" cy="1879564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B88FF15-C19A-23CF-1E9B-2AF5F586F19D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5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2B8D2160-7F71-4F18-612F-F9AC0286C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hlinkClick r:id="rId4"/>
              <a:extLst>
                <a:ext uri="{FF2B5EF4-FFF2-40B4-BE49-F238E27FC236}">
                  <a16:creationId xmlns:a16="http://schemas.microsoft.com/office/drawing/2014/main" id="{2FD4E0AB-A9F9-199E-0B16-BC21120A8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Premium Vector | Baby growth process. from newborn to preschool child. idea  of childhood. girl toddler.">
            <a:extLst>
              <a:ext uri="{FF2B5EF4-FFF2-40B4-BE49-F238E27FC236}">
                <a16:creationId xmlns:a16="http://schemas.microsoft.com/office/drawing/2014/main" id="{9769F046-B60E-5668-9CB3-A45F53B7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2" y="1585869"/>
            <a:ext cx="9591131" cy="29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by Group Over White Baby Development Stages Babies Developmental  Milestones For First Year Happy Children Infant And Toddler Crawling  Sitting Walking Stock Photo - Download Image Now - iStock">
            <a:extLst>
              <a:ext uri="{FF2B5EF4-FFF2-40B4-BE49-F238E27FC236}">
                <a16:creationId xmlns:a16="http://schemas.microsoft.com/office/drawing/2014/main" id="{0FE3DABD-906B-ECCB-53C7-89C69D41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64" y="4347347"/>
            <a:ext cx="58293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10"/>
            <a:extLst>
              <a:ext uri="{FF2B5EF4-FFF2-40B4-BE49-F238E27FC236}">
                <a16:creationId xmlns:a16="http://schemas.microsoft.com/office/drawing/2014/main" id="{72A78385-5CF9-1801-0618-33C7F916E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1569660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Речовини, які регулюють діяльність органів організму людини, впливають на ріст і роз-виток називають </a:t>
            </a:r>
            <a:r>
              <a:rPr lang="uk-UA" sz="2400" b="1" dirty="0">
                <a:solidFill>
                  <a:srgbClr val="FF0000"/>
                </a:solidFill>
              </a:rPr>
              <a:t>гормо­нами</a:t>
            </a:r>
            <a:r>
              <a:rPr lang="uk-UA" sz="2400" b="1" dirty="0">
                <a:solidFill>
                  <a:schemeClr val="tx1"/>
                </a:solidFill>
              </a:rPr>
              <a:t>. Гормони виробляються органами, що мають назву </a:t>
            </a:r>
            <a:r>
              <a:rPr lang="uk-UA" sz="2400" b="1" dirty="0">
                <a:solidFill>
                  <a:srgbClr val="FF0000"/>
                </a:solidFill>
              </a:rPr>
              <a:t>зало-</a:t>
            </a:r>
            <a:r>
              <a:rPr lang="uk-UA" sz="2400" b="1" dirty="0" err="1">
                <a:solidFill>
                  <a:srgbClr val="FF0000"/>
                </a:solidFill>
              </a:rPr>
              <a:t>зи</a:t>
            </a:r>
            <a:r>
              <a:rPr lang="uk-UA" sz="2400" b="1" dirty="0">
                <a:solidFill>
                  <a:srgbClr val="FF0000"/>
                </a:solidFill>
              </a:rPr>
              <a:t> внутрішньої секреції</a:t>
            </a:r>
            <a:r>
              <a:rPr lang="uk-UA" sz="2400" b="1" dirty="0">
                <a:solidFill>
                  <a:schemeClr val="tx1"/>
                </a:solidFill>
              </a:rPr>
              <a:t>. З них гормони надходять у кров, з якою потрапляють до </a:t>
            </a:r>
            <a:r>
              <a:rPr lang="uk-UA" sz="2400" b="1" dirty="0" err="1">
                <a:solidFill>
                  <a:schemeClr val="tx1"/>
                </a:solidFill>
              </a:rPr>
              <a:t>орга-нів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B88FF15-C19A-23CF-1E9B-2AF5F586F19D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5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2B8D2160-7F71-4F18-612F-F9AC0286C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hlinkClick r:id="rId3"/>
              <a:extLst>
                <a:ext uri="{FF2B5EF4-FFF2-40B4-BE49-F238E27FC236}">
                  <a16:creationId xmlns:a16="http://schemas.microsoft.com/office/drawing/2014/main" id="{2FD4E0AB-A9F9-199E-0B16-BC21120A8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Як впливають гормони на апетит">
            <a:extLst>
              <a:ext uri="{FF2B5EF4-FFF2-40B4-BE49-F238E27FC236}">
                <a16:creationId xmlns:a16="http://schemas.microsoft.com/office/drawing/2014/main" id="{B298B2A9-09A8-B546-B3F7-F2A9CB7F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9" y="1955200"/>
            <a:ext cx="5748236" cy="32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ботан, выродок, мультфильм">
            <a:extLst>
              <a:ext uri="{FF2B5EF4-FFF2-40B4-BE49-F238E27FC236}">
                <a16:creationId xmlns:a16="http://schemas.microsoft.com/office/drawing/2014/main" id="{4F66277C-B9FC-54ED-A1ED-38E673F8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47" b="98235" l="3000" r="90889">
                        <a14:foregroundMark x1="53556" y1="10784" x2="40222" y2="11667"/>
                        <a14:foregroundMark x1="40222" y1="11667" x2="17667" y2="18922"/>
                        <a14:foregroundMark x1="17667" y1="18922" x2="11333" y2="29706"/>
                        <a14:foregroundMark x1="11333" y1="29706" x2="10000" y2="36471"/>
                        <a14:foregroundMark x1="9111" y1="24216" x2="4444" y2="35196"/>
                        <a14:foregroundMark x1="4444" y1="35196" x2="5111" y2="40588"/>
                        <a14:foregroundMark x1="26778" y1="8137" x2="34556" y2="5196"/>
                        <a14:foregroundMark x1="34556" y1="5196" x2="51556" y2="4118"/>
                        <a14:foregroundMark x1="51556" y1="4118" x2="61111" y2="9314"/>
                        <a14:foregroundMark x1="61111" y1="9314" x2="62222" y2="10588"/>
                        <a14:foregroundMark x1="44000" y1="2059" x2="52667" y2="3235"/>
                        <a14:foregroundMark x1="52667" y1="3235" x2="61111" y2="7157"/>
                        <a14:foregroundMark x1="61111" y1="7157" x2="61222" y2="7647"/>
                        <a14:foregroundMark x1="55778" y1="2059" x2="35444" y2="3039"/>
                        <a14:foregroundMark x1="35444" y1="3039" x2="31556" y2="4314"/>
                        <a14:foregroundMark x1="51556" y1="30196" x2="47222" y2="31471"/>
                        <a14:foregroundMark x1="50444" y1="30000" x2="50667" y2="39020"/>
                        <a14:foregroundMark x1="35556" y1="30588" x2="34000" y2="40980"/>
                        <a14:foregroundMark x1="37667" y1="29216" x2="34333" y2="41373"/>
                        <a14:foregroundMark x1="35333" y1="46373" x2="48444" y2="55098"/>
                        <a14:foregroundMark x1="38222" y1="48725" x2="26222" y2="50882"/>
                        <a14:foregroundMark x1="4333" y1="50784" x2="7000" y2="54608"/>
                        <a14:foregroundMark x1="3111" y1="31667" x2="3333" y2="39902"/>
                        <a14:foregroundMark x1="3333" y1="39902" x2="4667" y2="41373"/>
                        <a14:foregroundMark x1="45111" y1="66765" x2="52444" y2="67941"/>
                        <a14:foregroundMark x1="38333" y1="68235" x2="33333" y2="68725"/>
                        <a14:foregroundMark x1="29556" y1="70882" x2="23111" y2="80000"/>
                        <a14:foregroundMark x1="23111" y1="80000" x2="23556" y2="80392"/>
                        <a14:foregroundMark x1="27111" y1="90392" x2="37778" y2="91078"/>
                        <a14:foregroundMark x1="37778" y1="91078" x2="46778" y2="94118"/>
                        <a14:foregroundMark x1="46778" y1="94118" x2="43778" y2="94510"/>
                        <a14:foregroundMark x1="43111" y1="97941" x2="41556" y2="98333"/>
                        <a14:foregroundMark x1="84222" y1="74804" x2="84778" y2="86863"/>
                        <a14:foregroundMark x1="84778" y1="86863" x2="85778" y2="89608"/>
                        <a14:foregroundMark x1="89333" y1="73137" x2="89444" y2="89804"/>
                        <a14:foregroundMark x1="90556" y1="78725" x2="90889" y2="91078"/>
                        <a14:foregroundMark x1="53556" y1="65294" x2="50111" y2="75392"/>
                        <a14:backgroundMark x1="54778" y1="72745" x2="57667" y2="73922"/>
                        <a14:backgroundMark x1="66667" y1="81765" x2="67667" y2="8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2" y="5408829"/>
            <a:ext cx="1278759" cy="14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Ендокринна система залози внутрішньої секреції. | Урок на 2 завдання.  Біологія">
            <a:extLst>
              <a:ext uri="{FF2B5EF4-FFF2-40B4-BE49-F238E27FC236}">
                <a16:creationId xmlns:a16="http://schemas.microsoft.com/office/drawing/2014/main" id="{95B1037E-91FE-8691-D4EF-6602E5DE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85" y="2098766"/>
            <a:ext cx="6429452" cy="45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11"/>
            <a:extLst>
              <a:ext uri="{FF2B5EF4-FFF2-40B4-BE49-F238E27FC236}">
                <a16:creationId xmlns:a16="http://schemas.microsoft.com/office/drawing/2014/main" id="{AAFEA64C-6140-8905-05CC-58576D8707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Не менш важливо дбати про здоров’я дихальної системи та якість повітря, що </a:t>
            </a:r>
            <a:r>
              <a:rPr lang="uk-UA" sz="2400" b="1" dirty="0" err="1">
                <a:solidFill>
                  <a:schemeClr val="tx1"/>
                </a:solidFill>
              </a:rPr>
              <a:t>вдиха-єш</a:t>
            </a:r>
            <a:r>
              <a:rPr lang="uk-UA" sz="2400" b="1" dirty="0">
                <a:solidFill>
                  <a:schemeClr val="tx1"/>
                </a:solidFill>
              </a:rPr>
              <a:t>. Для росту та зміцнення кісток необхідно споживати продукти, що містять хімічний елемент </a:t>
            </a:r>
            <a:r>
              <a:rPr lang="uk-UA" sz="2400" b="1" dirty="0">
                <a:solidFill>
                  <a:srgbClr val="FF0000"/>
                </a:solidFill>
              </a:rPr>
              <a:t>Кальцій</a:t>
            </a:r>
            <a:r>
              <a:rPr lang="uk-UA" sz="2400" b="1" dirty="0">
                <a:solidFill>
                  <a:schemeClr val="tx1"/>
                </a:solidFill>
              </a:rPr>
              <a:t> (молочні продукти) і вітаміни (фрукти й овочі). 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B88FF15-C19A-23CF-1E9B-2AF5F586F19D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5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2B8D2160-7F71-4F18-612F-F9AC0286C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hlinkClick r:id="rId3"/>
              <a:extLst>
                <a:ext uri="{FF2B5EF4-FFF2-40B4-BE49-F238E27FC236}">
                  <a16:creationId xmlns:a16="http://schemas.microsoft.com/office/drawing/2014/main" id="{2FD4E0AB-A9F9-199E-0B16-BC21120A8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074" name="Picture 2" descr="6 продуктов, богатых кальцием - Росконтроль">
            <a:extLst>
              <a:ext uri="{FF2B5EF4-FFF2-40B4-BE49-F238E27FC236}">
                <a16:creationId xmlns:a16="http://schemas.microsoft.com/office/drawing/2014/main" id="{96A70817-3D54-11E8-E089-D6572534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05" y="1547200"/>
            <a:ext cx="7314113" cy="51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D5FE29-222D-C4CA-4B95-1C740F347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545" y="4889448"/>
            <a:ext cx="975360" cy="1784945"/>
          </a:xfrm>
          <a:prstGeom prst="rect">
            <a:avLst/>
          </a:prstGeom>
        </p:spPr>
      </p:pic>
      <p:pic>
        <p:nvPicPr>
          <p:cNvPr id="10" name="Рисунок 9">
            <a:hlinkClick r:id="rId8"/>
            <a:extLst>
              <a:ext uri="{FF2B5EF4-FFF2-40B4-BE49-F238E27FC236}">
                <a16:creationId xmlns:a16="http://schemas.microsoft.com/office/drawing/2014/main" id="{CADC7A8F-AD24-524B-0829-546EFF9D1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107474" y="183607"/>
            <a:ext cx="9919063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381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ЗАВДАННЯ 1.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Наведи власні приклади змін, якими супроводжується ріст і розвиток людини. Як пов’язані ці процеси?</a:t>
            </a:r>
          </a:p>
        </p:txBody>
      </p:sp>
      <p:pic>
        <p:nvPicPr>
          <p:cNvPr id="2050" name="Picture 2" descr="Ordinateur Icônes, Tache, Gestion PNG - Ordinateur Icônes, Tache, Gestion  transparentes | PNG gratuit">
            <a:extLst>
              <a:ext uri="{FF2B5EF4-FFF2-40B4-BE49-F238E27FC236}">
                <a16:creationId xmlns:a16="http://schemas.microsoft.com/office/drawing/2014/main" id="{40D7E029-EB98-DDBF-5C61-DF5C9416E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4808" l="10000" r="90000">
                        <a14:foregroundMark x1="30661" y1="6979" x2="26222" y2="10577"/>
                        <a14:foregroundMark x1="35000" y1="3462" x2="33776" y2="4454"/>
                        <a14:foregroundMark x1="30556" y1="13846" x2="28333" y2="28654"/>
                        <a14:foregroundMark x1="28333" y1="28654" x2="33111" y2="42115"/>
                        <a14:foregroundMark x1="33111" y1="42115" x2="36778" y2="44038"/>
                        <a14:foregroundMark x1="31556" y1="15000" x2="39556" y2="11346"/>
                        <a14:foregroundMark x1="39556" y1="11346" x2="44667" y2="13846"/>
                        <a14:foregroundMark x1="54778" y1="20962" x2="47667" y2="41923"/>
                        <a14:foregroundMark x1="47667" y1="41923" x2="59444" y2="49231"/>
                        <a14:foregroundMark x1="59444" y1="49231" x2="60667" y2="30192"/>
                        <a14:foregroundMark x1="60667" y1="30192" x2="52333" y2="42885"/>
                        <a14:foregroundMark x1="52333" y1="42885" x2="62444" y2="33846"/>
                        <a14:foregroundMark x1="62444" y1="33846" x2="47889" y2="43654"/>
                        <a14:foregroundMark x1="47889" y1="43654" x2="60222" y2="33654"/>
                        <a14:foregroundMark x1="60222" y1="33654" x2="59000" y2="46346"/>
                        <a14:foregroundMark x1="59000" y1="46346" x2="63889" y2="48077"/>
                        <a14:foregroundMark x1="53889" y1="22692" x2="61000" y2="26346"/>
                        <a14:foregroundMark x1="61000" y1="26346" x2="65222" y2="50192"/>
                        <a14:foregroundMark x1="65222" y1="50192" x2="53111" y2="60577"/>
                        <a14:foregroundMark x1="53111" y1="60577" x2="50889" y2="61346"/>
                        <a14:foregroundMark x1="50778" y1="24038" x2="47333" y2="31538"/>
                        <a14:foregroundMark x1="47333" y1="31538" x2="50000" y2="53462"/>
                        <a14:foregroundMark x1="50000" y1="53462" x2="53667" y2="58269"/>
                        <a14:foregroundMark x1="24111" y1="90577" x2="31333" y2="92115"/>
                        <a14:foregroundMark x1="31333" y1="92115" x2="27222" y2="94808"/>
                        <a14:foregroundMark x1="52889" y1="74231" x2="55667" y2="83077"/>
                        <a14:foregroundMark x1="55667" y1="83077" x2="66667" y2="87308"/>
                        <a14:foregroundMark x1="66667" y1="87308" x2="72889" y2="77885"/>
                        <a14:foregroundMark x1="72889" y1="77885" x2="70889" y2="60385"/>
                        <a14:foregroundMark x1="51853" y1="74874" x2="60167" y2="72482"/>
                        <a14:backgroundMark x1="62444" y1="71923" x2="63667" y2="71154"/>
                        <a14:backgroundMark x1="62222" y1="72115" x2="62556" y2="72115"/>
                        <a14:backgroundMark x1="61222" y1="70769" x2="62889" y2="72885"/>
                        <a14:backgroundMark x1="30444" y1="1731" x2="32556" y2="4808"/>
                        <a14:backgroundMark x1="32667" y1="5385" x2="32778" y2="5962"/>
                        <a14:backgroundMark x1="32889" y1="5577" x2="31556" y2="7115"/>
                        <a14:backgroundMark x1="33667" y1="4231" x2="30444" y2="653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19828"/>
          <a:stretch/>
        </p:blipFill>
        <p:spPr bwMode="auto">
          <a:xfrm>
            <a:off x="0" y="91788"/>
            <a:ext cx="1939856" cy="18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252F1EB2-ABA5-2778-B1A3-610504798277}"/>
              </a:ext>
            </a:extLst>
          </p:cNvPr>
          <p:cNvGrpSpPr/>
          <p:nvPr/>
        </p:nvGrpSpPr>
        <p:grpSpPr>
          <a:xfrm>
            <a:off x="-281170" y="5972350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C9EB8BF1-4D2E-49B2-5CD9-6EBE8C554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70EE410C-594E-C5A1-9BE1-98D9CC958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38291F-2407-4270-9FB2-001652C4F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359" y="4120492"/>
            <a:ext cx="1025307" cy="1876350"/>
          </a:xfrm>
          <a:prstGeom prst="rect">
            <a:avLst/>
          </a:prstGeom>
        </p:spPr>
      </p:pic>
      <p:pic>
        <p:nvPicPr>
          <p:cNvPr id="5122" name="Picture 2" descr="Эволюция человека Изображения – скачать бесплатно на Freepik">
            <a:extLst>
              <a:ext uri="{FF2B5EF4-FFF2-40B4-BE49-F238E27FC236}">
                <a16:creationId xmlns:a16="http://schemas.microsoft.com/office/drawing/2014/main" id="{27340FAF-E846-C51F-6C19-04EB01E5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95" y="2285754"/>
            <a:ext cx="9616128" cy="33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10"/>
            <a:extLst>
              <a:ext uri="{FF2B5EF4-FFF2-40B4-BE49-F238E27FC236}">
                <a16:creationId xmlns:a16="http://schemas.microsoft.com/office/drawing/2014/main" id="{3A7B5362-3DE6-E901-6F2D-A586C5F61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0" y="5921715"/>
            <a:ext cx="2713958" cy="1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1A947-8C37-7CF9-0591-FFF6E711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47" y="3182255"/>
            <a:ext cx="2008564" cy="3675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D5359-EE92-0A30-31F2-059263B1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E700E5AD-D448-C7C2-B64E-ECFFAA89E09B}"/>
              </a:ext>
            </a:extLst>
          </p:cNvPr>
          <p:cNvSpPr/>
          <p:nvPr/>
        </p:nvSpPr>
        <p:spPr>
          <a:xfrm>
            <a:off x="1848262" y="998230"/>
            <a:ext cx="8845864" cy="1083119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endParaRPr lang="ru-RU" sz="3600" b="1" dirty="0"/>
          </a:p>
        </p:txBody>
      </p:sp>
      <p:pic>
        <p:nvPicPr>
          <p:cNvPr id="8" name="Рисунок 7">
            <a:hlinkClick r:id="rId4"/>
            <a:extLst>
              <a:ext uri="{FF2B5EF4-FFF2-40B4-BE49-F238E27FC236}">
                <a16:creationId xmlns:a16="http://schemas.microsoft.com/office/drawing/2014/main" id="{7484F88F-DC79-6901-AA39-21D3FAECB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1" y="2357846"/>
            <a:ext cx="4783482" cy="18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218</Words>
  <Application>Microsoft Office PowerPoint</Application>
  <PresentationFormat>Широкий екран</PresentationFormat>
  <Paragraphs>12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AdonisC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709</cp:revision>
  <dcterms:created xsi:type="dcterms:W3CDTF">2023-02-01T11:00:58Z</dcterms:created>
  <dcterms:modified xsi:type="dcterms:W3CDTF">2024-03-21T17:21:46Z</dcterms:modified>
</cp:coreProperties>
</file>