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2" r:id="rId2"/>
    <p:sldId id="537" r:id="rId3"/>
    <p:sldId id="418" r:id="rId4"/>
    <p:sldId id="493" r:id="rId5"/>
    <p:sldId id="526" r:id="rId6"/>
    <p:sldId id="419" r:id="rId7"/>
    <p:sldId id="443" r:id="rId8"/>
    <p:sldId id="256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0F97F"/>
    <a:srgbClr val="EEDDEF"/>
    <a:srgbClr val="C5EAFA"/>
    <a:srgbClr val="5BD4FF"/>
    <a:srgbClr val="DDF0FE"/>
    <a:srgbClr val="3A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s://youtu.be/xbDRdBz0kf4" TargetMode="External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hyperlink" Target="https://youtu.be/xbDRdBz0kf4" TargetMode="External"/><Relationship Id="rId5" Type="http://schemas.openxmlformats.org/officeDocument/2006/relationships/image" Target="../media/image10.gif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1.gif"/><Relationship Id="rId9" Type="http://schemas.openxmlformats.org/officeDocument/2006/relationships/hyperlink" Target="https://youtu.be/xbDRdBz0kf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xbDRdBz0kf4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5.wdp"/><Relationship Id="rId4" Type="http://schemas.openxmlformats.org/officeDocument/2006/relationships/image" Target="../media/image11.gi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xbDRdBz0kf4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5.wdp"/><Relationship Id="rId4" Type="http://schemas.openxmlformats.org/officeDocument/2006/relationships/image" Target="../media/image11.gi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8.png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hyperlink" Target="https://youtu.be/xbDRdBz0kf4" TargetMode="External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1.gif"/><Relationship Id="rId9" Type="http://schemas.openxmlformats.org/officeDocument/2006/relationships/hyperlink" Target="https://youtu.be/xbDRdBz0kf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xbDRdBz0kf4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Ytu9EnlIk3Nph-Yj_nHd6A" TargetMode="External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4966309" y="-6771"/>
            <a:ext cx="957173" cy="1060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643486" y="-3827"/>
            <a:ext cx="33991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34</a:t>
            </a:r>
            <a:endParaRPr lang="ru-RU" sz="6600" b="1" i="1" cap="none" spc="50" dirty="0">
              <a:ln w="28575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4032985" y="2120950"/>
            <a:ext cx="8159015" cy="2123658"/>
          </a:xfrm>
          <a:prstGeom prst="rect">
            <a:avLst/>
          </a:prstGeom>
          <a:solidFill>
            <a:srgbClr val="EEDDEF">
              <a:alpha val="4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ВКЛАДЕНІ ЦИКЛИ З ЛІЧИЛЬНИКОМ                  В </a:t>
            </a:r>
            <a:r>
              <a:rPr lang="en-US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SCRATCH 3</a:t>
            </a:r>
            <a:endParaRPr lang="uk-UA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ntique Olive" panose="020B0803020204030204" pitchFamily="34" charset="0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6179419" y="6024791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7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8A141E-879B-B1EB-F4F8-8952509B98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007" t="23238" r="24857" b="61302"/>
          <a:stretch/>
        </p:blipFill>
        <p:spPr>
          <a:xfrm>
            <a:off x="0" y="-6771"/>
            <a:ext cx="4966309" cy="1060254"/>
          </a:xfrm>
          <a:prstGeom prst="rect">
            <a:avLst/>
          </a:prstGeom>
        </p:spPr>
      </p:pic>
      <p:pic>
        <p:nvPicPr>
          <p:cNvPr id="19" name="Рисунок 18">
            <a:hlinkClick r:id="rId11"/>
            <a:extLst>
              <a:ext uri="{FF2B5EF4-FFF2-40B4-BE49-F238E27FC236}">
                <a16:creationId xmlns:a16="http://schemas.microsoft.com/office/drawing/2014/main" id="{0933E55B-CB66-CA09-EF3D-17B7177BF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48" y="4720749"/>
            <a:ext cx="3878996" cy="151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D8851-6720-6B8E-15D6-580687D200A7}"/>
              </a:ext>
            </a:extLst>
          </p:cNvPr>
          <p:cNvSpPr txBox="1"/>
          <p:nvPr/>
        </p:nvSpPr>
        <p:spPr>
          <a:xfrm>
            <a:off x="3502324" y="382508"/>
            <a:ext cx="3350863" cy="70788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000" b="1" i="1" dirty="0"/>
              <a:t>Поміркуйте</a:t>
            </a:r>
            <a:endParaRPr lang="ru-RU" sz="4000" b="1" i="1" dirty="0"/>
          </a:p>
        </p:txBody>
      </p:sp>
      <p:pic>
        <p:nvPicPr>
          <p:cNvPr id="9" name="Picture 2" descr="Школа Дети Поднимая Руки В Современный Классе — стоковые фотографии и  другие картинки Белый - iStock">
            <a:extLst>
              <a:ext uri="{FF2B5EF4-FFF2-40B4-BE49-F238E27FC236}">
                <a16:creationId xmlns:a16="http://schemas.microsoft.com/office/drawing/2014/main" id="{BE0928EC-A461-77D0-72BB-184D7D8F3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5"/>
          <a:stretch/>
        </p:blipFill>
        <p:spPr bwMode="auto">
          <a:xfrm>
            <a:off x="0" y="-44725"/>
            <a:ext cx="3502325" cy="17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D712B7-8D83-1F12-DA24-8C0360FD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BDC83D-B63E-2997-0EB0-D5495B33C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18" name="Группа 5">
            <a:extLst>
              <a:ext uri="{FF2B5EF4-FFF2-40B4-BE49-F238E27FC236}">
                <a16:creationId xmlns:a16="http://schemas.microsoft.com/office/drawing/2014/main" id="{333A6A0D-BD09-501A-E336-BCD457CD53BE}"/>
              </a:ext>
            </a:extLst>
          </p:cNvPr>
          <p:cNvGrpSpPr/>
          <p:nvPr/>
        </p:nvGrpSpPr>
        <p:grpSpPr>
          <a:xfrm>
            <a:off x="1153198" y="2023513"/>
            <a:ext cx="10310290" cy="992997"/>
            <a:chOff x="241538" y="1910285"/>
            <a:chExt cx="11671787" cy="10549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9" name="Прямоугольник 2">
              <a:extLst>
                <a:ext uri="{FF2B5EF4-FFF2-40B4-BE49-F238E27FC236}">
                  <a16:creationId xmlns:a16="http://schemas.microsoft.com/office/drawing/2014/main" id="{C9853E92-CC29-A26E-51CB-50FCA8ACBE54}"/>
                </a:ext>
              </a:extLst>
            </p:cNvPr>
            <p:cNvSpPr/>
            <p:nvPr/>
          </p:nvSpPr>
          <p:spPr>
            <a:xfrm>
              <a:off x="241538" y="1910285"/>
              <a:ext cx="11671787" cy="10549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12248345-ACEE-E33F-EAF8-A066BA56F628}"/>
                </a:ext>
              </a:extLst>
            </p:cNvPr>
            <p:cNvSpPr/>
            <p:nvPr/>
          </p:nvSpPr>
          <p:spPr>
            <a:xfrm>
              <a:off x="416896" y="2157812"/>
              <a:ext cx="241539" cy="187686"/>
            </a:xfrm>
            <a:prstGeom prst="ellipse">
              <a:avLst/>
            </a:prstGeom>
            <a:solidFill>
              <a:srgbClr val="E50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F05DF1-0238-4F62-9D64-7A9844513BDE}"/>
                </a:ext>
              </a:extLst>
            </p:cNvPr>
            <p:cNvSpPr txBox="1"/>
            <p:nvPr/>
          </p:nvSpPr>
          <p:spPr>
            <a:xfrm>
              <a:off x="698740" y="1951600"/>
              <a:ext cx="11085043" cy="101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 </a:t>
              </a:r>
              <a:r>
                <a:rPr lang="ru-RU" sz="2800" dirty="0" err="1"/>
                <a:t>Що</a:t>
              </a:r>
              <a:r>
                <a:rPr lang="ru-RU" sz="2800" dirty="0"/>
                <a:t> є результатом </a:t>
              </a:r>
              <a:r>
                <a:rPr lang="ru-RU" sz="2800" dirty="0" err="1"/>
                <a:t>виконання</a:t>
              </a:r>
              <a:r>
                <a:rPr lang="ru-RU" sz="2800" dirty="0"/>
                <a:t> фрагмента проєкту, </a:t>
              </a:r>
              <a:r>
                <a:rPr lang="ru-RU" sz="2800" dirty="0" err="1"/>
                <a:t>який</a:t>
              </a:r>
              <a:r>
                <a:rPr lang="ru-RU" sz="2800" dirty="0"/>
                <a:t> </a:t>
              </a:r>
              <a:r>
                <a:rPr lang="ru-RU" sz="2800" dirty="0" err="1"/>
                <a:t>наведе</a:t>
              </a:r>
              <a:r>
                <a:rPr lang="ru-RU" sz="2800" dirty="0"/>
                <a:t>-но на </a:t>
              </a:r>
              <a:r>
                <a:rPr lang="ru-RU" sz="2800" dirty="0" err="1"/>
                <a:t>малюнку</a:t>
              </a:r>
              <a:r>
                <a:rPr lang="ru-RU" sz="2800" dirty="0"/>
                <a:t>? Як </a:t>
              </a:r>
              <a:r>
                <a:rPr lang="ru-RU" sz="2800" dirty="0" err="1"/>
                <a:t>він</a:t>
              </a:r>
              <a:r>
                <a:rPr lang="ru-RU" sz="2800" dirty="0"/>
                <a:t> </a:t>
              </a:r>
              <a:r>
                <a:rPr lang="ru-RU" sz="2800" dirty="0" err="1"/>
                <a:t>виконується</a:t>
              </a:r>
              <a:r>
                <a:rPr lang="ru-RU" sz="2800" dirty="0"/>
                <a:t>?</a:t>
              </a:r>
              <a:endParaRPr lang="uk-UA" sz="2800" dirty="0"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45C30A-4AFF-EA45-3AC5-C5A1FC41DF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" y="1897629"/>
            <a:ext cx="959652" cy="959652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3CB9540E-5903-DAC8-670F-EF74F8416256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1026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103595A8-AF35-E11B-68F6-543B745F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hlinkClick r:id="rId7"/>
              <a:extLst>
                <a:ext uri="{FF2B5EF4-FFF2-40B4-BE49-F238E27FC236}">
                  <a16:creationId xmlns:a16="http://schemas.microsoft.com/office/drawing/2014/main" id="{781C44AD-8A49-D889-8055-665151DE1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9C8E41-DBB2-E02F-7D94-E68A3AB7C2C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6286" t="37460" r="13786" b="23937"/>
          <a:stretch/>
        </p:blipFill>
        <p:spPr>
          <a:xfrm>
            <a:off x="3878650" y="3176892"/>
            <a:ext cx="3253669" cy="3545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Рисунок 21">
            <a:hlinkClick r:id="rId11"/>
            <a:extLst>
              <a:ext uri="{FF2B5EF4-FFF2-40B4-BE49-F238E27FC236}">
                <a16:creationId xmlns:a16="http://schemas.microsoft.com/office/drawing/2014/main" id="{6AE97BAC-56B2-5979-D984-9164223769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918"/>
            <a:ext cx="2693255" cy="10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виконання</a:t>
            </a:r>
            <a:r>
              <a:rPr lang="ru-RU" sz="2400" b="1" dirty="0"/>
              <a:t> фрагмента проєкту, </a:t>
            </a:r>
            <a:r>
              <a:rPr lang="ru-RU" sz="2400" b="1" dirty="0" err="1"/>
              <a:t>наведеного</a:t>
            </a:r>
            <a:r>
              <a:rPr lang="ru-RU" sz="2400" b="1" dirty="0"/>
              <a:t> на </a:t>
            </a:r>
            <a:r>
              <a:rPr lang="ru-RU" sz="2400" b="1" dirty="0" err="1"/>
              <a:t>попередньому</a:t>
            </a:r>
            <a:r>
              <a:rPr lang="ru-RU" sz="2400" b="1" dirty="0"/>
              <a:t> </a:t>
            </a:r>
            <a:r>
              <a:rPr lang="ru-RU" sz="2400" b="1" dirty="0" err="1"/>
              <a:t>малюн</a:t>
            </a:r>
            <a:r>
              <a:rPr lang="ru-RU" sz="2400" b="1" dirty="0"/>
              <a:t>-ку, </a:t>
            </a:r>
            <a:r>
              <a:rPr lang="ru-RU" sz="2400" b="1" dirty="0" err="1"/>
              <a:t>виконавець</a:t>
            </a:r>
            <a:r>
              <a:rPr lang="ru-RU" sz="2400" b="1" dirty="0"/>
              <a:t> </a:t>
            </a:r>
            <a:r>
              <a:rPr lang="ru-RU" sz="2400" b="1" dirty="0" err="1"/>
              <a:t>малюватиме</a:t>
            </a:r>
            <a:r>
              <a:rPr lang="ru-RU" sz="2400" b="1" dirty="0"/>
              <a:t> квадрат </a:t>
            </a:r>
            <a:r>
              <a:rPr lang="ru-RU" sz="2400" b="1" dirty="0" err="1"/>
              <a:t>зі</a:t>
            </a:r>
            <a:r>
              <a:rPr lang="ru-RU" sz="2400" b="1" dirty="0"/>
              <a:t> стороною </a:t>
            </a:r>
            <a:r>
              <a:rPr lang="ru-RU" sz="2400" b="1" dirty="0" err="1"/>
              <a:t>завдовжки</a:t>
            </a:r>
            <a:r>
              <a:rPr lang="ru-RU" sz="2400" b="1" dirty="0"/>
              <a:t> 40 </a:t>
            </a:r>
            <a:r>
              <a:rPr lang="ru-RU" sz="2400" b="1" dirty="0" err="1"/>
              <a:t>кроків</a:t>
            </a:r>
            <a:r>
              <a:rPr lang="ru-RU" sz="2400" b="1" dirty="0"/>
              <a:t>.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потрібно</a:t>
            </a:r>
            <a:r>
              <a:rPr lang="ru-RU" sz="2400" b="1" dirty="0"/>
              <a:t> </a:t>
            </a:r>
            <a:r>
              <a:rPr lang="ru-RU" sz="2400" b="1" dirty="0" err="1"/>
              <a:t>намалювати</a:t>
            </a:r>
            <a:r>
              <a:rPr lang="ru-RU" sz="2400" b="1" dirty="0"/>
              <a:t> 6 таких </a:t>
            </a:r>
            <a:r>
              <a:rPr lang="ru-RU" sz="2400" b="1" dirty="0" err="1"/>
              <a:t>квадратів</a:t>
            </a:r>
            <a:r>
              <a:rPr lang="ru-RU" sz="2400" b="1" dirty="0"/>
              <a:t>, очевидно, </a:t>
            </a:r>
            <a:r>
              <a:rPr lang="ru-RU" sz="2400" b="1" dirty="0" err="1"/>
              <a:t>виконавцю</a:t>
            </a:r>
            <a:r>
              <a:rPr lang="ru-RU" sz="2400" b="1" dirty="0"/>
              <a:t> </a:t>
            </a:r>
            <a:r>
              <a:rPr lang="ru-RU" sz="2400" b="1" dirty="0" err="1"/>
              <a:t>потрібно</a:t>
            </a:r>
            <a:r>
              <a:rPr lang="ru-RU" sz="2400" b="1" dirty="0"/>
              <a:t> 6 </a:t>
            </a:r>
            <a:r>
              <a:rPr lang="ru-RU" sz="2400" b="1" dirty="0" err="1"/>
              <a:t>разів</a:t>
            </a:r>
            <a:r>
              <a:rPr lang="ru-RU" sz="2400" b="1" dirty="0"/>
              <a:t> </a:t>
            </a:r>
            <a:r>
              <a:rPr lang="ru-RU" sz="2400" b="1" dirty="0" err="1"/>
              <a:t>повторити</a:t>
            </a:r>
            <a:r>
              <a:rPr lang="ru-RU" sz="2400" b="1" dirty="0"/>
              <a:t> </a:t>
            </a:r>
            <a:r>
              <a:rPr lang="ru-RU" sz="2400" b="1" dirty="0" err="1"/>
              <a:t>команди</a:t>
            </a:r>
            <a:r>
              <a:rPr lang="ru-RU" sz="2400" b="1" dirty="0"/>
              <a:t> </a:t>
            </a:r>
            <a:r>
              <a:rPr lang="ru-RU" sz="2400" b="1" dirty="0" err="1"/>
              <a:t>наведеного</a:t>
            </a:r>
            <a:r>
              <a:rPr lang="ru-RU" sz="2400" b="1" dirty="0"/>
              <a:t> фрагмента проєкту. </a:t>
            </a:r>
            <a:r>
              <a:rPr lang="ru-RU" sz="2400" b="1" dirty="0" err="1"/>
              <a:t>Тобто</a:t>
            </a:r>
            <a:r>
              <a:rPr lang="ru-RU" sz="2400" b="1" dirty="0"/>
              <a:t> </a:t>
            </a:r>
            <a:r>
              <a:rPr lang="ru-RU" sz="2400" b="1" dirty="0" err="1"/>
              <a:t>команди</a:t>
            </a:r>
            <a:r>
              <a:rPr lang="ru-RU" sz="2400" b="1" dirty="0"/>
              <a:t> </a:t>
            </a:r>
            <a:r>
              <a:rPr lang="ru-RU" sz="2400" b="1" dirty="0" err="1"/>
              <a:t>наведеного</a:t>
            </a:r>
            <a:r>
              <a:rPr lang="ru-RU" sz="2400" b="1" dirty="0"/>
              <a:t> фрагмента проєкту </a:t>
            </a:r>
            <a:r>
              <a:rPr lang="ru-RU" sz="2400" b="1" dirty="0" err="1"/>
              <a:t>потрібно</a:t>
            </a:r>
            <a:r>
              <a:rPr lang="ru-RU" sz="2400" b="1" dirty="0"/>
              <a:t> </a:t>
            </a:r>
            <a:r>
              <a:rPr lang="ru-RU" sz="2400" b="1"/>
              <a:t>розмістити</a:t>
            </a:r>
            <a:r>
              <a:rPr lang="ru-RU" sz="2400" b="1" dirty="0"/>
              <a:t> в </a:t>
            </a:r>
            <a:r>
              <a:rPr lang="ru-RU" sz="2400" b="1" dirty="0" err="1"/>
              <a:t>циклі</a:t>
            </a:r>
            <a:r>
              <a:rPr lang="ru-RU" sz="2400" b="1" dirty="0"/>
              <a:t>, </a:t>
            </a: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повторюва-тиметься</a:t>
            </a:r>
            <a:r>
              <a:rPr lang="ru-RU" sz="2400" b="1" dirty="0"/>
              <a:t> 6 </a:t>
            </a:r>
            <a:r>
              <a:rPr lang="ru-RU" sz="2400" b="1" dirty="0" err="1"/>
              <a:t>разів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26AD8D-8F40-B506-9456-0C3DA3E852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928" t="20572" r="16285" b="15809"/>
          <a:stretch/>
        </p:blipFill>
        <p:spPr>
          <a:xfrm>
            <a:off x="2091347" y="2606602"/>
            <a:ext cx="8506984" cy="4125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hlinkClick r:id="rId9"/>
            <a:extLst>
              <a:ext uri="{FF2B5EF4-FFF2-40B4-BE49-F238E27FC236}">
                <a16:creationId xmlns:a16="http://schemas.microsoft.com/office/drawing/2014/main" id="{38FFF032-7751-2BBC-59EA-8A7B2B27F0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918"/>
            <a:ext cx="2693255" cy="10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Усередині</a:t>
            </a:r>
            <a:r>
              <a:rPr lang="ru-RU" sz="2400" b="1" dirty="0"/>
              <a:t> циклу </a:t>
            </a:r>
            <a:r>
              <a:rPr lang="ru-RU" sz="2400" b="1" dirty="0" err="1">
                <a:solidFill>
                  <a:srgbClr val="FF0000"/>
                </a:solidFill>
              </a:rPr>
              <a:t>повторити</a:t>
            </a:r>
            <a:r>
              <a:rPr lang="ru-RU" sz="2400" b="1" dirty="0">
                <a:solidFill>
                  <a:srgbClr val="FF0000"/>
                </a:solidFill>
              </a:rPr>
              <a:t> 6 </a:t>
            </a:r>
            <a:r>
              <a:rPr lang="ru-RU" sz="2400" b="1" dirty="0" err="1">
                <a:solidFill>
                  <a:srgbClr val="FF0000"/>
                </a:solidFill>
              </a:rPr>
              <a:t>ра­зів</a:t>
            </a:r>
            <a:r>
              <a:rPr lang="ru-RU" sz="2400" b="1" dirty="0"/>
              <a:t>, </a:t>
            </a:r>
            <a:r>
              <a:rPr lang="ru-RU" sz="2400" b="1" dirty="0" err="1"/>
              <a:t>крім</a:t>
            </a:r>
            <a:r>
              <a:rPr lang="ru-RU" sz="2400" b="1" dirty="0"/>
              <a:t> циклу </a:t>
            </a:r>
            <a:r>
              <a:rPr lang="ru-RU" sz="2400" b="1" dirty="0" err="1">
                <a:solidFill>
                  <a:srgbClr val="FF0000"/>
                </a:solidFill>
              </a:rPr>
              <a:t>повторити</a:t>
            </a:r>
            <a:r>
              <a:rPr lang="ru-RU" sz="2400" b="1" dirty="0">
                <a:solidFill>
                  <a:srgbClr val="FF0000"/>
                </a:solidFill>
              </a:rPr>
              <a:t> 4 рази</a:t>
            </a:r>
            <a:r>
              <a:rPr lang="ru-RU" sz="2400" b="1" dirty="0"/>
              <a:t>, є </a:t>
            </a:r>
            <a:r>
              <a:rPr lang="ru-RU" sz="2400" b="1" dirty="0" err="1"/>
              <a:t>команди</a:t>
            </a:r>
            <a:r>
              <a:rPr lang="ru-RU" sz="2400" b="1" dirty="0"/>
              <a:t> </a:t>
            </a:r>
            <a:r>
              <a:rPr lang="ru-RU" sz="2400" b="1" dirty="0" err="1"/>
              <a:t>підняти</a:t>
            </a:r>
            <a:r>
              <a:rPr lang="ru-RU" sz="2400" b="1" dirty="0"/>
              <a:t> </a:t>
            </a:r>
            <a:r>
              <a:rPr lang="ru-RU" sz="2400" b="1" dirty="0" err="1"/>
              <a:t>олівець</a:t>
            </a:r>
            <a:r>
              <a:rPr lang="ru-RU" sz="2400" b="1" dirty="0"/>
              <a:t> і </a:t>
            </a:r>
            <a:r>
              <a:rPr lang="ru-RU" sz="2400" b="1" dirty="0" err="1"/>
              <a:t>перемістити</a:t>
            </a:r>
            <a:r>
              <a:rPr lang="ru-RU" sz="2400" b="1" dirty="0"/>
              <a:t> на 50 </a:t>
            </a:r>
            <a:r>
              <a:rPr lang="ru-RU" sz="2400" b="1" dirty="0" err="1"/>
              <a:t>кроків</a:t>
            </a:r>
            <a:r>
              <a:rPr lang="ru-RU" sz="2400" b="1" dirty="0"/>
              <a:t> для переходу в точку для початку </a:t>
            </a:r>
            <a:r>
              <a:rPr lang="ru-RU" sz="2400" b="1" dirty="0" err="1"/>
              <a:t>малювання</a:t>
            </a:r>
            <a:r>
              <a:rPr lang="ru-RU" sz="2400" b="1" dirty="0"/>
              <a:t> </a:t>
            </a:r>
            <a:r>
              <a:rPr lang="ru-RU" sz="2400" b="1" dirty="0" err="1"/>
              <a:t>наступного</a:t>
            </a:r>
            <a:r>
              <a:rPr lang="ru-RU" sz="2400" b="1" dirty="0"/>
              <a:t> квадрата.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9F4E2EA-D577-9217-DA2C-A3856E5173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927" t="20572" r="68858" b="15809"/>
          <a:stretch/>
        </p:blipFill>
        <p:spPr>
          <a:xfrm>
            <a:off x="3554095" y="1510182"/>
            <a:ext cx="3072338" cy="5182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855AACD6-47EE-D67B-67F2-D8D0CD9F2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6096000" y="6211899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0A94C47-ADF4-0621-713E-EF9CE1A9418E}"/>
              </a:ext>
            </a:extLst>
          </p:cNvPr>
          <p:cNvSpPr/>
          <p:nvPr/>
        </p:nvSpPr>
        <p:spPr>
          <a:xfrm>
            <a:off x="3628067" y="3360596"/>
            <a:ext cx="2998365" cy="182100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hlinkClick r:id="rId11"/>
            <a:extLst>
              <a:ext uri="{FF2B5EF4-FFF2-40B4-BE49-F238E27FC236}">
                <a16:creationId xmlns:a16="http://schemas.microsoft.com/office/drawing/2014/main" id="{4C5E1FF9-2AAD-72D0-174E-383A2648F8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918"/>
            <a:ext cx="2693255" cy="10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A3DA50-4B94-7A1F-ED14-9803B9D9F3A2}"/>
              </a:ext>
            </a:extLst>
          </p:cNvPr>
          <p:cNvSpPr txBox="1"/>
          <p:nvPr/>
        </p:nvSpPr>
        <p:spPr>
          <a:xfrm>
            <a:off x="201816" y="171642"/>
            <a:ext cx="1067453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серед</a:t>
            </a:r>
            <a:r>
              <a:rPr lang="ru-RU" sz="2400" b="1" dirty="0"/>
              <a:t> команд циклу є </a:t>
            </a:r>
            <a:r>
              <a:rPr lang="ru-RU" sz="2400" b="1" dirty="0" err="1"/>
              <a:t>інші</a:t>
            </a:r>
            <a:r>
              <a:rPr lang="ru-RU" sz="2400" b="1" dirty="0"/>
              <a:t> цикли, то </a:t>
            </a:r>
            <a:r>
              <a:rPr lang="ru-RU" sz="2400" b="1" dirty="0" err="1"/>
              <a:t>такий</a:t>
            </a:r>
            <a:r>
              <a:rPr lang="ru-RU" sz="2400" b="1" dirty="0"/>
              <a:t> фрагмент алгоритму </a:t>
            </a:r>
            <a:r>
              <a:rPr lang="ru-RU" sz="2400" b="1" dirty="0" err="1"/>
              <a:t>нази-вається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вкладеними</a:t>
            </a:r>
            <a:r>
              <a:rPr lang="ru-RU" sz="2400" b="1" dirty="0">
                <a:solidFill>
                  <a:srgbClr val="FF0000"/>
                </a:solidFill>
              </a:rPr>
              <a:t> циклами</a:t>
            </a:r>
            <a:r>
              <a:rPr lang="ru-RU" sz="2400" b="1" dirty="0"/>
              <a:t>. Цикл, </a:t>
            </a: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міститься</a:t>
            </a:r>
            <a:r>
              <a:rPr lang="ru-RU" sz="2400" b="1" dirty="0"/>
              <a:t> </a:t>
            </a:r>
            <a:r>
              <a:rPr lang="ru-RU" sz="2400" b="1" dirty="0" err="1"/>
              <a:t>серед</a:t>
            </a:r>
            <a:r>
              <a:rPr lang="ru-RU" sz="2400" b="1" dirty="0"/>
              <a:t> команд </a:t>
            </a:r>
            <a:r>
              <a:rPr lang="ru-RU" sz="2400" b="1" dirty="0" err="1"/>
              <a:t>іншого</a:t>
            </a:r>
            <a:r>
              <a:rPr lang="ru-RU" sz="2400" b="1" dirty="0"/>
              <a:t> циклу, </a:t>
            </a:r>
            <a:r>
              <a:rPr lang="ru-RU" sz="2400" b="1" dirty="0" err="1"/>
              <a:t>називається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внутрішнім</a:t>
            </a:r>
            <a:r>
              <a:rPr lang="ru-RU" sz="2400" b="1" dirty="0"/>
              <a:t>. А цикл, </a:t>
            </a:r>
            <a:r>
              <a:rPr lang="ru-RU" sz="2400" b="1" dirty="0" err="1"/>
              <a:t>серед</a:t>
            </a:r>
            <a:r>
              <a:rPr lang="ru-RU" sz="2400" b="1" dirty="0"/>
              <a:t> команд </a:t>
            </a:r>
            <a:r>
              <a:rPr lang="ru-RU" sz="2400" b="1" dirty="0" err="1"/>
              <a:t>якого</a:t>
            </a:r>
            <a:r>
              <a:rPr lang="ru-RU" sz="2400" b="1" dirty="0"/>
              <a:t> </a:t>
            </a:r>
            <a:r>
              <a:rPr lang="ru-RU" sz="2400" b="1" dirty="0" err="1"/>
              <a:t>розміщено</a:t>
            </a:r>
            <a:r>
              <a:rPr lang="ru-RU" sz="2400" b="1" dirty="0"/>
              <a:t> </a:t>
            </a:r>
            <a:r>
              <a:rPr lang="ru-RU" sz="2400" b="1" dirty="0" err="1"/>
              <a:t>інший</a:t>
            </a:r>
            <a:endParaRPr lang="ru-RU" sz="2400" b="1" dirty="0"/>
          </a:p>
          <a:p>
            <a:r>
              <a:rPr lang="ru-RU" sz="2400" b="1" dirty="0"/>
              <a:t>цикл, </a:t>
            </a:r>
            <a:r>
              <a:rPr lang="ru-RU" sz="2400" b="1" dirty="0" err="1"/>
              <a:t>називається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зовнішнім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511318-802D-A35C-195C-C038FD7AF7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927" t="20572" r="68858" b="15809"/>
          <a:stretch/>
        </p:blipFill>
        <p:spPr>
          <a:xfrm>
            <a:off x="5826729" y="1846217"/>
            <a:ext cx="2873135" cy="4846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9D21921B-0542-3480-1239-A358EBA0E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 rot="20567972">
            <a:off x="8638030" y="6200926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ульбашка прямої мови: прямокутна з округленими кутами 2">
            <a:extLst>
              <a:ext uri="{FF2B5EF4-FFF2-40B4-BE49-F238E27FC236}">
                <a16:creationId xmlns:a16="http://schemas.microsoft.com/office/drawing/2014/main" id="{AD08E2C1-4415-B2A2-E416-7123AD195726}"/>
              </a:ext>
            </a:extLst>
          </p:cNvPr>
          <p:cNvSpPr/>
          <p:nvPr/>
        </p:nvSpPr>
        <p:spPr>
          <a:xfrm>
            <a:off x="3536161" y="2301757"/>
            <a:ext cx="2011680" cy="703217"/>
          </a:xfrm>
          <a:prstGeom prst="wedgeRoundRectCallout">
            <a:avLst>
              <a:gd name="adj1" fmla="val 70077"/>
              <a:gd name="adj2" fmla="val 3932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Зовнішній </a:t>
            </a:r>
          </a:p>
          <a:p>
            <a:pPr algn="ctr"/>
            <a:r>
              <a:rPr lang="uk-UA" sz="2000" b="1" dirty="0"/>
              <a:t>цикл</a:t>
            </a:r>
          </a:p>
        </p:txBody>
      </p:sp>
      <p:sp>
        <p:nvSpPr>
          <p:cNvPr id="18" name="Бульбашка прямої мови: прямокутна з округленими кутами 17">
            <a:extLst>
              <a:ext uri="{FF2B5EF4-FFF2-40B4-BE49-F238E27FC236}">
                <a16:creationId xmlns:a16="http://schemas.microsoft.com/office/drawing/2014/main" id="{5B707A09-634E-3FCE-78F1-08CA82BAC12B}"/>
              </a:ext>
            </a:extLst>
          </p:cNvPr>
          <p:cNvSpPr/>
          <p:nvPr/>
        </p:nvSpPr>
        <p:spPr>
          <a:xfrm>
            <a:off x="3712903" y="3899263"/>
            <a:ext cx="2011680" cy="768531"/>
          </a:xfrm>
          <a:prstGeom prst="wedgeRoundRectCallout">
            <a:avLst>
              <a:gd name="adj1" fmla="val 72674"/>
              <a:gd name="adj2" fmla="val -3993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Внутрішній цикл</a:t>
            </a:r>
          </a:p>
        </p:txBody>
      </p:sp>
      <p:pic>
        <p:nvPicPr>
          <p:cNvPr id="16" name="Рисунок 15">
            <a:hlinkClick r:id="rId11"/>
            <a:extLst>
              <a:ext uri="{FF2B5EF4-FFF2-40B4-BE49-F238E27FC236}">
                <a16:creationId xmlns:a16="http://schemas.microsoft.com/office/drawing/2014/main" id="{BF669EAB-DAFC-41FC-17BB-32987DFCB5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918"/>
            <a:ext cx="2693255" cy="10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EAD0938-E20A-4AB1-7719-640BC4ED4500}"/>
              </a:ext>
            </a:extLst>
          </p:cNvPr>
          <p:cNvSpPr txBox="1"/>
          <p:nvPr/>
        </p:nvSpPr>
        <p:spPr>
          <a:xfrm>
            <a:off x="201816" y="171642"/>
            <a:ext cx="1067453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виконання</a:t>
            </a:r>
            <a:r>
              <a:rPr lang="ru-RU" sz="2400" b="1" dirty="0"/>
              <a:t> </a:t>
            </a:r>
            <a:r>
              <a:rPr lang="ru-RU" sz="2400" b="1" dirty="0" err="1"/>
              <a:t>вкладених</a:t>
            </a:r>
            <a:r>
              <a:rPr lang="ru-RU" sz="2400" b="1" dirty="0"/>
              <a:t> </a:t>
            </a:r>
            <a:r>
              <a:rPr lang="ru-RU" sz="2400" b="1" dirty="0" err="1"/>
              <a:t>циклів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спочатку</a:t>
            </a:r>
            <a:r>
              <a:rPr lang="ru-RU" sz="2400" b="1" dirty="0"/>
              <a:t> </a:t>
            </a:r>
            <a:r>
              <a:rPr lang="ru-RU" sz="2400" b="1" dirty="0" err="1"/>
              <a:t>починається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виконання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зовніш-нього</a:t>
            </a:r>
            <a:r>
              <a:rPr lang="ru-RU" sz="2400" b="1" dirty="0">
                <a:solidFill>
                  <a:srgbClr val="FF0000"/>
                </a:solidFill>
              </a:rPr>
              <a:t> циклу</a:t>
            </a:r>
            <a:r>
              <a:rPr lang="ru-RU" sz="2400" b="1" dirty="0"/>
              <a:t>. У </a:t>
            </a:r>
            <a:r>
              <a:rPr lang="ru-RU" sz="2400" b="1" dirty="0" err="1"/>
              <a:t>ході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виконан­ня</a:t>
            </a:r>
            <a:r>
              <a:rPr lang="ru-RU" sz="2400" b="1" dirty="0"/>
              <a:t>, коли </a:t>
            </a:r>
            <a:r>
              <a:rPr lang="ru-RU" sz="2400" b="1" dirty="0" err="1"/>
              <a:t>настає</a:t>
            </a:r>
            <a:r>
              <a:rPr lang="ru-RU" sz="2400" b="1" dirty="0"/>
              <a:t> </a:t>
            </a:r>
            <a:r>
              <a:rPr lang="ru-RU" sz="2400" b="1" dirty="0" err="1"/>
              <a:t>черга</a:t>
            </a:r>
            <a:r>
              <a:rPr lang="ru-RU" sz="2400" b="1" dirty="0"/>
              <a:t> </a:t>
            </a:r>
            <a:r>
              <a:rPr lang="ru-RU" sz="2400" b="1" dirty="0" err="1"/>
              <a:t>виконання</a:t>
            </a:r>
            <a:r>
              <a:rPr lang="ru-RU" sz="2400" b="1" dirty="0"/>
              <a:t> </a:t>
            </a:r>
            <a:r>
              <a:rPr lang="ru-RU" sz="2400" b="1" dirty="0" err="1"/>
              <a:t>внутрішньо</a:t>
            </a:r>
            <a:r>
              <a:rPr lang="ru-RU" sz="2400" b="1" dirty="0"/>
              <a:t>-го циклу, </a:t>
            </a:r>
            <a:r>
              <a:rPr lang="ru-RU" sz="2400" b="1" dirty="0" err="1"/>
              <a:t>цей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внутрішній</a:t>
            </a:r>
            <a:r>
              <a:rPr lang="ru-RU" sz="2400" b="1" dirty="0">
                <a:solidFill>
                  <a:srgbClr val="FF0000"/>
                </a:solidFill>
              </a:rPr>
              <a:t> цикл </a:t>
            </a:r>
            <a:r>
              <a:rPr lang="ru-RU" sz="2400" b="1" dirty="0" err="1">
                <a:solidFill>
                  <a:srgbClr val="FF0000"/>
                </a:solidFill>
              </a:rPr>
              <a:t>виконується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повністю</a:t>
            </a:r>
            <a:r>
              <a:rPr lang="ru-RU" sz="2400" b="1" dirty="0"/>
              <a:t>,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чого</a:t>
            </a:r>
            <a:r>
              <a:rPr lang="ru-RU" sz="2400" b="1" dirty="0"/>
              <a:t> </a:t>
            </a:r>
            <a:r>
              <a:rPr lang="ru-RU" sz="2400" b="1" dirty="0" err="1"/>
              <a:t>продов­жуєть-ся</a:t>
            </a:r>
            <a:r>
              <a:rPr lang="ru-RU" sz="2400" b="1" dirty="0"/>
              <a:t> </a:t>
            </a:r>
            <a:r>
              <a:rPr lang="ru-RU" sz="2400" b="1" dirty="0" err="1"/>
              <a:t>виконання</a:t>
            </a:r>
            <a:r>
              <a:rPr lang="ru-RU" sz="2400" b="1" dirty="0"/>
              <a:t> </a:t>
            </a:r>
            <a:r>
              <a:rPr lang="ru-RU" sz="2400" b="1" dirty="0" err="1"/>
              <a:t>зовнішнього</a:t>
            </a:r>
            <a:r>
              <a:rPr lang="ru-RU" sz="2400" b="1" dirty="0"/>
              <a:t> циклу.</a:t>
            </a:r>
            <a:endParaRPr lang="uk-UA" sz="2400" b="1" dirty="0"/>
          </a:p>
        </p:txBody>
      </p:sp>
      <p:pic>
        <p:nvPicPr>
          <p:cNvPr id="1026" name="Picture 2" descr="цветок, рисунок, засушенный цветок ремесло">
            <a:extLst>
              <a:ext uri="{FF2B5EF4-FFF2-40B4-BE49-F238E27FC236}">
                <a16:creationId xmlns:a16="http://schemas.microsoft.com/office/drawing/2014/main" id="{1D6723CB-C26F-4F75-7971-3462C6396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9" b="94444" l="10000" r="90000">
                        <a14:foregroundMark x1="46667" y1="6889" x2="46444" y2="11778"/>
                        <a14:foregroundMark x1="31111" y1="94778" x2="59667" y2="93444"/>
                        <a14:foregroundMark x1="59667" y1="93444" x2="71889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80" y="2327129"/>
            <a:ext cx="997131" cy="9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импатичная маленькая девочка рисунок векторной иллюстрации дизайн |  Премиум векторы">
            <a:extLst>
              <a:ext uri="{FF2B5EF4-FFF2-40B4-BE49-F238E27FC236}">
                <a16:creationId xmlns:a16="http://schemas.microsoft.com/office/drawing/2014/main" id="{0A225734-E7AA-9976-0D82-B2206F54A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8" r="22384"/>
          <a:stretch/>
        </p:blipFill>
        <p:spPr bwMode="auto">
          <a:xfrm>
            <a:off x="234268" y="2730509"/>
            <a:ext cx="1724780" cy="332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ілка: вправо 1">
            <a:extLst>
              <a:ext uri="{FF2B5EF4-FFF2-40B4-BE49-F238E27FC236}">
                <a16:creationId xmlns:a16="http://schemas.microsoft.com/office/drawing/2014/main" id="{6A719CBC-76B2-D572-1803-90BD0B93E605}"/>
              </a:ext>
            </a:extLst>
          </p:cNvPr>
          <p:cNvSpPr/>
          <p:nvPr/>
        </p:nvSpPr>
        <p:spPr>
          <a:xfrm>
            <a:off x="2075442" y="3159842"/>
            <a:ext cx="6745477" cy="46155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Рядок 1</a:t>
            </a:r>
          </a:p>
        </p:txBody>
      </p:sp>
      <p:sp>
        <p:nvSpPr>
          <p:cNvPr id="16" name="Стрілка: вправо 15">
            <a:extLst>
              <a:ext uri="{FF2B5EF4-FFF2-40B4-BE49-F238E27FC236}">
                <a16:creationId xmlns:a16="http://schemas.microsoft.com/office/drawing/2014/main" id="{5E4F1E5C-70EE-CCDD-4D6F-002901EF5AD3}"/>
              </a:ext>
            </a:extLst>
          </p:cNvPr>
          <p:cNvSpPr/>
          <p:nvPr/>
        </p:nvSpPr>
        <p:spPr>
          <a:xfrm>
            <a:off x="2075442" y="4502490"/>
            <a:ext cx="6745477" cy="46155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Рядок 2</a:t>
            </a:r>
          </a:p>
        </p:txBody>
      </p:sp>
      <p:sp>
        <p:nvSpPr>
          <p:cNvPr id="17" name="Стрілка: вправо 16">
            <a:extLst>
              <a:ext uri="{FF2B5EF4-FFF2-40B4-BE49-F238E27FC236}">
                <a16:creationId xmlns:a16="http://schemas.microsoft.com/office/drawing/2014/main" id="{44B43316-43DC-A9AF-6211-50A1F2B110BB}"/>
              </a:ext>
            </a:extLst>
          </p:cNvPr>
          <p:cNvSpPr/>
          <p:nvPr/>
        </p:nvSpPr>
        <p:spPr>
          <a:xfrm>
            <a:off x="2075442" y="5845138"/>
            <a:ext cx="6745477" cy="461554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Рядок 3</a:t>
            </a:r>
          </a:p>
        </p:txBody>
      </p:sp>
      <p:pic>
        <p:nvPicPr>
          <p:cNvPr id="18" name="Picture 2" descr="цветок, рисунок, засушенный цветок ремесло">
            <a:extLst>
              <a:ext uri="{FF2B5EF4-FFF2-40B4-BE49-F238E27FC236}">
                <a16:creationId xmlns:a16="http://schemas.microsoft.com/office/drawing/2014/main" id="{5A5AD0AA-2EC7-64D2-274B-D3F65B352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9" b="94444" l="10000" r="90000">
                        <a14:foregroundMark x1="46667" y1="6889" x2="46444" y2="11778"/>
                        <a14:foregroundMark x1="31111" y1="94778" x2="59667" y2="93444"/>
                        <a14:foregroundMark x1="59667" y1="93444" x2="71889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76" y="2318051"/>
            <a:ext cx="997131" cy="9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цветок, рисунок, засушенный цветок ремесло">
            <a:extLst>
              <a:ext uri="{FF2B5EF4-FFF2-40B4-BE49-F238E27FC236}">
                <a16:creationId xmlns:a16="http://schemas.microsoft.com/office/drawing/2014/main" id="{92AE9960-CCCB-0711-4D06-B2FBE9ACE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9" b="94444" l="10000" r="90000">
                        <a14:foregroundMark x1="46667" y1="6889" x2="46444" y2="11778"/>
                        <a14:foregroundMark x1="31111" y1="94778" x2="59667" y2="93444"/>
                        <a14:foregroundMark x1="59667" y1="93444" x2="71889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71" y="2318051"/>
            <a:ext cx="997131" cy="9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цветок, рисунок, засушенный цветок ремесло">
            <a:extLst>
              <a:ext uri="{FF2B5EF4-FFF2-40B4-BE49-F238E27FC236}">
                <a16:creationId xmlns:a16="http://schemas.microsoft.com/office/drawing/2014/main" id="{84D6E0CD-DEF6-7ED0-9371-55F5B472D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9" b="94444" l="10000" r="90000">
                        <a14:foregroundMark x1="46667" y1="6889" x2="46444" y2="11778"/>
                        <a14:foregroundMark x1="31111" y1="94778" x2="59667" y2="93444"/>
                        <a14:foregroundMark x1="59667" y1="93444" x2="71889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63" y="2327128"/>
            <a:ext cx="997131" cy="9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цветок, рисунок, засушенный цветок ремесло">
            <a:extLst>
              <a:ext uri="{FF2B5EF4-FFF2-40B4-BE49-F238E27FC236}">
                <a16:creationId xmlns:a16="http://schemas.microsoft.com/office/drawing/2014/main" id="{0603B534-E295-FBD8-9751-DDBF08810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9" b="94444" l="10000" r="90000">
                        <a14:foregroundMark x1="46667" y1="6889" x2="46444" y2="11778"/>
                        <a14:foregroundMark x1="31111" y1="94778" x2="59667" y2="93444"/>
                        <a14:foregroundMark x1="59667" y1="93444" x2="71889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92" y="2318051"/>
            <a:ext cx="997131" cy="9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цветок, рисунок, засушенный цветок ремесло">
            <a:extLst>
              <a:ext uri="{FF2B5EF4-FFF2-40B4-BE49-F238E27FC236}">
                <a16:creationId xmlns:a16="http://schemas.microsoft.com/office/drawing/2014/main" id="{2482E8FB-D612-9EF1-2373-4D32A7FE1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9" b="94444" l="10000" r="90000">
                        <a14:foregroundMark x1="46667" y1="6889" x2="46444" y2="11778"/>
                        <a14:foregroundMark x1="31111" y1="94778" x2="59667" y2="93444"/>
                        <a14:foregroundMark x1="59667" y1="93444" x2="71889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88" y="3663111"/>
            <a:ext cx="997131" cy="9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цветок, рисунок, засушенный цветок ремесло">
            <a:extLst>
              <a:ext uri="{FF2B5EF4-FFF2-40B4-BE49-F238E27FC236}">
                <a16:creationId xmlns:a16="http://schemas.microsoft.com/office/drawing/2014/main" id="{7F405FC4-6780-6211-CF09-31996883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9" b="94444" l="10000" r="90000">
                        <a14:foregroundMark x1="46667" y1="6889" x2="46444" y2="11778"/>
                        <a14:foregroundMark x1="31111" y1="94778" x2="59667" y2="93444"/>
                        <a14:foregroundMark x1="59667" y1="93444" x2="71889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84" y="3654033"/>
            <a:ext cx="997131" cy="9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цветок, рисунок, засушенный цветок ремесло">
            <a:extLst>
              <a:ext uri="{FF2B5EF4-FFF2-40B4-BE49-F238E27FC236}">
                <a16:creationId xmlns:a16="http://schemas.microsoft.com/office/drawing/2014/main" id="{46A72F88-6486-2388-8221-D8B0C43A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9" b="94444" l="10000" r="90000">
                        <a14:foregroundMark x1="46667" y1="6889" x2="46444" y2="11778"/>
                        <a14:foregroundMark x1="31111" y1="94778" x2="59667" y2="93444"/>
                        <a14:foregroundMark x1="59667" y1="93444" x2="71889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79" y="3654033"/>
            <a:ext cx="997131" cy="9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цветок, рисунок, засушенный цветок ремесло">
            <a:extLst>
              <a:ext uri="{FF2B5EF4-FFF2-40B4-BE49-F238E27FC236}">
                <a16:creationId xmlns:a16="http://schemas.microsoft.com/office/drawing/2014/main" id="{30649BAC-2753-43A4-D2A1-F7C9E91B9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9" b="94444" l="10000" r="90000">
                        <a14:foregroundMark x1="46667" y1="6889" x2="46444" y2="11778"/>
                        <a14:foregroundMark x1="31111" y1="94778" x2="59667" y2="93444"/>
                        <a14:foregroundMark x1="59667" y1="93444" x2="71889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71" y="3663110"/>
            <a:ext cx="997131" cy="9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цветок, рисунок, засушенный цветок ремесло">
            <a:extLst>
              <a:ext uri="{FF2B5EF4-FFF2-40B4-BE49-F238E27FC236}">
                <a16:creationId xmlns:a16="http://schemas.microsoft.com/office/drawing/2014/main" id="{4C9550EE-C51F-72FC-0ACB-85E520184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9" b="94444" l="10000" r="90000">
                        <a14:foregroundMark x1="46667" y1="6889" x2="46444" y2="11778"/>
                        <a14:foregroundMark x1="31111" y1="94778" x2="59667" y2="93444"/>
                        <a14:foregroundMark x1="59667" y1="93444" x2="71889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00" y="3654033"/>
            <a:ext cx="997131" cy="9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цветок, рисунок, засушенный цветок ремесло">
            <a:extLst>
              <a:ext uri="{FF2B5EF4-FFF2-40B4-BE49-F238E27FC236}">
                <a16:creationId xmlns:a16="http://schemas.microsoft.com/office/drawing/2014/main" id="{6CF214FF-6770-25BD-19D5-6AAAA3FE2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9" b="94444" l="10000" r="90000">
                        <a14:foregroundMark x1="46667" y1="6889" x2="46444" y2="11778"/>
                        <a14:foregroundMark x1="31111" y1="94778" x2="59667" y2="93444"/>
                        <a14:foregroundMark x1="59667" y1="93444" x2="71889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80" y="5018462"/>
            <a:ext cx="997131" cy="9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цветок, рисунок, засушенный цветок ремесло">
            <a:extLst>
              <a:ext uri="{FF2B5EF4-FFF2-40B4-BE49-F238E27FC236}">
                <a16:creationId xmlns:a16="http://schemas.microsoft.com/office/drawing/2014/main" id="{684A908F-3A8F-DCF8-AC6C-3FF334E7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9" b="94444" l="10000" r="90000">
                        <a14:foregroundMark x1="46667" y1="6889" x2="46444" y2="11778"/>
                        <a14:foregroundMark x1="31111" y1="94778" x2="59667" y2="93444"/>
                        <a14:foregroundMark x1="59667" y1="93444" x2="71889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76" y="5009384"/>
            <a:ext cx="997131" cy="9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цветок, рисунок, засушенный цветок ремесло">
            <a:extLst>
              <a:ext uri="{FF2B5EF4-FFF2-40B4-BE49-F238E27FC236}">
                <a16:creationId xmlns:a16="http://schemas.microsoft.com/office/drawing/2014/main" id="{9B118818-48F5-664C-6E5F-486AFA67B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9" b="94444" l="10000" r="90000">
                        <a14:foregroundMark x1="46667" y1="6889" x2="46444" y2="11778"/>
                        <a14:foregroundMark x1="31111" y1="94778" x2="59667" y2="93444"/>
                        <a14:foregroundMark x1="59667" y1="93444" x2="71889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71" y="5009384"/>
            <a:ext cx="997131" cy="9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цветок, рисунок, засушенный цветок ремесло">
            <a:extLst>
              <a:ext uri="{FF2B5EF4-FFF2-40B4-BE49-F238E27FC236}">
                <a16:creationId xmlns:a16="http://schemas.microsoft.com/office/drawing/2014/main" id="{28CD134F-0FC2-8F0F-9066-399A33EE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9" b="94444" l="10000" r="90000">
                        <a14:foregroundMark x1="46667" y1="6889" x2="46444" y2="11778"/>
                        <a14:foregroundMark x1="31111" y1="94778" x2="59667" y2="93444"/>
                        <a14:foregroundMark x1="59667" y1="93444" x2="71889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63" y="5018461"/>
            <a:ext cx="997131" cy="9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цветок, рисунок, засушенный цветок ремесло">
            <a:extLst>
              <a:ext uri="{FF2B5EF4-FFF2-40B4-BE49-F238E27FC236}">
                <a16:creationId xmlns:a16="http://schemas.microsoft.com/office/drawing/2014/main" id="{33AD1DC7-11EE-A70B-7B59-303CE087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9" b="94444" l="10000" r="90000">
                        <a14:foregroundMark x1="46667" y1="6889" x2="46444" y2="11778"/>
                        <a14:foregroundMark x1="31111" y1="94778" x2="59667" y2="93444"/>
                        <a14:foregroundMark x1="59667" y1="93444" x2="71889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92" y="5009384"/>
            <a:ext cx="997131" cy="9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Бульбашка прямої мови: прямокутна з округленими кутами 33">
            <a:extLst>
              <a:ext uri="{FF2B5EF4-FFF2-40B4-BE49-F238E27FC236}">
                <a16:creationId xmlns:a16="http://schemas.microsoft.com/office/drawing/2014/main" id="{D722A276-BE17-9AB9-B9EB-ECE8AB6D2E6A}"/>
              </a:ext>
            </a:extLst>
          </p:cNvPr>
          <p:cNvSpPr/>
          <p:nvPr/>
        </p:nvSpPr>
        <p:spPr>
          <a:xfrm>
            <a:off x="8820919" y="2378901"/>
            <a:ext cx="1603241" cy="703217"/>
          </a:xfrm>
          <a:prstGeom prst="wedgeRoundRectCallout">
            <a:avLst>
              <a:gd name="adj1" fmla="val -51103"/>
              <a:gd name="adj2" fmla="val 8514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Зовнішній </a:t>
            </a:r>
          </a:p>
          <a:p>
            <a:pPr algn="ctr"/>
            <a:r>
              <a:rPr lang="uk-UA" sz="2000" b="1" dirty="0"/>
              <a:t>цикл</a:t>
            </a:r>
          </a:p>
        </p:txBody>
      </p:sp>
      <p:sp>
        <p:nvSpPr>
          <p:cNvPr id="35" name="Бульбашка прямої мови: прямокутна з округленими кутами 34">
            <a:extLst>
              <a:ext uri="{FF2B5EF4-FFF2-40B4-BE49-F238E27FC236}">
                <a16:creationId xmlns:a16="http://schemas.microsoft.com/office/drawing/2014/main" id="{E707D74D-56C8-D18C-7EAD-2C84A9C8DE5E}"/>
              </a:ext>
            </a:extLst>
          </p:cNvPr>
          <p:cNvSpPr/>
          <p:nvPr/>
        </p:nvSpPr>
        <p:spPr>
          <a:xfrm>
            <a:off x="8018229" y="3770300"/>
            <a:ext cx="1530719" cy="699553"/>
          </a:xfrm>
          <a:prstGeom prst="wedgeRoundRectCallout">
            <a:avLst>
              <a:gd name="adj1" fmla="val -93378"/>
              <a:gd name="adj2" fmla="val 1234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Внутрішній цикл</a:t>
            </a:r>
          </a:p>
        </p:txBody>
      </p:sp>
      <p:pic>
        <p:nvPicPr>
          <p:cNvPr id="36" name="Рисунок 35">
            <a:hlinkClick r:id="rId10"/>
            <a:extLst>
              <a:ext uri="{FF2B5EF4-FFF2-40B4-BE49-F238E27FC236}">
                <a16:creationId xmlns:a16="http://schemas.microsoft.com/office/drawing/2014/main" id="{4DE2E4D8-DA31-9D91-6FD9-D95DC7A50E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918"/>
            <a:ext cx="2693255" cy="10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16" grpId="0" animBg="1"/>
      <p:bldP spid="17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Урок </a:t>
            </a:r>
            <a:r>
              <a:rPr lang="ru-RU" sz="2400" b="1" dirty="0" err="1"/>
              <a:t>триває</a:t>
            </a:r>
            <a:r>
              <a:rPr lang="ru-RU" sz="2400" b="1" dirty="0"/>
              <a:t> 45 </a:t>
            </a:r>
            <a:r>
              <a:rPr lang="ru-RU" sz="2400" b="1" dirty="0" err="1"/>
              <a:t>хв</a:t>
            </a:r>
            <a:r>
              <a:rPr lang="ru-RU" sz="2400" b="1" dirty="0"/>
              <a:t>. Коли </a:t>
            </a:r>
            <a:r>
              <a:rPr lang="ru-RU" sz="2400" b="1" dirty="0" err="1"/>
              <a:t>розпочинається</a:t>
            </a:r>
            <a:r>
              <a:rPr lang="ru-RU" sz="2400" b="1" dirty="0"/>
              <a:t> урок, </a:t>
            </a:r>
            <a:r>
              <a:rPr lang="ru-RU" sz="2400" b="1" dirty="0" err="1"/>
              <a:t>розпочинається</a:t>
            </a:r>
            <a:r>
              <a:rPr lang="ru-RU" sz="2400" b="1" dirty="0"/>
              <a:t> перша </a:t>
            </a:r>
            <a:r>
              <a:rPr lang="ru-RU" sz="2400" b="1" dirty="0" err="1"/>
              <a:t>хвилина</a:t>
            </a:r>
            <a:r>
              <a:rPr lang="ru-RU" sz="2400" b="1" dirty="0"/>
              <a:t> і </a:t>
            </a:r>
            <a:r>
              <a:rPr lang="ru-RU" sz="2400" b="1" dirty="0" err="1"/>
              <a:t>годинник</a:t>
            </a:r>
            <a:r>
              <a:rPr lang="ru-RU" sz="2400" b="1" dirty="0"/>
              <a:t> </a:t>
            </a:r>
            <a:r>
              <a:rPr lang="ru-RU" sz="2400" b="1" dirty="0" err="1"/>
              <a:t>розпочинає</a:t>
            </a:r>
            <a:r>
              <a:rPr lang="ru-RU" sz="2400" b="1" dirty="0"/>
              <a:t> </a:t>
            </a:r>
            <a:r>
              <a:rPr lang="ru-RU" sz="2400" b="1" dirty="0" err="1"/>
              <a:t>відлік</a:t>
            </a:r>
            <a:r>
              <a:rPr lang="ru-RU" sz="2400" b="1" dirty="0"/>
              <a:t> се­кунд </a:t>
            </a:r>
            <a:r>
              <a:rPr lang="ru-RU" sz="2400" b="1" dirty="0" err="1"/>
              <a:t>цієї</a:t>
            </a:r>
            <a:r>
              <a:rPr lang="ru-RU" sz="2400" b="1" dirty="0"/>
              <a:t> </a:t>
            </a:r>
            <a:r>
              <a:rPr lang="ru-RU" sz="2400" b="1" dirty="0" err="1"/>
              <a:t>першої</a:t>
            </a:r>
            <a:r>
              <a:rPr lang="ru-RU" sz="2400" b="1" dirty="0"/>
              <a:t> </a:t>
            </a:r>
            <a:r>
              <a:rPr lang="ru-RU" sz="2400" b="1" dirty="0" err="1"/>
              <a:t>хвилини</a:t>
            </a:r>
            <a:r>
              <a:rPr lang="ru-RU" sz="2400" b="1" dirty="0"/>
              <a:t>. </a:t>
            </a:r>
            <a:r>
              <a:rPr lang="ru-RU" sz="2400" b="1" dirty="0" err="1"/>
              <a:t>Відомо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в кож-</a:t>
            </a:r>
            <a:r>
              <a:rPr lang="ru-RU" sz="2400" b="1" dirty="0" err="1"/>
              <a:t>ній</a:t>
            </a:r>
            <a:r>
              <a:rPr lang="ru-RU" sz="2400" b="1" dirty="0"/>
              <a:t> </a:t>
            </a:r>
            <a:r>
              <a:rPr lang="ru-RU" sz="2400" b="1" dirty="0" err="1"/>
              <a:t>хвилині</a:t>
            </a:r>
            <a:r>
              <a:rPr lang="ru-RU" sz="2400" b="1" dirty="0"/>
              <a:t> 60 с. Коли </a:t>
            </a:r>
            <a:r>
              <a:rPr lang="ru-RU" sz="2400" b="1" dirty="0" err="1"/>
              <a:t>проходять</a:t>
            </a:r>
            <a:r>
              <a:rPr lang="ru-RU" sz="2400" b="1" dirty="0"/>
              <a:t> 60 с </a:t>
            </a:r>
            <a:r>
              <a:rPr lang="ru-RU" sz="2400" b="1" dirty="0" err="1"/>
              <a:t>першої</a:t>
            </a:r>
            <a:r>
              <a:rPr lang="ru-RU" sz="2400" b="1" dirty="0"/>
              <a:t> </a:t>
            </a:r>
            <a:r>
              <a:rPr lang="ru-RU" sz="2400" b="1" dirty="0" err="1"/>
              <a:t>хвилини</a:t>
            </a:r>
            <a:r>
              <a:rPr lang="ru-RU" sz="2400" b="1" dirty="0"/>
              <a:t>, </a:t>
            </a:r>
            <a:r>
              <a:rPr lang="ru-RU" sz="2400" b="1" dirty="0" err="1"/>
              <a:t>розпочинається</a:t>
            </a:r>
            <a:r>
              <a:rPr lang="ru-RU" sz="2400" b="1" dirty="0"/>
              <a:t> друга </a:t>
            </a:r>
            <a:r>
              <a:rPr lang="ru-RU" sz="2400" b="1" dirty="0" err="1"/>
              <a:t>хвилина</a:t>
            </a:r>
            <a:r>
              <a:rPr lang="ru-RU" sz="2400" b="1" dirty="0"/>
              <a:t> і </a:t>
            </a:r>
            <a:r>
              <a:rPr lang="ru-RU" sz="2400" b="1" dirty="0" err="1"/>
              <a:t>знову</a:t>
            </a:r>
            <a:r>
              <a:rPr lang="ru-RU" sz="2400" b="1" dirty="0"/>
              <a:t> </a:t>
            </a:r>
            <a:r>
              <a:rPr lang="ru-RU" sz="2400" b="1" dirty="0" err="1"/>
              <a:t>годинник</a:t>
            </a:r>
            <a:r>
              <a:rPr lang="ru-RU" sz="2400" b="1" dirty="0"/>
              <a:t> </a:t>
            </a:r>
            <a:r>
              <a:rPr lang="ru-RU" sz="2400" b="1" dirty="0" err="1"/>
              <a:t>розпочинає</a:t>
            </a:r>
            <a:r>
              <a:rPr lang="ru-RU" sz="2400" b="1" dirty="0"/>
              <a:t> </a:t>
            </a:r>
            <a:r>
              <a:rPr lang="ru-RU" sz="2400" b="1" dirty="0" err="1"/>
              <a:t>відлік</a:t>
            </a:r>
            <a:r>
              <a:rPr lang="ru-RU" sz="2400" b="1" dirty="0"/>
              <a:t> секунд </a:t>
            </a:r>
            <a:r>
              <a:rPr lang="ru-RU" sz="2400" b="1" dirty="0" err="1"/>
              <a:t>від</a:t>
            </a:r>
            <a:r>
              <a:rPr lang="ru-RU" sz="2400" b="1" dirty="0"/>
              <a:t> 1 до 60. І так повторю-</a:t>
            </a:r>
            <a:r>
              <a:rPr lang="ru-RU" sz="2400" b="1" dirty="0" err="1"/>
              <a:t>ється</a:t>
            </a:r>
            <a:r>
              <a:rPr lang="ru-RU" sz="2400" b="1" dirty="0"/>
              <a:t> 45 </a:t>
            </a:r>
            <a:r>
              <a:rPr lang="ru-RU" sz="2400" b="1" dirty="0" err="1"/>
              <a:t>разів</a:t>
            </a:r>
            <a:r>
              <a:rPr lang="ru-RU" sz="2400" b="1" dirty="0"/>
              <a:t> (</a:t>
            </a:r>
            <a:r>
              <a:rPr lang="ru-RU" sz="2400" b="1" dirty="0" err="1"/>
              <a:t>хвилин</a:t>
            </a:r>
            <a:r>
              <a:rPr lang="ru-RU" sz="2400" b="1" dirty="0"/>
              <a:t>).</a:t>
            </a:r>
            <a:endParaRPr lang="uk-UA" sz="2400" b="1" dirty="0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810473-3CD3-2069-D6AF-D89E2E1DAD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500" t="18666" r="25928" b="13422"/>
          <a:stretch/>
        </p:blipFill>
        <p:spPr>
          <a:xfrm>
            <a:off x="2952207" y="2199924"/>
            <a:ext cx="5922744" cy="4658076"/>
          </a:xfrm>
          <a:prstGeom prst="rect">
            <a:avLst/>
          </a:prstGeom>
        </p:spPr>
      </p:pic>
      <p:pic>
        <p:nvPicPr>
          <p:cNvPr id="10" name="Рисунок 9">
            <a:hlinkClick r:id="rId9"/>
            <a:extLst>
              <a:ext uri="{FF2B5EF4-FFF2-40B4-BE49-F238E27FC236}">
                <a16:creationId xmlns:a16="http://schemas.microsoft.com/office/drawing/2014/main" id="{9F31272A-01E1-0B6A-DD09-87482298D8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918"/>
            <a:ext cx="2693255" cy="10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-3828"/>
            <a:ext cx="1728216" cy="19143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AAF99F-DF26-37E1-21A6-850855DC5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60" y="4370304"/>
            <a:ext cx="2249183" cy="2249183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3896192" y="5924203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6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8" name="Прямоугольник: скругленные углы 2">
            <a:extLst>
              <a:ext uri="{FF2B5EF4-FFF2-40B4-BE49-F238E27FC236}">
                <a16:creationId xmlns:a16="http://schemas.microsoft.com/office/drawing/2014/main" id="{DFDCAAAB-A490-6171-D019-9698F7F80A10}"/>
              </a:ext>
            </a:extLst>
          </p:cNvPr>
          <p:cNvSpPr/>
          <p:nvPr/>
        </p:nvSpPr>
        <p:spPr>
          <a:xfrm>
            <a:off x="1839881" y="116670"/>
            <a:ext cx="10151822" cy="1296198"/>
          </a:xfrm>
          <a:prstGeom prst="roundRect">
            <a:avLst/>
          </a:prstGeom>
          <a:solidFill>
            <a:srgbClr val="3333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Повну презентацію дивіться у </a:t>
            </a:r>
            <a:r>
              <a:rPr lang="uk-UA" sz="4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відеоуроці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9" name="Рисунок 18">
            <a:hlinkClick r:id="rId8"/>
            <a:extLst>
              <a:ext uri="{FF2B5EF4-FFF2-40B4-BE49-F238E27FC236}">
                <a16:creationId xmlns:a16="http://schemas.microsoft.com/office/drawing/2014/main" id="{297D2CBB-AEDF-6426-18E6-8B23CC992B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43" y="2276244"/>
            <a:ext cx="4783482" cy="18658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FE872F-0342-D115-C3C5-4997D7D8A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196" y="1267572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4341</TotalTime>
  <Words>293</Words>
  <Application>Microsoft Office PowerPoint</Application>
  <PresentationFormat>Широкий екран</PresentationFormat>
  <Paragraphs>26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5" baseType="lpstr">
      <vt:lpstr>AGZeppelin</vt:lpstr>
      <vt:lpstr>Antique Olive</vt:lpstr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481</cp:revision>
  <dcterms:created xsi:type="dcterms:W3CDTF">2023-03-17T21:15:50Z</dcterms:created>
  <dcterms:modified xsi:type="dcterms:W3CDTF">2024-03-21T17:35:54Z</dcterms:modified>
</cp:coreProperties>
</file>