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handoutMasterIdLst>
    <p:handoutMasterId r:id="rId36"/>
  </p:handoutMasterIdLst>
  <p:sldIdLst>
    <p:sldId id="281" r:id="rId4"/>
    <p:sldId id="256" r:id="rId5"/>
    <p:sldId id="259" r:id="rId6"/>
    <p:sldId id="260" r:id="rId7"/>
    <p:sldId id="274" r:id="rId8"/>
    <p:sldId id="261" r:id="rId9"/>
    <p:sldId id="277" r:id="rId10"/>
    <p:sldId id="262" r:id="rId11"/>
    <p:sldId id="263" r:id="rId12"/>
    <p:sldId id="268" r:id="rId13"/>
    <p:sldId id="287" r:id="rId14"/>
    <p:sldId id="288" r:id="rId15"/>
    <p:sldId id="286" r:id="rId16"/>
    <p:sldId id="284" r:id="rId17"/>
    <p:sldId id="291" r:id="rId18"/>
    <p:sldId id="289" r:id="rId19"/>
    <p:sldId id="290" r:id="rId20"/>
    <p:sldId id="283" r:id="rId21"/>
    <p:sldId id="292" r:id="rId22"/>
    <p:sldId id="269" r:id="rId23"/>
    <p:sldId id="270" r:id="rId24"/>
    <p:sldId id="276" r:id="rId25"/>
    <p:sldId id="272" r:id="rId26"/>
    <p:sldId id="285" r:id="rId27"/>
    <p:sldId id="278" r:id="rId28"/>
    <p:sldId id="282" r:id="rId29"/>
    <p:sldId id="265" r:id="rId30"/>
    <p:sldId id="273" r:id="rId31"/>
    <p:sldId id="293" r:id="rId32"/>
    <p:sldId id="275" r:id="rId33"/>
    <p:sldId id="294" r:id="rId34"/>
    <p:sldId id="29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3300"/>
    <a:srgbClr val="008000"/>
    <a:srgbClr val="FF0048"/>
    <a:srgbClr val="FF3300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3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theme" Target="theme/theme1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handoutMaster" Target="handoutMasters/handoutMaster1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 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68DA6-CDDC-47C2-8CBD-E3C612C7B40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B868BF-4F11-4B99-804B-1354B4DD00F4}">
      <dgm:prSet phldrT="[Текст]" custT="1"/>
      <dgm:spPr/>
      <dgm:t>
        <a:bodyPr anchor="t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200" dirty="0">
              <a:solidFill>
                <a:srgbClr val="FFFF00"/>
              </a:solidFill>
            </a:rPr>
            <a:t>    </a:t>
          </a:r>
          <a:r>
            <a:rPr lang="uk-UA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Мальований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       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схеми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малюнки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зроблені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руки на будь-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якій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поверхні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4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352F4F-41B4-40C9-AA89-5464F875FD3F}" type="parTrans" cxnId="{538DFCC5-6ED4-4116-9B68-A69430843CFE}">
      <dgm:prSet/>
      <dgm:spPr/>
      <dgm:t>
        <a:bodyPr/>
        <a:lstStyle/>
        <a:p>
          <a:endParaRPr lang="ru-RU"/>
        </a:p>
      </dgm:t>
    </dgm:pt>
    <dgm:pt modelId="{FBE5BC8A-C1A9-498C-A9E4-674A0112B49A}" type="sibTrans" cxnId="{538DFCC5-6ED4-4116-9B68-A69430843CFE}">
      <dgm:prSet/>
      <dgm:spPr/>
      <dgm:t>
        <a:bodyPr/>
        <a:lstStyle/>
        <a:p>
          <a:endParaRPr lang="ru-RU"/>
        </a:p>
      </dgm:t>
    </dgm:pt>
    <dgm:pt modelId="{E6D916BB-896D-471D-8ED2-E52983BF14B7}" type="pres">
      <dgm:prSet presAssocID="{35468DA6-CDDC-47C2-8CBD-E3C612C7B401}" presName="linear" presStyleCnt="0">
        <dgm:presLayoutVars>
          <dgm:dir/>
          <dgm:resizeHandles val="exact"/>
        </dgm:presLayoutVars>
      </dgm:prSet>
      <dgm:spPr/>
    </dgm:pt>
    <dgm:pt modelId="{1909E4A1-0EEE-4D91-B6C2-DCA20DD0113A}" type="pres">
      <dgm:prSet presAssocID="{D9B868BF-4F11-4B99-804B-1354B4DD00F4}" presName="comp" presStyleCnt="0"/>
      <dgm:spPr/>
    </dgm:pt>
    <dgm:pt modelId="{CF142A34-0CCB-4E52-AB92-7CE7F5CBA467}" type="pres">
      <dgm:prSet presAssocID="{D9B868BF-4F11-4B99-804B-1354B4DD00F4}" presName="box" presStyleLbl="node1" presStyleIdx="0" presStyleCnt="1" custScaleY="52054"/>
      <dgm:spPr/>
    </dgm:pt>
    <dgm:pt modelId="{1BCC3ED4-9D08-4095-9EC6-92BBB7936AEA}" type="pres">
      <dgm:prSet presAssocID="{D9B868BF-4F11-4B99-804B-1354B4DD00F4}" presName="img" presStyleLbl="fgImgPlace1" presStyleIdx="0" presStyleCnt="1" custScaleX="127477" custScaleY="55926" custLinFactNeighborX="12718" custLinFactNeighborY="9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2F6184F-BAE4-49C5-B52E-B5A435115A8F}" type="pres">
      <dgm:prSet presAssocID="{D9B868BF-4F11-4B99-804B-1354B4DD00F4}" presName="text" presStyleLbl="node1" presStyleIdx="0" presStyleCnt="1">
        <dgm:presLayoutVars>
          <dgm:bulletEnabled val="1"/>
        </dgm:presLayoutVars>
      </dgm:prSet>
      <dgm:spPr/>
    </dgm:pt>
  </dgm:ptLst>
  <dgm:cxnLst>
    <dgm:cxn modelId="{5FDA88AA-F918-482C-8078-E4CDFC611200}" type="presOf" srcId="{D9B868BF-4F11-4B99-804B-1354B4DD00F4}" destId="{CF142A34-0CCB-4E52-AB92-7CE7F5CBA467}" srcOrd="0" destOrd="0" presId="urn:microsoft.com/office/officeart/2005/8/layout/vList4#1"/>
    <dgm:cxn modelId="{538DFCC5-6ED4-4116-9B68-A69430843CFE}" srcId="{35468DA6-CDDC-47C2-8CBD-E3C612C7B401}" destId="{D9B868BF-4F11-4B99-804B-1354B4DD00F4}" srcOrd="0" destOrd="0" parTransId="{41352F4F-41B4-40C9-AA89-5464F875FD3F}" sibTransId="{FBE5BC8A-C1A9-498C-A9E4-674A0112B49A}"/>
    <dgm:cxn modelId="{B86F5CDA-7DE6-4DC7-A24C-180C846F0C43}" type="presOf" srcId="{35468DA6-CDDC-47C2-8CBD-E3C612C7B401}" destId="{E6D916BB-896D-471D-8ED2-E52983BF14B7}" srcOrd="0" destOrd="0" presId="urn:microsoft.com/office/officeart/2005/8/layout/vList4#1"/>
    <dgm:cxn modelId="{16EE34FD-68D7-43A9-904C-E6D063D22A39}" type="presOf" srcId="{D9B868BF-4F11-4B99-804B-1354B4DD00F4}" destId="{02F6184F-BAE4-49C5-B52E-B5A435115A8F}" srcOrd="1" destOrd="0" presId="urn:microsoft.com/office/officeart/2005/8/layout/vList4#1"/>
    <dgm:cxn modelId="{461DDA25-336D-40BB-9283-70A7EAF31899}" type="presParOf" srcId="{E6D916BB-896D-471D-8ED2-E52983BF14B7}" destId="{1909E4A1-0EEE-4D91-B6C2-DCA20DD0113A}" srcOrd="0" destOrd="0" presId="urn:microsoft.com/office/officeart/2005/8/layout/vList4#1"/>
    <dgm:cxn modelId="{331C4531-7A2A-460E-B451-4F73859C2B96}" type="presParOf" srcId="{1909E4A1-0EEE-4D91-B6C2-DCA20DD0113A}" destId="{CF142A34-0CCB-4E52-AB92-7CE7F5CBA467}" srcOrd="0" destOrd="0" presId="urn:microsoft.com/office/officeart/2005/8/layout/vList4#1"/>
    <dgm:cxn modelId="{00E53980-319A-4E55-A8E4-73ACB3986F81}" type="presParOf" srcId="{1909E4A1-0EEE-4D91-B6C2-DCA20DD0113A}" destId="{1BCC3ED4-9D08-4095-9EC6-92BBB7936AEA}" srcOrd="1" destOrd="0" presId="urn:microsoft.com/office/officeart/2005/8/layout/vList4#1"/>
    <dgm:cxn modelId="{6B253C54-B5C4-44A2-B2DD-CCD9C86327A9}" type="presParOf" srcId="{1909E4A1-0EEE-4D91-B6C2-DCA20DD0113A}" destId="{02F6184F-BAE4-49C5-B52E-B5A435115A8F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AD8BC3-BD43-4287-B904-243518F0E3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22691A-790A-4D2A-8E06-29D53F057A87}">
      <dgm:prSet custT="1"/>
      <dgm:spPr/>
      <dgm:t>
        <a:bodyPr/>
        <a:lstStyle/>
        <a:p>
          <a:pPr algn="ctr"/>
          <a:endParaRPr lang="ru-RU" sz="48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3D-скрайбінг</a:t>
          </a:r>
        </a:p>
        <a:p>
          <a:pPr algn="ctr"/>
          <a:r>
            <a: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об'ємні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малюнки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створюються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24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допомогою</a:t>
          </a:r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r>
            <a: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3D-ручки).</a:t>
          </a:r>
          <a:br>
            <a: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</a:br>
          <a:endParaRPr lang="ru-RU" sz="4800" dirty="0"/>
        </a:p>
      </dgm:t>
    </dgm:pt>
    <dgm:pt modelId="{B72F6AA4-8982-4037-9FAA-626CD37F5A6A}" type="parTrans" cxnId="{7BB06026-34C0-4F5E-8D3A-0E315AC849ED}">
      <dgm:prSet/>
      <dgm:spPr/>
      <dgm:t>
        <a:bodyPr/>
        <a:lstStyle/>
        <a:p>
          <a:endParaRPr lang="ru-RU"/>
        </a:p>
      </dgm:t>
    </dgm:pt>
    <dgm:pt modelId="{80AF94E6-639A-4E85-841C-85FE0989A09B}" type="sibTrans" cxnId="{7BB06026-34C0-4F5E-8D3A-0E315AC849ED}">
      <dgm:prSet/>
      <dgm:spPr/>
      <dgm:t>
        <a:bodyPr/>
        <a:lstStyle/>
        <a:p>
          <a:endParaRPr lang="ru-RU"/>
        </a:p>
      </dgm:t>
    </dgm:pt>
    <dgm:pt modelId="{85C65DFF-5B03-473D-A388-3335B91DB221}" type="pres">
      <dgm:prSet presAssocID="{9BAD8BC3-BD43-4287-B904-243518F0E393}" presName="linear" presStyleCnt="0">
        <dgm:presLayoutVars>
          <dgm:animLvl val="lvl"/>
          <dgm:resizeHandles val="exact"/>
        </dgm:presLayoutVars>
      </dgm:prSet>
      <dgm:spPr/>
    </dgm:pt>
    <dgm:pt modelId="{FDC929D0-5C85-4572-ACD6-E41FBC541169}" type="pres">
      <dgm:prSet presAssocID="{C822691A-790A-4D2A-8E06-29D53F057A87}" presName="parentText" presStyleLbl="node1" presStyleIdx="0" presStyleCnt="1" custScaleY="51741" custLinFactNeighborX="163" custLinFactNeighborY="-84111">
        <dgm:presLayoutVars>
          <dgm:chMax val="0"/>
          <dgm:bulletEnabled val="1"/>
        </dgm:presLayoutVars>
      </dgm:prSet>
      <dgm:spPr/>
    </dgm:pt>
  </dgm:ptLst>
  <dgm:cxnLst>
    <dgm:cxn modelId="{7BB06026-34C0-4F5E-8D3A-0E315AC849ED}" srcId="{9BAD8BC3-BD43-4287-B904-243518F0E393}" destId="{C822691A-790A-4D2A-8E06-29D53F057A87}" srcOrd="0" destOrd="0" parTransId="{B72F6AA4-8982-4037-9FAA-626CD37F5A6A}" sibTransId="{80AF94E6-639A-4E85-841C-85FE0989A09B}"/>
    <dgm:cxn modelId="{926AA9B9-3D32-4F68-93D3-BA250537F8C7}" type="presOf" srcId="{C822691A-790A-4D2A-8E06-29D53F057A87}" destId="{FDC929D0-5C85-4572-ACD6-E41FBC541169}" srcOrd="0" destOrd="0" presId="urn:microsoft.com/office/officeart/2005/8/layout/vList2"/>
    <dgm:cxn modelId="{99994AE7-EAD2-4F92-8DE6-CD31D431F06F}" type="presOf" srcId="{9BAD8BC3-BD43-4287-B904-243518F0E393}" destId="{85C65DFF-5B03-473D-A388-3335B91DB221}" srcOrd="0" destOrd="0" presId="urn:microsoft.com/office/officeart/2005/8/layout/vList2"/>
    <dgm:cxn modelId="{BBCA0646-0DA0-46DB-B383-63C6E610DD05}" type="presParOf" srcId="{85C65DFF-5B03-473D-A388-3335B91DB221}" destId="{FDC929D0-5C85-4572-ACD6-E41FBC5411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42A34-0CCB-4E52-AB92-7CE7F5CBA467}">
      <dsp:nvSpPr>
        <dsp:cNvPr id="0" name=""/>
        <dsp:cNvSpPr/>
      </dsp:nvSpPr>
      <dsp:spPr>
        <a:xfrm>
          <a:off x="0" y="0"/>
          <a:ext cx="8512936" cy="1612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200" kern="1200" dirty="0">
              <a:solidFill>
                <a:srgbClr val="FFFF00"/>
              </a:solidFill>
            </a:rPr>
            <a:t>    </a:t>
          </a:r>
          <a:r>
            <a:rPr lang="uk-UA" sz="3600" b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Мальований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       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схеми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малюнки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зроблені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руки на будь-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якій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поверхні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4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2409" y="0"/>
        <a:ext cx="6500526" cy="1612746"/>
      </dsp:txXfrm>
    </dsp:sp>
    <dsp:sp modelId="{1BCC3ED4-9D08-4095-9EC6-92BBB7936AEA}">
      <dsp:nvSpPr>
        <dsp:cNvPr id="0" name=""/>
        <dsp:cNvSpPr/>
      </dsp:nvSpPr>
      <dsp:spPr>
        <a:xfrm>
          <a:off x="292446" y="136984"/>
          <a:ext cx="2170407" cy="13861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929D0-5C85-4572-ACD6-E41FBC541169}">
      <dsp:nvSpPr>
        <dsp:cNvPr id="0" name=""/>
        <dsp:cNvSpPr/>
      </dsp:nvSpPr>
      <dsp:spPr>
        <a:xfrm>
          <a:off x="0" y="0"/>
          <a:ext cx="7886700" cy="20534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8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3D-скрайбінг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об'ємні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малюнки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створюються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2400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допомогою</a:t>
          </a: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3D-ручки).</a:t>
          </a:r>
          <a:br>
            <a:rPr lang="ru-RU" sz="4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</a:br>
          <a:endParaRPr lang="ru-RU" sz="4800" kern="1200" dirty="0"/>
        </a:p>
      </dsp:txBody>
      <dsp:txXfrm>
        <a:off x="100239" y="100239"/>
        <a:ext cx="7686222" cy="1852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534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7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56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9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30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5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23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1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6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2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4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9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86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63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61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05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8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87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546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68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575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01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204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09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71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8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slideLayout" Target="../slideLayouts/slideLayout35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slideLayout" Target="../slideLayouts/slideLayout34.xml" /><Relationship Id="rId17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6" Type="http://schemas.openxmlformats.org/officeDocument/2006/relationships/slideLayout" Target="../slideLayouts/slideLayout38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5" Type="http://schemas.openxmlformats.org/officeDocument/2006/relationships/slideLayout" Target="../slideLayouts/slideLayout3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Relationship Id="rId14" Type="http://schemas.openxmlformats.org/officeDocument/2006/relationships/slideLayout" Target="../slideLayouts/slideLayout3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19.03.2024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6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157"/>
            <a:ext cx="1767506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4F332-870C-48BD-AFA6-E4DC7119E3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E73F929-54F9-4714-B03F-F1899113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4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25.jpe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5.jpeg" /><Relationship Id="rId4" Type="http://schemas.openxmlformats.org/officeDocument/2006/relationships/image" Target="../media/image34.jpe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3.png" /><Relationship Id="rId5" Type="http://schemas.openxmlformats.org/officeDocument/2006/relationships/image" Target="../media/image42.jpeg" /><Relationship Id="rId4" Type="http://schemas.openxmlformats.org/officeDocument/2006/relationships/image" Target="../media/image41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6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 /><Relationship Id="rId3" Type="http://schemas.openxmlformats.org/officeDocument/2006/relationships/diagramLayout" Target="../diagrams/layout2.xml" /><Relationship Id="rId7" Type="http://schemas.openxmlformats.org/officeDocument/2006/relationships/image" Target="../media/image47.jpe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11" Type="http://schemas.openxmlformats.org/officeDocument/2006/relationships/image" Target="../media/image51.jpeg" /><Relationship Id="rId5" Type="http://schemas.openxmlformats.org/officeDocument/2006/relationships/diagramColors" Target="../diagrams/colors2.xml" /><Relationship Id="rId10" Type="http://schemas.openxmlformats.org/officeDocument/2006/relationships/image" Target="../media/image50.jpeg" /><Relationship Id="rId4" Type="http://schemas.openxmlformats.org/officeDocument/2006/relationships/diagramQuickStyle" Target="../diagrams/quickStyle2.xml" /><Relationship Id="rId9" Type="http://schemas.openxmlformats.org/officeDocument/2006/relationships/image" Target="../media/image4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8.jpeg" /><Relationship Id="rId5" Type="http://schemas.openxmlformats.org/officeDocument/2006/relationships/image" Target="../media/image57.jpeg" /><Relationship Id="rId4" Type="http://schemas.openxmlformats.org/officeDocument/2006/relationships/image" Target="../media/image56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1.jpe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gif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 /><Relationship Id="rId2" Type="http://schemas.openxmlformats.org/officeDocument/2006/relationships/image" Target="../media/image68.gif" /><Relationship Id="rId1" Type="http://schemas.openxmlformats.org/officeDocument/2006/relationships/slideLayout" Target="../slideLayouts/slideLayout18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 /><Relationship Id="rId1" Type="http://schemas.openxmlformats.org/officeDocument/2006/relationships/slideLayout" Target="../slideLayouts/slideLayout18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7" Type="http://schemas.openxmlformats.org/officeDocument/2006/relationships/image" Target="../media/image13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4223" y="2332080"/>
            <a:ext cx="5909446" cy="2020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/>
              <a:t>«Скажи мені - і я забуду.</a:t>
            </a:r>
            <a:br>
              <a:rPr lang="uk-UA" sz="2400" b="1" dirty="0"/>
            </a:br>
            <a:r>
              <a:rPr lang="uk-UA" sz="2400" b="1" dirty="0"/>
              <a:t>     Покажи мені - і я запам'ятаю.</a:t>
            </a:r>
          </a:p>
          <a:p>
            <a:pPr marL="0" indent="0">
              <a:buNone/>
            </a:pPr>
            <a:r>
              <a:rPr lang="uk-UA" sz="2400" b="1" dirty="0"/>
              <a:t>           Дай зробити - і я зрозумію».</a:t>
            </a:r>
            <a:br>
              <a:rPr lang="uk-UA" sz="2400" b="1" dirty="0"/>
            </a:br>
            <a:r>
              <a:rPr lang="uk-UA" sz="2400" b="1" dirty="0"/>
              <a:t>                </a:t>
            </a:r>
            <a:r>
              <a:rPr lang="uk-UA" sz="2400" b="1"/>
              <a:t>               </a:t>
            </a:r>
            <a:r>
              <a:rPr lang="uk-UA" sz="2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китайська приказка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1" y="1744939"/>
            <a:ext cx="3570012" cy="35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0014" y="285820"/>
            <a:ext cx="819337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i="1" dirty="0">
                <a:latin typeface="Times New Roman" pitchFamily="18" charset="0"/>
                <a:cs typeface="Times New Roman" pitchFamily="18" charset="0"/>
              </a:rPr>
              <a:t>Техніка ручного </a:t>
            </a:r>
            <a:r>
              <a:rPr lang="uk-UA" sz="5400" i="1" dirty="0" err="1">
                <a:latin typeface="Times New Roman" pitchFamily="18" charset="0"/>
                <a:cs typeface="Times New Roman" pitchFamily="18" charset="0"/>
              </a:rPr>
              <a:t>скрайбінгу</a:t>
            </a:r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145752"/>
              </p:ext>
            </p:extLst>
          </p:nvPr>
        </p:nvGraphicFramePr>
        <p:xfrm>
          <a:off x="270456" y="1126051"/>
          <a:ext cx="8512936" cy="309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Администратор\Desktop\25 січня\Бугрим Альона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58983" y="2828170"/>
            <a:ext cx="3054033" cy="4340179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25 січня\Бугрим Альона\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252639" y="2352842"/>
            <a:ext cx="3129568" cy="4399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7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97" y="1"/>
            <a:ext cx="481864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086" y="3289696"/>
            <a:ext cx="5627914" cy="343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10" y="459209"/>
            <a:ext cx="8327866" cy="598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Администратор\Desktop\25 січня\Бугрим Альона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724857"/>
            <a:ext cx="4442710" cy="613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дминистратор\Desktop\25 січня\Бугрим Альон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287" y="0"/>
            <a:ext cx="4361713" cy="618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003" y="212281"/>
            <a:ext cx="8371267" cy="1899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" y="365125"/>
            <a:ext cx="2552431" cy="1592463"/>
          </a:xfrm>
          <a:prstGeom prst="rect">
            <a:avLst/>
          </a:prstGeom>
        </p:spPr>
      </p:pic>
      <p:pic>
        <p:nvPicPr>
          <p:cNvPr id="1026" name="Picture 2" descr="C:\Users\Администратор\Desktop\25 січня\Бугрим Альона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53269" y="1549024"/>
            <a:ext cx="3206837" cy="451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истратор\Desktop\25 січня\Бугрим Альона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10367" y="2564721"/>
            <a:ext cx="3239178" cy="451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158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content-frx5-1.xx.fbcdn.net/v/t1.15752-9/51865980_2557264920982602_8733454626457649152_n.jpg?_nc_cat=100&amp;_nc_ht=scontent-frx5-1.xx&amp;oh=cdf18ac9ba62fedd8a13c7311aeedec7&amp;oe=5CE0AE7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 t="8098" r="1646"/>
          <a:stretch>
            <a:fillRect/>
          </a:stretch>
        </p:blipFill>
        <p:spPr bwMode="auto">
          <a:xfrm>
            <a:off x="260386" y="98929"/>
            <a:ext cx="8633243" cy="6541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ownloads\52123768_236384080578776_918739631274668851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1" y="93776"/>
            <a:ext cx="8784771" cy="6611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ownloads\51743222_362437931016801_421472382071341056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68" y="58396"/>
            <a:ext cx="8800345" cy="6668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7883" y="99849"/>
            <a:ext cx="8242478" cy="212139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28650" y="419548"/>
            <a:ext cx="2415246" cy="1530205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883" y="4662152"/>
            <a:ext cx="8516850" cy="200910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28650" y="5036670"/>
            <a:ext cx="2415246" cy="1389887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00" r="-4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3896" y="2221241"/>
            <a:ext cx="3042139" cy="22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content-frx5-1.xx.fbcdn.net/v/t1.15752-9/51902603_1145130072334845_1086116539607810048_n.jpg?_nc_cat=105&amp;_nc_ht=scontent-frx5-1.xx&amp;oh=d7a0e409f04dc48aaa129df9ed930b1c&amp;oe=5CEFCCB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63285"/>
            <a:ext cx="4513942" cy="3385457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25 січня\Бугрим Альона\50592345_377312316168925_3051112417384726528_n.jpg"/>
          <p:cNvPicPr>
            <a:picLocks noChangeAspect="1" noChangeArrowheads="1"/>
          </p:cNvPicPr>
          <p:nvPr/>
        </p:nvPicPr>
        <p:blipFill>
          <a:blip r:embed="rId3" cstate="print"/>
          <a:srcRect l="4636" r="6782" b="8506"/>
          <a:stretch>
            <a:fillRect/>
          </a:stretch>
        </p:blipFill>
        <p:spPr bwMode="auto">
          <a:xfrm>
            <a:off x="4896131" y="598715"/>
            <a:ext cx="3983844" cy="5486400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25 січня\Бугрим Альона\50480673_583335122113139_554564993996029952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0393" y="3581400"/>
            <a:ext cx="245745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9130" y="4507258"/>
            <a:ext cx="8905740" cy="20867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Скрайбінг </a:t>
            </a: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сучасна</a:t>
            </a: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візуалізації</a:t>
            </a: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матеріалу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642676"/>
              </p:ext>
            </p:extLst>
          </p:nvPr>
        </p:nvGraphicFramePr>
        <p:xfrm>
          <a:off x="680165" y="29303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02" y="1893561"/>
            <a:ext cx="2487850" cy="248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44" y="2215166"/>
            <a:ext cx="3938506" cy="220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332" y="4293300"/>
            <a:ext cx="2763118" cy="2391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38067\AppData\Local\Packages\Microsoft.Windows.Photos_8wekyb3d8bbwe\TempState\ShareServiceTempFolder\213b323827d84ffe98cb07d6287c5dc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820" y="2505076"/>
            <a:ext cx="2696029" cy="1876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38067\Desktop\New folder\maxresdefault-1000x69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564957"/>
            <a:ext cx="3867150" cy="213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25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619" y="-1501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dirty="0" err="1">
                <a:latin typeface="Monotype Corsiva" panose="03010101010201010101" pitchFamily="66" charset="0"/>
              </a:rPr>
              <a:t>Відеоскрайбінг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052" y="1175365"/>
            <a:ext cx="84638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+++ 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відеоскрайбінгу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одного разу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відеоролик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необмежену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заходу;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анонси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рекламу,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яке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!..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76" y="4515523"/>
            <a:ext cx="4172755" cy="2336743"/>
          </a:xfrm>
          <a:prstGeom prst="rect">
            <a:avLst/>
          </a:prstGeom>
        </p:spPr>
      </p:pic>
      <p:pic>
        <p:nvPicPr>
          <p:cNvPr id="3074" name="Picture 2" descr="C:\Users\38067\AppData\Local\Packages\Microsoft.Windows.Photos_8wekyb3d8bbwe\TempState\ShareServiceTempFolder\view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4920329"/>
            <a:ext cx="3368675" cy="17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75" y="213458"/>
            <a:ext cx="4878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Відеосюжет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має тривалість від 45 секунд до 10 хвилин та залежить від задумки авторів.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Картинки по запросу створення ручного скрайб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створення ручного скрайб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Картинки по запросу створення ручного скрайб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37720"/>
            <a:ext cx="336037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975019" y="160337"/>
            <a:ext cx="6065949" cy="4630603"/>
            <a:chOff x="4079012" y="-149086"/>
            <a:chExt cx="5243012" cy="4100740"/>
          </a:xfrm>
        </p:grpSpPr>
        <p:pic>
          <p:nvPicPr>
            <p:cNvPr id="3084" name="Picture 1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012" y="2237154"/>
              <a:ext cx="2190750" cy="17145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82" name="Picture 10" descr="Картинки по запросу штатив і відеокамера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6" t="6307"/>
            <a:stretch/>
          </p:blipFill>
          <p:spPr bwMode="auto">
            <a:xfrm>
              <a:off x="8020654" y="-149086"/>
              <a:ext cx="1301370" cy="212235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80" name="Picture 8" descr="Картинки по запросу створення ручного скрайбу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608"/>
            <a:stretch/>
          </p:blipFill>
          <p:spPr bwMode="auto">
            <a:xfrm>
              <a:off x="6026822" y="906468"/>
              <a:ext cx="1949068" cy="181834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8194" name="Picture 2" descr="C:\Users\38067\AppData\Local\Packages\Microsoft.Windows.Photos_8wekyb3d8bbwe\TempState\ShareServiceTempFolder\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79" y="3822923"/>
            <a:ext cx="3213377" cy="300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2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Skrayb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7984" y="223153"/>
            <a:ext cx="2286016" cy="141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95536" y="332656"/>
            <a:ext cx="6945422" cy="6264696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Для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створення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відеоскрайбінгу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можна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користуватися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такими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сервісами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: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GoAnimate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    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PowToon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          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Wideo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                  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Moovly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                          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Пояснювалки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                                  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VideoScribe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/>
            </a:endParaRPr>
          </a:p>
          <a:p>
            <a:pPr lvl="0" algn="l" fontAlgn="base">
              <a:lnSpc>
                <a:spcPct val="115000"/>
              </a:lnSpc>
              <a:buClr>
                <a:prstClr val="white">
                  <a:shade val="95000"/>
                </a:prstClr>
              </a:buClr>
              <a:buSzPts val="1000"/>
              <a:tabLst>
                <a:tab pos="457200" algn="l"/>
              </a:tabLst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/>
              </a:rPr>
              <a:t> </a:t>
            </a:r>
            <a:r>
              <a:rPr lang="uk-UA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/>
              </a:rPr>
              <a:t>                                         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/>
              </a:rPr>
              <a:t>Animaker</a:t>
            </a:r>
            <a:endParaRPr lang="uk-UA" sz="3200" dirty="0">
              <a:solidFill>
                <a:srgbClr val="00B050"/>
              </a:solidFill>
              <a:latin typeface="Times New Roman" panose="02020603050405020304" pitchFamily="18" charset="0"/>
              <a:ea typeface="Times New Roman"/>
              <a:cs typeface="Times New Roman"/>
            </a:endParaRPr>
          </a:p>
          <a:p>
            <a:pPr lvl="0" algn="l" fontAlgn="base">
              <a:lnSpc>
                <a:spcPct val="115000"/>
              </a:lnSpc>
              <a:buClr>
                <a:prstClr val="white">
                  <a:shade val="95000"/>
                </a:prstClr>
              </a:buClr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Power Point 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ts val="1000"/>
              <a:buFont typeface="Wingdings 2"/>
              <a:buNone/>
              <a:tabLst>
                <a:tab pos="457200" algn="l"/>
              </a:tabLst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/>
              </a:rPr>
              <a:t>                                                                   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576552" y="1918952"/>
            <a:ext cx="1764406" cy="193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550017" y="1825625"/>
            <a:ext cx="4790941" cy="93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730321" y="1825625"/>
            <a:ext cx="4610637" cy="582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59110" y="1825625"/>
            <a:ext cx="4481848" cy="1097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709115" y="1941534"/>
            <a:ext cx="3631843" cy="148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975797" y="1918952"/>
            <a:ext cx="1365161" cy="2511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246254" y="1918952"/>
            <a:ext cx="1094704" cy="2975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890197" y="1918952"/>
            <a:ext cx="450761" cy="3464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конечная звезда 23"/>
          <p:cNvSpPr/>
          <p:nvPr/>
        </p:nvSpPr>
        <p:spPr>
          <a:xfrm rot="573045">
            <a:off x="6936186" y="1671038"/>
            <a:ext cx="557333" cy="4407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7987" y="5211502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386" y="3702560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1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38067\Desktop\New folder\skryb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0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286" y="265344"/>
            <a:ext cx="8424936" cy="6048672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Етапи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створення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скрайбінгу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: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складання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плану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виступу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—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визначити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моменти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необхідно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висвітлити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аналіз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проаналізувати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ідеї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 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візуальні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презентації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повинні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бути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простими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зрозумілими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абсолютно 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всім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візуалізація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використання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різних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малюнків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аудіо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відеоряду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таймінг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визначити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lvl="0" algn="l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необхідний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час для </a:t>
            </a:r>
          </a:p>
          <a:p>
            <a:pPr lvl="0" algn="l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висвітлення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своєї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ідеї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4722" y="4117078"/>
            <a:ext cx="4389500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245" y="92053"/>
            <a:ext cx="8345510" cy="1440533"/>
          </a:xfrm>
        </p:spPr>
        <p:txBody>
          <a:bodyPr/>
          <a:lstStyle/>
          <a:p>
            <a:r>
              <a:rPr lang="ru-RU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 </a:t>
            </a:r>
            <a:r>
              <a:rPr lang="ru-RU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скрайбінгу</a:t>
            </a: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245" y="1159098"/>
            <a:ext cx="8345509" cy="5409127"/>
          </a:xfrm>
        </p:spPr>
        <p:txBody>
          <a:bodyPr>
            <a:normAutofit/>
          </a:bodyPr>
          <a:lstStyle/>
          <a:p>
            <a:pPr fontAlgn="base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fontAlgn="base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геометричних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схематичне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візуалізації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fontAlgn="base"/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зайвих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деталей.</a:t>
            </a:r>
          </a:p>
          <a:p>
            <a:pPr fontAlgn="base"/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fontAlgn="base"/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Два-три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кольори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зловживання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кольорами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втомлює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заважає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сприйняттю</a:t>
            </a:r>
            <a:r>
              <a:rPr lang="ru-RU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fontAlgn="base"/>
            <a:r>
              <a:rPr lang="ru-RU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подавати</a:t>
            </a:r>
            <a:r>
              <a:rPr lang="ru-RU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на 50: половина — текст, половина — </a:t>
            </a:r>
            <a:r>
              <a:rPr lang="ru-RU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візуальний</a:t>
            </a:r>
            <a:r>
              <a:rPr lang="ru-RU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</a:t>
            </a:r>
            <a:r>
              <a:rPr lang="ru-RU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base">
              <a:buAutoNum type="arabicPeriod"/>
            </a:pPr>
            <a:endParaRPr lang="ru-RU" dirty="0">
              <a:solidFill>
                <a:srgbClr val="FF66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9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4670"/>
            <a:ext cx="9053848" cy="112882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Часті</a:t>
            </a:r>
            <a:r>
              <a:rPr lang="ru-RU" sz="4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побоювання</a:t>
            </a:r>
            <a:r>
              <a:rPr lang="ru-RU" sz="4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скрайберів-початківців</a:t>
            </a:r>
            <a:endParaRPr lang="ru-RU" sz="4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81824"/>
            <a:ext cx="9053848" cy="5776176"/>
          </a:xfrm>
        </p:spPr>
        <p:txBody>
          <a:bodyPr>
            <a:noAutofit/>
          </a:bodyPr>
          <a:lstStyle/>
          <a:p>
            <a:pPr fontAlgn="base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вмію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малювати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вмію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монтувати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комп’ютері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 роботу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погано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879" y="1886839"/>
            <a:ext cx="805876" cy="719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289494" y="1886991"/>
            <a:ext cx="772885" cy="799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290118" y="1951530"/>
            <a:ext cx="903209" cy="70849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734148" y="2530855"/>
            <a:ext cx="1442434" cy="128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 flipV="1">
            <a:off x="5690829" y="2368233"/>
            <a:ext cx="230133" cy="220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5864" y="1081824"/>
            <a:ext cx="2548540" cy="2537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47" y="2762893"/>
            <a:ext cx="2752171" cy="10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6993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8067\Desktop\New folder\shutterstock_372270265 (1)-min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10852"/>
            <a:ext cx="8048625" cy="6002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605" y="0"/>
            <a:ext cx="8291264" cy="72383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Скрайбінг</a:t>
            </a:r>
            <a:r>
              <a:rPr lang="uk-U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у навчанні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" y="583419"/>
            <a:ext cx="8474620" cy="618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72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0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127902" y="382761"/>
            <a:ext cx="4803820" cy="550726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Скрайбінг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новітня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техніка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презентації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англ. «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scribe» –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сворювати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ескізи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малюнки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винайдена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британським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художником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Ендрю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Парком.  Ваш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виступ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ілюструється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малюнками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дошці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аркуші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паперу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Створюється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мовити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паралельний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», коли ми і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чуємо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бачимо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і те ж.</a:t>
            </a:r>
          </a:p>
        </p:txBody>
      </p:sp>
      <p:pic>
        <p:nvPicPr>
          <p:cNvPr id="1026" name="Picture 2" descr="C:\Users\38067\Desktop\New folder\0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7" y="542925"/>
            <a:ext cx="3918755" cy="2936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8067\AppData\Local\Packages\Microsoft.Windows.Photos_8wekyb3d8bbwe\TempState\ShareServiceTempFolder\3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6341"/>
            <a:ext cx="4337050" cy="2441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506"/>
            <a:ext cx="9036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скрайбінгу</a:t>
            </a: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в </a:t>
            </a:r>
            <a:r>
              <a:rPr lang="ru-RU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00903" y="1145082"/>
            <a:ext cx="8935592" cy="830997"/>
            <a:chOff x="100903" y="1987764"/>
            <a:chExt cx="8484098" cy="8309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043608" y="1987764"/>
              <a:ext cx="754139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/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візуалізація в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процесі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навчання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допомагає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учням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організувати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та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аналізувати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отриману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інформацію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;</a:t>
              </a:r>
            </a:p>
          </p:txBody>
        </p:sp>
        <p:sp>
          <p:nvSpPr>
            <p:cNvPr id="10" name="Солнце 9"/>
            <p:cNvSpPr/>
            <p:nvPr/>
          </p:nvSpPr>
          <p:spPr>
            <a:xfrm>
              <a:off x="100903" y="2033095"/>
              <a:ext cx="649798" cy="722920"/>
            </a:xfrm>
            <a:prstGeom prst="su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00903" y="2204864"/>
            <a:ext cx="8935592" cy="830997"/>
            <a:chOff x="100903" y="2818761"/>
            <a:chExt cx="8719524" cy="83099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043608" y="2818761"/>
              <a:ext cx="77768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/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за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допомогою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візуальних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образів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учні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з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легкістю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інтегрують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нові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знання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;</a:t>
              </a:r>
            </a:p>
          </p:txBody>
        </p:sp>
        <p:sp>
          <p:nvSpPr>
            <p:cNvPr id="11" name="Солнце 10"/>
            <p:cNvSpPr/>
            <p:nvPr/>
          </p:nvSpPr>
          <p:spPr>
            <a:xfrm>
              <a:off x="100903" y="2818761"/>
              <a:ext cx="649798" cy="722920"/>
            </a:xfrm>
            <a:prstGeom prst="su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0903" y="3212976"/>
            <a:ext cx="9692895" cy="1938992"/>
            <a:chOff x="100903" y="3645024"/>
            <a:chExt cx="9692895" cy="193899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3608" y="3645024"/>
              <a:ext cx="875019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/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візуалізація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розвиває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критичне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мислення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вербальна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та </a:t>
              </a:r>
            </a:p>
            <a:p>
              <a:pPr lvl="0" fontAlgn="base"/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візуальна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інформація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допомагає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відновлювати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в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пам’яті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отриману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інформацію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оскільки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презентація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скрайбінгу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складається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з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простих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образів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символів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та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предметів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які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 легко </a:t>
              </a:r>
              <a:r>
                <a:rPr lang="ru-RU" sz="2400" dirty="0" err="1">
                  <a:latin typeface="Times New Roman" pitchFamily="18" charset="0"/>
                  <a:cs typeface="Times New Roman" pitchFamily="18" charset="0"/>
                </a:rPr>
                <a:t>запам’ятовуються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);</a:t>
              </a:r>
            </a:p>
          </p:txBody>
        </p:sp>
        <p:sp>
          <p:nvSpPr>
            <p:cNvPr id="12" name="Солнце 11"/>
            <p:cNvSpPr/>
            <p:nvPr/>
          </p:nvSpPr>
          <p:spPr>
            <a:xfrm>
              <a:off x="100903" y="3645024"/>
              <a:ext cx="649798" cy="722920"/>
            </a:xfrm>
            <a:prstGeom prst="su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0903" y="5249027"/>
            <a:ext cx="8719524" cy="722920"/>
            <a:chOff x="100903" y="5249027"/>
            <a:chExt cx="8719524" cy="72292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51947" y="5462208"/>
              <a:ext cx="77684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/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візуалізація є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універсальною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та доступною 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всій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аудиторії</a:t>
              </a:r>
              <a:r>
                <a:rPr lang="ru-RU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3" name="Солнце 12"/>
            <p:cNvSpPr/>
            <p:nvPr/>
          </p:nvSpPr>
          <p:spPr>
            <a:xfrm>
              <a:off x="100903" y="5249027"/>
              <a:ext cx="649798" cy="722920"/>
            </a:xfrm>
            <a:prstGeom prst="su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4113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38067\Desktop\New folder\snooz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38067\Desktop\New folder\Suchasni_form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62" y="4564577"/>
            <a:ext cx="4258237" cy="23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862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якую за увагу   | Movie posters, Poster,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88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8392" y="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Навіщо</a:t>
            </a:r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потрібен</a:t>
            </a:r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скрайбінг</a:t>
            </a:r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579549" y="5306823"/>
            <a:ext cx="8564451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Головна мета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скрайбінгу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допомогти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опанувати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запам'ятати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залученню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візуалізації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Головне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прийому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донести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максимально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зрозумілому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привабливому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слухача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форматі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1068812"/>
            <a:ext cx="5995279" cy="39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8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5569" y="4877153"/>
            <a:ext cx="1744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Ø малюнків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9555" y="124599"/>
            <a:ext cx="77144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itchFamily="18" charset="0"/>
              </a:rPr>
              <a:t>Представлення матеріалу відбувається у вигляді :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376170" y="4352814"/>
            <a:ext cx="4407222" cy="2414870"/>
            <a:chOff x="3827761" y="4512421"/>
            <a:chExt cx="4806571" cy="2255263"/>
          </a:xfrm>
        </p:grpSpPr>
        <p:pic>
          <p:nvPicPr>
            <p:cNvPr id="5122" name="Picture 2" descr="Картинки по запросу діаграми в історії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710" y="4512421"/>
              <a:ext cx="3009622" cy="225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827761" y="5159940"/>
              <a:ext cx="1656184" cy="431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Ø діаграм</a:t>
              </a:r>
              <a:endParaRPr lang="ru-RU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762179" y="4305164"/>
            <a:ext cx="177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Ø піктограм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4832602"/>
            <a:ext cx="4341164" cy="1720039"/>
            <a:chOff x="0" y="4353261"/>
            <a:chExt cx="4485984" cy="2063451"/>
          </a:xfrm>
        </p:grpSpPr>
        <p:pic>
          <p:nvPicPr>
            <p:cNvPr id="5124" name="Picture 4" descr="Картинки по запросу піктограми в історії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53261"/>
              <a:ext cx="2750088" cy="20634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2770932" y="5154153"/>
              <a:ext cx="1715052" cy="5538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Ø символів</a:t>
              </a:r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376550" y="3943535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Ø ключових слів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605351" y="1468682"/>
            <a:ext cx="4351330" cy="4713984"/>
            <a:chOff x="4251691" y="1758300"/>
            <a:chExt cx="4497102" cy="4356964"/>
          </a:xfrm>
        </p:grpSpPr>
        <p:pic>
          <p:nvPicPr>
            <p:cNvPr id="5128" name="Picture 8" descr="Картинки по запросу схеми в історії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758300"/>
              <a:ext cx="4032777" cy="259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4251691" y="5688564"/>
              <a:ext cx="1210852" cy="426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Ø схем 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26" y="1647683"/>
            <a:ext cx="2143125" cy="21431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" y="110426"/>
            <a:ext cx="1905000" cy="21050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0" y="2424843"/>
            <a:ext cx="1839249" cy="2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23165"/>
            <a:ext cx="8244894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Головні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скрайбінгу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74775" y="4610891"/>
            <a:ext cx="8827557" cy="22471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яскравість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лаконічність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інформативність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креативність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представлення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lnSpc>
                <a:spcPct val="100000"/>
              </a:lnSpc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та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аудиторії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lnSpc>
                <a:spcPct val="100000"/>
              </a:lnSpc>
            </a:pP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якісне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засвоєння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запам’ятовування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моментів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lnSpc>
                <a:spcPct val="100000"/>
              </a:lnSpc>
            </a:pP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неперервного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слухачами.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epositphotos_11570437-stock-photo-satisfied-smiley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28328">
            <a:off x="7154642" y="184082"/>
            <a:ext cx="1708812" cy="1370848"/>
          </a:xfrm>
          <a:prstGeom prst="rect">
            <a:avLst/>
          </a:prstGeom>
        </p:spPr>
      </p:pic>
      <p:pic>
        <p:nvPicPr>
          <p:cNvPr id="16386" name="Picture 2" descr="ÐÐ¸Ð·ÑÐ°Ð»ÑÐ½ÑÐ¹ ÑÐ°Ð±Ð»Ð¾Ð½ Ð¨Ð°Ð³Ð¸ Ð¸ ÑÐµÐ»Ð¸"/>
          <p:cNvPicPr>
            <a:picLocks noChangeAspect="1" noChangeArrowheads="1"/>
          </p:cNvPicPr>
          <p:nvPr/>
        </p:nvPicPr>
        <p:blipFill>
          <a:blip r:embed="rId3" cstate="print"/>
          <a:srcRect t="11070"/>
          <a:stretch>
            <a:fillRect/>
          </a:stretch>
        </p:blipFill>
        <p:spPr bwMode="auto">
          <a:xfrm>
            <a:off x="114599" y="785946"/>
            <a:ext cx="3117999" cy="382494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41" y="785946"/>
            <a:ext cx="3508582" cy="38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6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441" y="202848"/>
            <a:ext cx="5404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4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Тематика </a:t>
            </a:r>
            <a:r>
              <a:rPr lang="uk-UA" sz="3200" b="1" dirty="0" err="1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4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скрайбінгу</a:t>
            </a:r>
            <a:r>
              <a:rPr lang="uk-UA" sz="32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4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абсолютно різноманітна…</a:t>
            </a:r>
            <a:endParaRPr lang="ru-RU" sz="2000" b="1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48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43441" y="1608680"/>
            <a:ext cx="5341790" cy="1929555"/>
            <a:chOff x="236506" y="1226262"/>
            <a:chExt cx="5341790" cy="1929555"/>
          </a:xfrm>
        </p:grpSpPr>
        <p:pic>
          <p:nvPicPr>
            <p:cNvPr id="4100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06" y="1250817"/>
              <a:ext cx="2857500" cy="1905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3133348" y="1226262"/>
              <a:ext cx="24449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8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бізнес-ролики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128893" y="410403"/>
            <a:ext cx="4600120" cy="2936102"/>
            <a:chOff x="3644287" y="666315"/>
            <a:chExt cx="4600120" cy="2936102"/>
          </a:xfrm>
        </p:grpSpPr>
        <p:pic>
          <p:nvPicPr>
            <p:cNvPr id="4098" name="Picture 2" descr="Картинки по запросу бізнес ролики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968" y="666315"/>
              <a:ext cx="2995439" cy="199585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3644287" y="2648310"/>
              <a:ext cx="347910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8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відео на соціальні теми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733574" y="3197111"/>
            <a:ext cx="3166984" cy="3314221"/>
            <a:chOff x="5747532" y="2350850"/>
            <a:chExt cx="3166984" cy="3314221"/>
          </a:xfrm>
        </p:grpSpPr>
        <p:pic>
          <p:nvPicPr>
            <p:cNvPr id="4102" name="Picture 6" descr="Картинки по запросу бізнес ролики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17"/>
            <a:stretch/>
          </p:blipFill>
          <p:spPr bwMode="auto">
            <a:xfrm>
              <a:off x="5747532" y="3401575"/>
              <a:ext cx="2833512" cy="22634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329399" y="2350850"/>
              <a:ext cx="25851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uk-UA" sz="28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рекламні </a:t>
              </a:r>
            </a:p>
            <a:p>
              <a:r>
                <a:rPr lang="uk-UA" sz="28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відеосюжети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 rot="20708475">
            <a:off x="2626291" y="5543804"/>
            <a:ext cx="29328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самопрезентація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інше</a:t>
            </a:r>
            <a:endParaRPr lang="ru-RU" b="1" i="1" dirty="0">
              <a:solidFill>
                <a:srgbClr val="00206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95816" y="3676726"/>
            <a:ext cx="5895855" cy="2176990"/>
            <a:chOff x="1825526" y="2721455"/>
            <a:chExt cx="5895855" cy="217699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954422" y="2721455"/>
              <a:ext cx="27669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8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повідомлення та розповіді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pic>
          <p:nvPicPr>
            <p:cNvPr id="4104" name="Picture 8" descr="Картинки по запросу бізнес ролики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526" y="3241094"/>
              <a:ext cx="2952750" cy="16573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5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7135" y="0"/>
            <a:ext cx="7886700" cy="13255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Скрай</a:t>
            </a:r>
            <a:r>
              <a:rPr lang="uk-UA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бінг</a:t>
            </a:r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поділяється на: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255945"/>
            <a:ext cx="531222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Ручний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скрайбінг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(вчитель під час викладення матеріалу на уроці зображує графічні елементи на дошці)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Картинки по запросу Скрайбінг – фасилітац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51" y="1535389"/>
            <a:ext cx="3391097" cy="2543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15944" y="4365938"/>
            <a:ext cx="3244488" cy="206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Відеоскрайбінг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ютерний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(використання </a:t>
            </a:r>
          </a:p>
          <a:p>
            <a:pPr lvl="0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відеороликів)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Картинки по запросу Відеоскрайбі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97" y="3593464"/>
            <a:ext cx="3432388" cy="31172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9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1210615"/>
            <a:ext cx="5100034" cy="385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8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Ручний </a:t>
            </a:r>
            <a:r>
              <a:rPr lang="uk-UA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скрайбінг</a:t>
            </a:r>
            <a:endParaRPr lang="ru-RU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546" y="5043429"/>
            <a:ext cx="8847786" cy="167934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Скрайбер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прямо на очах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аудиторії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замальовує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основні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ідеї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ключові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моменти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презентації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лекції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конференції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замінюючи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іменники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дієслова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картинками, схемами,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графіками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. Будь-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який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вчитель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пояснюючи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шкільний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матеріал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крейдою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біля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дошки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, по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суті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є ось таким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скрайбером-фасилітатором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. 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266431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 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447</Words>
  <Application>Microsoft Office PowerPoint</Application>
  <PresentationFormat>Экран (4:3)</PresentationFormat>
  <Paragraphs>91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Тема Office</vt:lpstr>
      <vt:lpstr>Апекс</vt:lpstr>
      <vt:lpstr>Легкий дым</vt:lpstr>
      <vt:lpstr>Презентация PowerPoint</vt:lpstr>
      <vt:lpstr>Скрайбінг як сучасна форма візуалізації навчального матеріалу</vt:lpstr>
      <vt:lpstr>Презентация PowerPoint</vt:lpstr>
      <vt:lpstr>Навіщо потрібен скрайбінг?</vt:lpstr>
      <vt:lpstr>Презентация PowerPoint</vt:lpstr>
      <vt:lpstr>Головні переваги скрайбінгу: </vt:lpstr>
      <vt:lpstr>Презентация PowerPoint</vt:lpstr>
      <vt:lpstr>Скрайбінг поділяється на:</vt:lpstr>
      <vt:lpstr>Ручний скрайбінг</vt:lpstr>
      <vt:lpstr>Техніка ручного скрайбінгу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Відеоскрайбінг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правила скрайбінгу: </vt:lpstr>
      <vt:lpstr>Часті побоювання скрайберів-початківців</vt:lpstr>
      <vt:lpstr>Скрайбінг у навчанні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Alena Buhrym</cp:lastModifiedBy>
  <cp:revision>127</cp:revision>
  <dcterms:created xsi:type="dcterms:W3CDTF">2014-11-21T11:00:06Z</dcterms:created>
  <dcterms:modified xsi:type="dcterms:W3CDTF">2024-03-19T09:27:51Z</dcterms:modified>
</cp:coreProperties>
</file>