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2" r:id="rId4"/>
    <p:sldId id="297" r:id="rId5"/>
    <p:sldId id="358" r:id="rId6"/>
    <p:sldId id="298" r:id="rId7"/>
    <p:sldId id="280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F908"/>
    <a:srgbClr val="0000FF"/>
    <a:srgbClr val="FF99FF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35B03-2F6C-D852-272C-1E340F9D2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2CB430-BB48-AF9C-B4DA-2943A5052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20175B-DFD0-178B-1FE0-892D7D4A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9201D9-9CDB-C888-C214-1005E7D2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4CF13F-3593-CFFB-C37A-B72BC9E6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3721-5FFE-FC9F-F427-1835BA23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6567208-F4C7-3A42-41BB-3EC45E174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8F1071-285E-43C8-4F7C-F3F66530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EE84C9-3500-1E5B-622B-CCD66231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B7DF47-F74E-0857-5D94-0E699724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8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688FED-32BC-4119-AC33-D585009DD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072B22-6F06-DBF9-EECD-6339243F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73C5EF-83E7-FE67-B956-FA1C0C47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DC78D2-A850-90CD-6DC6-B9C52753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14B274-06CF-EB2B-641D-2BDC7AC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7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E488-4806-F875-D7EA-5F629EB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528F8F-3D4F-BB84-16FA-EC0779C2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BEBA7-DAE0-1E3F-73D8-C4C88978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04DCC4-F10A-AA07-7A9F-5491EB11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77062B-D8B7-5DC9-842F-A61BC421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53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6D17E-B0F4-78C3-E127-D5360AAB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2E86E-7FCD-F32D-A328-B4C1B226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7B233D-A29B-4D3A-8EC2-1F3D9312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8AB9E8-0F3E-7133-F623-E70793B5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C3D87E-44BA-0392-0867-EABD9DD7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95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36819-92D7-F6AD-B540-B0198D9B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7F87B0-07E7-025C-1E83-F36756AF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8B8CF5-BFD9-A69D-A67E-1D4D727F4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98F5AE-99B7-F2BE-9372-E87F4F76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E0A3D2-C3BE-5EE6-E44A-8D6E9E9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9B6E38-A77F-E76F-DECA-8DBBB79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519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5F71-C3D7-28D1-BD03-BB8F8DA1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906080-20C6-73B6-6361-BF3E9AA9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FE0AC26-E544-76EF-B3DC-857905CAA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47A1D86-E1F3-4D42-A221-042CD71D3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D3ED4A-8611-731B-C33E-6283ECF1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31CCC7-BB6D-CD17-B6BE-6929CAE3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07CF7C-CF07-8E1B-B11C-DD3F0ED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A017DDE-4290-1CD9-886B-E36AD5EB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84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783A0-C607-994B-96FB-E38429A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31E3987-DF99-0A90-26E7-F22254F4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5F28B1E-811E-5B53-5822-48052FF9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C0A8D5F-9345-A547-51FA-496253DA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81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D03E619-E6CA-7F9F-40BD-EA022D56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AB5C401-FBBD-66EB-94D9-AB76D2A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0F7E569-B2DA-129D-BC7E-C8DC82AD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97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E6BC1-E770-C672-AA9C-E59B5E00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6ACB-DFB2-6911-376C-383351E6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D6A43C-2C83-BF91-C3A8-90F388B4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29479B-9204-9894-AF34-B3F132B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B6B22AA-CB4F-DD69-C68B-893676E2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EA2DA5-B17C-8E3B-6904-0B66381B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3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9ACD-8409-17C9-BD03-B321F3F4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CAE2C32-7E15-9B14-3F61-BA9BD6177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49030B-DC8D-7D3F-A21D-4D0C38A2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8417BA-A2CE-858B-775B-A72163E0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462B30-A7EC-4AB5-3DA0-8CF57881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5D162E-890D-093E-7A65-CE590A9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3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1A793F-D104-95B1-6104-01C9D154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5F0366-B496-B903-9101-CF8B7407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0A38F9-39EC-A485-DE4A-1509F9E5F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622E-ED67-4265-BF88-BDBE0BCC5984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4693D6-DBCC-AD69-F555-B8CABD060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85114A-E032-61A6-2582-25405FF6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9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JE5Ddx7L224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@user-dw6wy3nf8n/featured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hyperlink" Target="https://youtu.be/JE5Ddx7L224" TargetMode="External"/><Relationship Id="rId5" Type="http://schemas.openxmlformats.org/officeDocument/2006/relationships/hyperlink" Target="https://www.youtube.com/channel/UCYtu9EnlIk3Nph-Yj_nHd6A" TargetMode="External"/><Relationship Id="rId10" Type="http://schemas.microsoft.com/office/2007/relationships/hdphoto" Target="../media/hdphoto3.wdp"/><Relationship Id="rId4" Type="http://schemas.openxmlformats.org/officeDocument/2006/relationships/image" Target="../media/image9.gi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JE5Ddx7L224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gif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0.jpg"/><Relationship Id="rId10" Type="http://schemas.openxmlformats.org/officeDocument/2006/relationships/hyperlink" Target="https://youtu.be/JE5Ddx7L224" TargetMode="External"/><Relationship Id="rId4" Type="http://schemas.openxmlformats.org/officeDocument/2006/relationships/hyperlink" Target="https://www.youtube.com/channel/UCYtu9EnlIk3Nph-Yj_nHd6A" TargetMode="External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hyperlink" Target="https://youtu.be/JE5Ddx7L224" TargetMode="External"/><Relationship Id="rId4" Type="http://schemas.openxmlformats.org/officeDocument/2006/relationships/image" Target="../media/image10.jp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hyperlink" Target="https://youtu.be/JE5Ddx7L224" TargetMode="External"/><Relationship Id="rId5" Type="http://schemas.openxmlformats.org/officeDocument/2006/relationships/image" Target="../media/image19.png"/><Relationship Id="rId10" Type="http://schemas.microsoft.com/office/2007/relationships/hdphoto" Target="../media/hdphoto10.wdp"/><Relationship Id="rId4" Type="http://schemas.openxmlformats.org/officeDocument/2006/relationships/image" Target="../media/image10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youtu.be/JE5Ddx7L2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F2F215C9-76AB-7E70-9908-3E26E5433FA1}"/>
              </a:ext>
            </a:extLst>
          </p:cNvPr>
          <p:cNvSpPr/>
          <p:nvPr/>
        </p:nvSpPr>
        <p:spPr>
          <a:xfrm>
            <a:off x="-276733" y="5726"/>
            <a:ext cx="8009184" cy="825271"/>
          </a:xfrm>
          <a:prstGeom prst="parallelogram">
            <a:avLst>
              <a:gd name="adj" fmla="val 10728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A895E4A-AA53-BFCB-A576-F73509EDEF55}"/>
              </a:ext>
            </a:extLst>
          </p:cNvPr>
          <p:cNvSpPr/>
          <p:nvPr/>
        </p:nvSpPr>
        <p:spPr>
          <a:xfrm>
            <a:off x="1078558" y="-5727"/>
            <a:ext cx="5591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nisC" panose="02000803070000090003" pitchFamily="50" charset="-52"/>
              </a:rPr>
              <a:t>Пізнаємо природу</a:t>
            </a:r>
          </a:p>
        </p:txBody>
      </p:sp>
      <p:pic>
        <p:nvPicPr>
          <p:cNvPr id="7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4C7D3EA7-1BAD-EA95-5C7E-2E0A3E7EC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5725"/>
            <a:ext cx="985421" cy="9606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ілінія: фігура 11">
            <a:extLst>
              <a:ext uri="{FF2B5EF4-FFF2-40B4-BE49-F238E27FC236}">
                <a16:creationId xmlns:a16="http://schemas.microsoft.com/office/drawing/2014/main" id="{FC9F04DB-C5D5-47FA-F9CA-4E34A4DB9151}"/>
              </a:ext>
            </a:extLst>
          </p:cNvPr>
          <p:cNvSpPr/>
          <p:nvPr/>
        </p:nvSpPr>
        <p:spPr>
          <a:xfrm>
            <a:off x="7732450" y="-1"/>
            <a:ext cx="4459550" cy="825271"/>
          </a:xfrm>
          <a:custGeom>
            <a:avLst/>
            <a:gdLst>
              <a:gd name="connsiteX0" fmla="*/ 885400 w 4781006"/>
              <a:gd name="connsiteY0" fmla="*/ 0 h 825271"/>
              <a:gd name="connsiteX1" fmla="*/ 3804462 w 4781006"/>
              <a:gd name="connsiteY1" fmla="*/ 0 h 825271"/>
              <a:gd name="connsiteX2" fmla="*/ 4714618 w 4781006"/>
              <a:gd name="connsiteY2" fmla="*/ 0 h 825271"/>
              <a:gd name="connsiteX3" fmla="*/ 4781006 w 4781006"/>
              <a:gd name="connsiteY3" fmla="*/ 0 h 825271"/>
              <a:gd name="connsiteX4" fmla="*/ 4781006 w 4781006"/>
              <a:gd name="connsiteY4" fmla="*/ 825271 h 825271"/>
              <a:gd name="connsiteX5" fmla="*/ 3829218 w 4781006"/>
              <a:gd name="connsiteY5" fmla="*/ 825271 h 825271"/>
              <a:gd name="connsiteX6" fmla="*/ 3804462 w 4781006"/>
              <a:gd name="connsiteY6" fmla="*/ 825271 h 825271"/>
              <a:gd name="connsiteX7" fmla="*/ 0 w 4781006"/>
              <a:gd name="connsiteY7" fmla="*/ 825271 h 8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006" h="825271">
                <a:moveTo>
                  <a:pt x="885400" y="0"/>
                </a:moveTo>
                <a:lnTo>
                  <a:pt x="3804462" y="0"/>
                </a:lnTo>
                <a:lnTo>
                  <a:pt x="4714618" y="0"/>
                </a:lnTo>
                <a:lnTo>
                  <a:pt x="4781006" y="0"/>
                </a:lnTo>
                <a:lnTo>
                  <a:pt x="4781006" y="825271"/>
                </a:lnTo>
                <a:lnTo>
                  <a:pt x="3829218" y="825271"/>
                </a:lnTo>
                <a:lnTo>
                  <a:pt x="3804462" y="825271"/>
                </a:lnTo>
                <a:lnTo>
                  <a:pt x="0" y="8252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7CF5F02-CC26-A7A2-E0C7-B275FD034AC6}"/>
              </a:ext>
            </a:extLst>
          </p:cNvPr>
          <p:cNvSpPr/>
          <p:nvPr/>
        </p:nvSpPr>
        <p:spPr>
          <a:xfrm>
            <a:off x="8701611" y="-14354"/>
            <a:ext cx="28907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</a:t>
            </a:r>
            <a:r>
              <a:rPr lang="ru-RU" sz="5400" b="1" i="1" cap="none" spc="50" dirty="0" err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</a:t>
            </a:r>
            <a:endParaRPr lang="ru-RU" sz="5400" b="1" i="1" cap="none" spc="5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2651EED-D242-F927-807F-B30A33E278ED}"/>
              </a:ext>
            </a:extLst>
          </p:cNvPr>
          <p:cNvSpPr/>
          <p:nvPr/>
        </p:nvSpPr>
        <p:spPr>
          <a:xfrm>
            <a:off x="4321315" y="926384"/>
            <a:ext cx="354937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Урок 51</a:t>
            </a:r>
            <a:endParaRPr lang="uk-UA" sz="60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" name="Рисунок 19">
            <a:hlinkClick r:id="rId4"/>
            <a:extLst>
              <a:ext uri="{FF2B5EF4-FFF2-40B4-BE49-F238E27FC236}">
                <a16:creationId xmlns:a16="http://schemas.microsoft.com/office/drawing/2014/main" id="{11EACFB7-68D0-983F-F2D9-1954E6D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3" y="22995"/>
            <a:ext cx="825271" cy="8252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057E951-FE10-ADC5-0A86-3F0EA48F54A1}"/>
              </a:ext>
            </a:extLst>
          </p:cNvPr>
          <p:cNvSpPr/>
          <p:nvPr/>
        </p:nvSpPr>
        <p:spPr>
          <a:xfrm>
            <a:off x="1653191" y="1924778"/>
            <a:ext cx="9128521" cy="28623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spc="50" dirty="0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влаштована і функціонує нервова система людини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10F482-1B03-8FEF-FA1E-2264F62E4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09" y="3771447"/>
            <a:ext cx="1611907" cy="29498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CE1C05-1FF1-A72D-609E-14CB4AEDE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2212125"/>
            <a:ext cx="3996698" cy="4796038"/>
          </a:xfrm>
          <a:prstGeom prst="rect">
            <a:avLst/>
          </a:prstGeom>
        </p:spPr>
      </p:pic>
      <p:pic>
        <p:nvPicPr>
          <p:cNvPr id="15" name="Рисунок 14">
            <a:hlinkClick r:id="rId8"/>
            <a:extLst>
              <a:ext uri="{FF2B5EF4-FFF2-40B4-BE49-F238E27FC236}">
                <a16:creationId xmlns:a16="http://schemas.microsoft.com/office/drawing/2014/main" id="{7144852E-F6EE-DCB1-5EDD-C926CE5164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69" y="5285208"/>
            <a:ext cx="3314461" cy="12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2" grpId="0" animBg="1"/>
      <p:bldP spid="9" grpId="0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ілка: п’ятикутник 1">
            <a:extLst>
              <a:ext uri="{FF2B5EF4-FFF2-40B4-BE49-F238E27FC236}">
                <a16:creationId xmlns:a16="http://schemas.microsoft.com/office/drawing/2014/main" id="{8768D312-9155-F13C-B77B-BD59370A62F9}"/>
              </a:ext>
            </a:extLst>
          </p:cNvPr>
          <p:cNvSpPr/>
          <p:nvPr/>
        </p:nvSpPr>
        <p:spPr>
          <a:xfrm>
            <a:off x="1410789" y="191591"/>
            <a:ext cx="10720251" cy="775060"/>
          </a:xfrm>
          <a:prstGeom prst="homePlate">
            <a:avLst/>
          </a:prstGeom>
          <a:ln>
            <a:solidFill>
              <a:srgbClr val="FFFF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/>
              <a:t>Назви системи органів, позначені цифрами на малюнку. Що тобі відомо про функції кожної з цих систем?</a:t>
            </a:r>
          </a:p>
        </p:txBody>
      </p:sp>
      <p:pic>
        <p:nvPicPr>
          <p:cNvPr id="1026" name="Picture 2" descr="Притча про знак запитання — Християнський портал КІРІОС">
            <a:extLst>
              <a:ext uri="{FF2B5EF4-FFF2-40B4-BE49-F238E27FC236}">
                <a16:creationId xmlns:a16="http://schemas.microsoft.com/office/drawing/2014/main" id="{C2BD0FAE-943A-3DC4-A3CF-93C1EB24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8000" l="5348" r="98396">
                        <a14:foregroundMark x1="32620" y1="12667" x2="40642" y2="14667"/>
                        <a14:foregroundMark x1="60963" y1="10667" x2="58289" y2="19667"/>
                        <a14:foregroundMark x1="61497" y1="11000" x2="58289" y2="19333"/>
                        <a14:foregroundMark x1="55615" y1="10333" x2="59893" y2="8000"/>
                        <a14:foregroundMark x1="31016" y1="18333" x2="59893" y2="16000"/>
                        <a14:foregroundMark x1="59893" y1="16000" x2="27807" y2="13667"/>
                        <a14:foregroundMark x1="27807" y1="13667" x2="27807" y2="14667"/>
                        <a14:foregroundMark x1="32086" y1="21000" x2="57219" y2="20667"/>
                        <a14:foregroundMark x1="6952" y1="28333" x2="5882" y2="35000"/>
                        <a14:foregroundMark x1="63636" y1="7667" x2="64171" y2="22333"/>
                        <a14:foregroundMark x1="98396" y1="27667" x2="96257" y2="44333"/>
                        <a14:foregroundMark x1="49733" y1="84667" x2="55615" y2="92000"/>
                        <a14:foregroundMark x1="41176" y1="94333" x2="55615" y2="93667"/>
                        <a14:foregroundMark x1="41176" y1="95000" x2="56150" y2="95333"/>
                        <a14:foregroundMark x1="44385" y1="98333" x2="56684" y2="95667"/>
                        <a14:foregroundMark x1="32620" y1="7000" x2="27273" y2="8333"/>
                        <a14:foregroundMark x1="59893" y1="1000" x2="66845" y2="36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4" y="80782"/>
            <a:ext cx="1133025" cy="18176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33732F8B-6370-A5B4-9839-B26CD0F87CFB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BD15F212-4E53-4A2D-DB42-0B4DBEC64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>
              <a:hlinkClick r:id="rId5"/>
              <a:extLst>
                <a:ext uri="{FF2B5EF4-FFF2-40B4-BE49-F238E27FC236}">
                  <a16:creationId xmlns:a16="http://schemas.microsoft.com/office/drawing/2014/main" id="{CEDFB721-D96A-061D-C5B1-9EB66043B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69C55CDD-99EC-CD6D-93EF-7F8AC1CE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85" y="3861786"/>
            <a:ext cx="1997476" cy="29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7B2366-ED42-C624-529C-A362F6C56A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9" t="9905" r="3358" b="8571"/>
          <a:stretch/>
        </p:blipFill>
        <p:spPr>
          <a:xfrm>
            <a:off x="1175658" y="1503163"/>
            <a:ext cx="9077601" cy="4469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hlinkClick r:id="rId11"/>
            <a:extLst>
              <a:ext uri="{FF2B5EF4-FFF2-40B4-BE49-F238E27FC236}">
                <a16:creationId xmlns:a16="http://schemas.microsoft.com/office/drawing/2014/main" id="{5075B5E7-A1ED-6570-B586-F8E8E92D0F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13" y="5933604"/>
            <a:ext cx="2652998" cy="10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Органи</a:t>
            </a:r>
            <a:r>
              <a:rPr lang="uk-UA" sz="2400" b="1" dirty="0">
                <a:solidFill>
                  <a:schemeClr val="tx1"/>
                </a:solidFill>
              </a:rPr>
              <a:t> – це частини тіла, які мають певну форму, місце розташування в організмі й виконують конкретні функції.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538304-36A0-446C-0755-A8D67704C1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143" t="19794" r="27572" b="29778"/>
          <a:stretch/>
        </p:blipFill>
        <p:spPr>
          <a:xfrm>
            <a:off x="1447719" y="1331454"/>
            <a:ext cx="8906771" cy="5342939"/>
          </a:xfrm>
          <a:prstGeom prst="rect">
            <a:avLst/>
          </a:prstGeom>
        </p:spPr>
      </p:pic>
      <p:pic>
        <p:nvPicPr>
          <p:cNvPr id="8" name="Рисунок 7">
            <a:hlinkClick r:id="rId7"/>
            <a:extLst>
              <a:ext uri="{FF2B5EF4-FFF2-40B4-BE49-F238E27FC236}">
                <a16:creationId xmlns:a16="http://schemas.microsoft.com/office/drawing/2014/main" id="{A625B5E6-7D2C-F4E9-5496-365276DCB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13" y="5933604"/>
            <a:ext cx="2652998" cy="10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Нервова система складається </a:t>
            </a:r>
            <a:r>
              <a:rPr lang="uk-UA" sz="2400" b="1" dirty="0">
                <a:solidFill>
                  <a:schemeClr val="tx1"/>
                </a:solidFill>
              </a:rPr>
              <a:t>з головного мозку, спинного мозку та численних нервів, розташованих по всьому тілу.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388" y="4978436"/>
            <a:ext cx="1027064" cy="1879564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4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50E179-BE2C-5E1C-E04C-762C9392D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429" t="5206" r="52500" b="30540"/>
          <a:stretch/>
        </p:blipFill>
        <p:spPr>
          <a:xfrm>
            <a:off x="1010193" y="1162722"/>
            <a:ext cx="4476207" cy="55650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Центральна та периферична нервова система людини - Біологія. 8 клас. Міщук">
            <a:extLst>
              <a:ext uri="{FF2B5EF4-FFF2-40B4-BE49-F238E27FC236}">
                <a16:creationId xmlns:a16="http://schemas.microsoft.com/office/drawing/2014/main" id="{0A2A796A-7E5A-FE77-96AA-B1C8D498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54" y="1406634"/>
            <a:ext cx="4476207" cy="50210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10"/>
            <a:extLst>
              <a:ext uri="{FF2B5EF4-FFF2-40B4-BE49-F238E27FC236}">
                <a16:creationId xmlns:a16="http://schemas.microsoft.com/office/drawing/2014/main" id="{1691B65F-207B-48F4-1079-94BCFDEFE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13" y="5933604"/>
            <a:ext cx="2652998" cy="10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Головний мозок </a:t>
            </a:r>
            <a:r>
              <a:rPr lang="uk-UA" sz="2400" b="1" dirty="0">
                <a:solidFill>
                  <a:schemeClr val="tx1"/>
                </a:solidFill>
              </a:rPr>
              <a:t>розташований всередині черепа. </a:t>
            </a:r>
            <a:r>
              <a:rPr lang="uk-UA" sz="2400" b="1" dirty="0">
                <a:solidFill>
                  <a:srgbClr val="FF0000"/>
                </a:solidFill>
              </a:rPr>
              <a:t>Спинний мозок </a:t>
            </a:r>
            <a:r>
              <a:rPr lang="uk-UA" sz="2400" b="1" dirty="0">
                <a:solidFill>
                  <a:schemeClr val="tx1"/>
                </a:solidFill>
              </a:rPr>
              <a:t>проходить усередині хребта.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057" y="5157772"/>
            <a:ext cx="890231" cy="1629155"/>
          </a:xfrm>
          <a:prstGeom prst="rect">
            <a:avLst/>
          </a:prstGeom>
        </p:spPr>
      </p:pic>
      <p:sp>
        <p:nvSpPr>
          <p:cNvPr id="2" name="Циліндр 1">
            <a:extLst>
              <a:ext uri="{FF2B5EF4-FFF2-40B4-BE49-F238E27FC236}">
                <a16:creationId xmlns:a16="http://schemas.microsoft.com/office/drawing/2014/main" id="{256FBDBF-B7C7-9678-1BE8-65E3D8F0F9D2}"/>
              </a:ext>
            </a:extLst>
          </p:cNvPr>
          <p:cNvSpPr/>
          <p:nvPr/>
        </p:nvSpPr>
        <p:spPr>
          <a:xfrm>
            <a:off x="3600819" y="2969623"/>
            <a:ext cx="2203633" cy="3817304"/>
          </a:xfrm>
          <a:prstGeom prst="can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5000">
                <a:schemeClr val="bg1">
                  <a:lumMod val="85000"/>
                </a:schemeClr>
              </a:gs>
              <a:gs pos="37000">
                <a:schemeClr val="bg2">
                  <a:lumMod val="75000"/>
                </a:schemeClr>
              </a:gs>
              <a:gs pos="87000">
                <a:schemeClr val="tx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Человек, Кости, Скелет, Пальцы">
            <a:extLst>
              <a:ext uri="{FF2B5EF4-FFF2-40B4-BE49-F238E27FC236}">
                <a16:creationId xmlns:a16="http://schemas.microsoft.com/office/drawing/2014/main" id="{C0B29413-EC1F-469B-7574-32D0E29D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40" y="1341120"/>
            <a:ext cx="2968534" cy="55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ожет ли ваш мозг на самом деле «заполниться»? - Hi-News.ru">
            <a:extLst>
              <a:ext uri="{FF2B5EF4-FFF2-40B4-BE49-F238E27FC236}">
                <a16:creationId xmlns:a16="http://schemas.microsoft.com/office/drawing/2014/main" id="{679C700C-A9AE-8DFE-C848-9972B4744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 bwMode="auto">
          <a:xfrm rot="1615390">
            <a:off x="4087555" y="2393455"/>
            <a:ext cx="1731800" cy="10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еабилитация спинного и головного мозга в Херсоне | МЦ AXON">
            <a:extLst>
              <a:ext uri="{FF2B5EF4-FFF2-40B4-BE49-F238E27FC236}">
                <a16:creationId xmlns:a16="http://schemas.microsoft.com/office/drawing/2014/main" id="{8544F748-DA42-957F-EFAA-BD1FFEE36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2" r="32698" b="2677"/>
          <a:stretch/>
        </p:blipFill>
        <p:spPr bwMode="auto">
          <a:xfrm>
            <a:off x="7139562" y="1289278"/>
            <a:ext cx="2122388" cy="52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930F97-D024-C5D9-7EAD-617F2CF481D6}"/>
              </a:ext>
            </a:extLst>
          </p:cNvPr>
          <p:cNvSpPr txBox="1"/>
          <p:nvPr/>
        </p:nvSpPr>
        <p:spPr>
          <a:xfrm>
            <a:off x="8766314" y="1289278"/>
            <a:ext cx="2605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Головний мозок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2FFAE-2DD7-D9E7-682B-A2CF1B64F556}"/>
              </a:ext>
            </a:extLst>
          </p:cNvPr>
          <p:cNvSpPr txBox="1"/>
          <p:nvPr/>
        </p:nvSpPr>
        <p:spPr>
          <a:xfrm>
            <a:off x="8796132" y="3022342"/>
            <a:ext cx="2605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Спинний мозок</a:t>
            </a:r>
          </a:p>
        </p:txBody>
      </p:sp>
      <p:pic>
        <p:nvPicPr>
          <p:cNvPr id="14" name="Рисунок 13">
            <a:hlinkClick r:id="rId10"/>
            <a:extLst>
              <a:ext uri="{FF2B5EF4-FFF2-40B4-BE49-F238E27FC236}">
                <a16:creationId xmlns:a16="http://schemas.microsoft.com/office/drawing/2014/main" id="{CE0D0FFC-DB04-A651-2697-7F86C08F1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13" y="5933604"/>
            <a:ext cx="2652998" cy="10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9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Нерви</a:t>
            </a:r>
            <a:r>
              <a:rPr lang="uk-UA" sz="2400" b="1" dirty="0">
                <a:solidFill>
                  <a:schemeClr val="tx1"/>
                </a:solidFill>
              </a:rPr>
              <a:t> зв’язують головний і спинний мозок з усіма органами й системами організму. Вони неначе дроти, якими рухається інформація про стан організму і зовнішнього середовища у вигляді сигналів.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8" name="Picture 2" descr="ботан, выродок, мультфильм">
            <a:extLst>
              <a:ext uri="{FF2B5EF4-FFF2-40B4-BE49-F238E27FC236}">
                <a16:creationId xmlns:a16="http://schemas.microsoft.com/office/drawing/2014/main" id="{4F66277C-B9FC-54ED-A1ED-38E673F8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798690"/>
            <a:ext cx="1278759" cy="14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Лечение заболеваний нервной системы | Санаторий им. Пирогова Куяльник">
            <a:extLst>
              <a:ext uri="{FF2B5EF4-FFF2-40B4-BE49-F238E27FC236}">
                <a16:creationId xmlns:a16="http://schemas.microsoft.com/office/drawing/2014/main" id="{7B2C4DDC-C801-4F74-1E38-0CE686C6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29" y="1515656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2021B5-92A3-6108-9195-295C6B2C81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500" t="22100" r="52786" b="11492"/>
          <a:stretch/>
        </p:blipFill>
        <p:spPr>
          <a:xfrm>
            <a:off x="8828639" y="1515656"/>
            <a:ext cx="2386148" cy="5332717"/>
          </a:xfrm>
          <a:prstGeom prst="rect">
            <a:avLst/>
          </a:prstGeom>
        </p:spPr>
      </p:pic>
      <p:pic>
        <p:nvPicPr>
          <p:cNvPr id="9" name="Рисунок 8">
            <a:hlinkClick r:id="rId11"/>
            <a:extLst>
              <a:ext uri="{FF2B5EF4-FFF2-40B4-BE49-F238E27FC236}">
                <a16:creationId xmlns:a16="http://schemas.microsoft.com/office/drawing/2014/main" id="{4FF2CA67-1673-FDA2-A13F-D611670319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13" y="5933604"/>
            <a:ext cx="2652998" cy="10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1A947-8C37-7CF9-0591-FFF6E711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47" y="3182255"/>
            <a:ext cx="2008564" cy="36757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D5359-EE92-0A30-31F2-059263B1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sp>
        <p:nvSpPr>
          <p:cNvPr id="5" name="Прямоугольник: скругленные углы 2">
            <a:extLst>
              <a:ext uri="{FF2B5EF4-FFF2-40B4-BE49-F238E27FC236}">
                <a16:creationId xmlns:a16="http://schemas.microsoft.com/office/drawing/2014/main" id="{E700E5AD-D448-C7C2-B64E-ECFFAA89E09B}"/>
              </a:ext>
            </a:extLst>
          </p:cNvPr>
          <p:cNvSpPr/>
          <p:nvPr/>
        </p:nvSpPr>
        <p:spPr>
          <a:xfrm>
            <a:off x="1848262" y="998230"/>
            <a:ext cx="8845864" cy="1083119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endParaRPr lang="ru-RU" sz="3600" b="1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7484F88F-DC79-6901-AA39-21D3FAECB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1" y="2357846"/>
            <a:ext cx="4783482" cy="1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5550</TotalTime>
  <Words>121</Words>
  <Application>Microsoft Office PowerPoint</Application>
  <PresentationFormat>Широкий екран</PresentationFormat>
  <Paragraphs>12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3" baseType="lpstr">
      <vt:lpstr>AdonisC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701</cp:revision>
  <dcterms:created xsi:type="dcterms:W3CDTF">2023-02-01T11:00:58Z</dcterms:created>
  <dcterms:modified xsi:type="dcterms:W3CDTF">2024-03-08T17:07:19Z</dcterms:modified>
</cp:coreProperties>
</file>