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95" r:id="rId3"/>
    <p:sldId id="266" r:id="rId4"/>
    <p:sldId id="261" r:id="rId5"/>
    <p:sldId id="265" r:id="rId6"/>
    <p:sldId id="267" r:id="rId7"/>
    <p:sldId id="268" r:id="rId8"/>
    <p:sldId id="269" r:id="rId9"/>
    <p:sldId id="262" r:id="rId10"/>
    <p:sldId id="271" r:id="rId11"/>
    <p:sldId id="264" r:id="rId12"/>
    <p:sldId id="290" r:id="rId13"/>
    <p:sldId id="291" r:id="rId14"/>
    <p:sldId id="288" r:id="rId15"/>
    <p:sldId id="289" r:id="rId16"/>
    <p:sldId id="279" r:id="rId17"/>
    <p:sldId id="274" r:id="rId18"/>
    <p:sldId id="280" r:id="rId19"/>
    <p:sldId id="294" r:id="rId20"/>
    <p:sldId id="283" r:id="rId21"/>
    <p:sldId id="284" r:id="rId22"/>
    <p:sldId id="285" r:id="rId23"/>
    <p:sldId id="286" r:id="rId24"/>
    <p:sldId id="275" r:id="rId25"/>
    <p:sldId id="278" r:id="rId26"/>
    <p:sldId id="287" r:id="rId27"/>
    <p:sldId id="292" r:id="rId28"/>
    <p:sldId id="281" r:id="rId29"/>
    <p:sldId id="29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33FD4-6F37-46AF-8A0D-1A72BDC0179C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D6A4C4C-E36B-423D-ACE9-9D12CA728FD3}">
      <dgm:prSet phldrT="[Текст]"/>
      <dgm:spPr/>
      <dgm:t>
        <a:bodyPr/>
        <a:lstStyle/>
        <a:p>
          <a:r>
            <a:rPr lang="uk-UA" dirty="0" smtClean="0"/>
            <a:t>Сила визначена, якщо відомі</a:t>
          </a:r>
          <a:endParaRPr lang="ru-RU" dirty="0"/>
        </a:p>
      </dgm:t>
    </dgm:pt>
    <dgm:pt modelId="{B5FEC200-9422-4CBA-8902-D8C4BEE9292F}" type="parTrans" cxnId="{1BA1A7B5-6690-4357-98A4-20CD049590D9}">
      <dgm:prSet/>
      <dgm:spPr/>
      <dgm:t>
        <a:bodyPr/>
        <a:lstStyle/>
        <a:p>
          <a:endParaRPr lang="ru-RU"/>
        </a:p>
      </dgm:t>
    </dgm:pt>
    <dgm:pt modelId="{191FE8AD-E7EF-4963-BD19-DB541741F00D}" type="sibTrans" cxnId="{1BA1A7B5-6690-4357-98A4-20CD049590D9}">
      <dgm:prSet/>
      <dgm:spPr/>
      <dgm:t>
        <a:bodyPr/>
        <a:lstStyle/>
        <a:p>
          <a:endParaRPr lang="ru-RU"/>
        </a:p>
      </dgm:t>
    </dgm:pt>
    <dgm:pt modelId="{F8FE185E-C3F4-4DB0-AA3C-34A7F1420E8B}">
      <dgm:prSet phldrT="[Текст]"/>
      <dgm:spPr/>
      <dgm:t>
        <a:bodyPr/>
        <a:lstStyle/>
        <a:p>
          <a:r>
            <a:rPr lang="uk-UA" dirty="0" smtClean="0"/>
            <a:t>Значення</a:t>
          </a:r>
          <a:endParaRPr lang="ru-RU" dirty="0"/>
        </a:p>
      </dgm:t>
    </dgm:pt>
    <dgm:pt modelId="{F8096883-1776-4D76-AA09-35B22F965A29}" type="parTrans" cxnId="{DD0F8CA1-8A3A-4977-A447-4D6FF62DDDC8}">
      <dgm:prSet/>
      <dgm:spPr/>
      <dgm:t>
        <a:bodyPr/>
        <a:lstStyle/>
        <a:p>
          <a:endParaRPr lang="ru-RU"/>
        </a:p>
      </dgm:t>
    </dgm:pt>
    <dgm:pt modelId="{73F0AF9B-969C-46F7-8109-B4C5AFF8BB16}" type="sibTrans" cxnId="{DD0F8CA1-8A3A-4977-A447-4D6FF62DDDC8}">
      <dgm:prSet/>
      <dgm:spPr/>
      <dgm:t>
        <a:bodyPr/>
        <a:lstStyle/>
        <a:p>
          <a:endParaRPr lang="ru-RU"/>
        </a:p>
      </dgm:t>
    </dgm:pt>
    <dgm:pt modelId="{992D04A3-756A-434E-A72C-124A517BF4A0}">
      <dgm:prSet phldrT="[Текст]"/>
      <dgm:spPr/>
      <dgm:t>
        <a:bodyPr/>
        <a:lstStyle/>
        <a:p>
          <a:r>
            <a:rPr lang="uk-UA" dirty="0" smtClean="0"/>
            <a:t>Напрямок</a:t>
          </a:r>
          <a:endParaRPr lang="ru-RU" dirty="0"/>
        </a:p>
      </dgm:t>
    </dgm:pt>
    <dgm:pt modelId="{799F221D-38EF-4FF2-ACA4-1B63658BC182}" type="parTrans" cxnId="{13948012-364B-4E71-9DC6-E6460D292898}">
      <dgm:prSet/>
      <dgm:spPr/>
      <dgm:t>
        <a:bodyPr/>
        <a:lstStyle/>
        <a:p>
          <a:endParaRPr lang="ru-RU"/>
        </a:p>
      </dgm:t>
    </dgm:pt>
    <dgm:pt modelId="{617A957F-A808-4D0C-8D57-618017410316}" type="sibTrans" cxnId="{13948012-364B-4E71-9DC6-E6460D292898}">
      <dgm:prSet/>
      <dgm:spPr/>
      <dgm:t>
        <a:bodyPr/>
        <a:lstStyle/>
        <a:p>
          <a:endParaRPr lang="ru-RU"/>
        </a:p>
      </dgm:t>
    </dgm:pt>
    <dgm:pt modelId="{DA1F498D-8442-413E-A9D5-93974FFDC13A}">
      <dgm:prSet phldrT="[Текст]"/>
      <dgm:spPr/>
      <dgm:t>
        <a:bodyPr/>
        <a:lstStyle/>
        <a:p>
          <a:r>
            <a:rPr lang="uk-UA" dirty="0" smtClean="0"/>
            <a:t>Точка прикладання</a:t>
          </a:r>
          <a:endParaRPr lang="ru-RU" dirty="0"/>
        </a:p>
      </dgm:t>
    </dgm:pt>
    <dgm:pt modelId="{8B5E4EC0-5FF0-459D-9D33-F8BD1985A614}" type="parTrans" cxnId="{81D4ED96-D24F-4970-8708-9D2820FC9F16}">
      <dgm:prSet/>
      <dgm:spPr/>
      <dgm:t>
        <a:bodyPr/>
        <a:lstStyle/>
        <a:p>
          <a:endParaRPr lang="ru-RU"/>
        </a:p>
      </dgm:t>
    </dgm:pt>
    <dgm:pt modelId="{D8C503E0-97D5-4FF5-AA83-17318297D114}" type="sibTrans" cxnId="{81D4ED96-D24F-4970-8708-9D2820FC9F16}">
      <dgm:prSet/>
      <dgm:spPr/>
      <dgm:t>
        <a:bodyPr/>
        <a:lstStyle/>
        <a:p>
          <a:endParaRPr lang="ru-RU"/>
        </a:p>
      </dgm:t>
    </dgm:pt>
    <dgm:pt modelId="{9C0F39E3-CB0E-4316-AC4C-6ECCE291A68D}" type="pres">
      <dgm:prSet presAssocID="{4A033FD4-6F37-46AF-8A0D-1A72BDC017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B51D88-EA41-4738-84F4-3DEA8CDF92E2}" type="pres">
      <dgm:prSet presAssocID="{AD6A4C4C-E36B-423D-ACE9-9D12CA728FD3}" presName="hierRoot1" presStyleCnt="0">
        <dgm:presLayoutVars>
          <dgm:hierBranch val="init"/>
        </dgm:presLayoutVars>
      </dgm:prSet>
      <dgm:spPr/>
    </dgm:pt>
    <dgm:pt modelId="{E0D0FCE2-A665-45A1-9E58-5DC11B56E83B}" type="pres">
      <dgm:prSet presAssocID="{AD6A4C4C-E36B-423D-ACE9-9D12CA728FD3}" presName="rootComposite1" presStyleCnt="0"/>
      <dgm:spPr/>
    </dgm:pt>
    <dgm:pt modelId="{718905D1-3E07-49B5-B402-9F5BC8F7F3B8}" type="pres">
      <dgm:prSet presAssocID="{AD6A4C4C-E36B-423D-ACE9-9D12CA728FD3}" presName="rootText1" presStyleLbl="node0" presStyleIdx="0" presStyleCnt="1" custLinFactNeighborX="-74874" custLinFactNeighborY="-13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167FD-9992-4F34-B046-018822486D66}" type="pres">
      <dgm:prSet presAssocID="{AD6A4C4C-E36B-423D-ACE9-9D12CA728F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1E5486-C6CF-4F65-A39C-C3126B9567A1}" type="pres">
      <dgm:prSet presAssocID="{AD6A4C4C-E36B-423D-ACE9-9D12CA728FD3}" presName="hierChild2" presStyleCnt="0"/>
      <dgm:spPr/>
    </dgm:pt>
    <dgm:pt modelId="{3748F8F1-FF12-49A8-BF1D-BD37171BDE3A}" type="pres">
      <dgm:prSet presAssocID="{F8096883-1776-4D76-AA09-35B22F965A2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8D120E-B4F7-446B-B5FA-70635811C3E3}" type="pres">
      <dgm:prSet presAssocID="{F8FE185E-C3F4-4DB0-AA3C-34A7F1420E8B}" presName="hierRoot2" presStyleCnt="0">
        <dgm:presLayoutVars>
          <dgm:hierBranch val="init"/>
        </dgm:presLayoutVars>
      </dgm:prSet>
      <dgm:spPr/>
    </dgm:pt>
    <dgm:pt modelId="{8272A6AD-2F9A-491E-8E40-5AEEBC90093F}" type="pres">
      <dgm:prSet presAssocID="{F8FE185E-C3F4-4DB0-AA3C-34A7F1420E8B}" presName="rootComposite" presStyleCnt="0"/>
      <dgm:spPr/>
    </dgm:pt>
    <dgm:pt modelId="{1F8AADB1-4737-4088-AB04-F83E04B0E5DA}" type="pres">
      <dgm:prSet presAssocID="{F8FE185E-C3F4-4DB0-AA3C-34A7F1420E8B}" presName="rootText" presStyleLbl="node2" presStyleIdx="0" presStyleCnt="3" custLinFactX="71221" custLinFactY="-3184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D533E9-8D9D-4AF3-BBB9-76EA78776703}" type="pres">
      <dgm:prSet presAssocID="{F8FE185E-C3F4-4DB0-AA3C-34A7F1420E8B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D14021-8915-4C89-B04D-ACF85D6E07FF}" type="pres">
      <dgm:prSet presAssocID="{F8FE185E-C3F4-4DB0-AA3C-34A7F1420E8B}" presName="hierChild4" presStyleCnt="0"/>
      <dgm:spPr/>
    </dgm:pt>
    <dgm:pt modelId="{DE587B1D-9A99-4F8A-83A9-447848E2D608}" type="pres">
      <dgm:prSet presAssocID="{F8FE185E-C3F4-4DB0-AA3C-34A7F1420E8B}" presName="hierChild5" presStyleCnt="0"/>
      <dgm:spPr/>
    </dgm:pt>
    <dgm:pt modelId="{CFA6841E-CAAE-4CBE-A487-519E9D6BEAD0}" type="pres">
      <dgm:prSet presAssocID="{799F221D-38EF-4FF2-ACA4-1B63658BC18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5DCCAA-793B-4E0B-B7D7-7990CDBA2433}" type="pres">
      <dgm:prSet presAssocID="{992D04A3-756A-434E-A72C-124A517BF4A0}" presName="hierRoot2" presStyleCnt="0">
        <dgm:presLayoutVars>
          <dgm:hierBranch val="init"/>
        </dgm:presLayoutVars>
      </dgm:prSet>
      <dgm:spPr/>
    </dgm:pt>
    <dgm:pt modelId="{EBAD222B-AB89-461E-BACF-AF3B4D25C89E}" type="pres">
      <dgm:prSet presAssocID="{992D04A3-756A-434E-A72C-124A517BF4A0}" presName="rootComposite" presStyleCnt="0"/>
      <dgm:spPr/>
    </dgm:pt>
    <dgm:pt modelId="{CF4AE5D4-8484-4F85-B898-A27008E1CF60}" type="pres">
      <dgm:prSet presAssocID="{992D04A3-756A-434E-A72C-124A517BF4A0}" presName="rootText" presStyleLbl="node2" presStyleIdx="1" presStyleCnt="3" custLinFactNeighborX="5887" custLinFactNeighborY="-2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9C364-116F-4661-B248-EA2C1B4CB525}" type="pres">
      <dgm:prSet presAssocID="{992D04A3-756A-434E-A72C-124A517BF4A0}" presName="rootConnector" presStyleLbl="node2" presStyleIdx="1" presStyleCnt="3"/>
      <dgm:spPr/>
      <dgm:t>
        <a:bodyPr/>
        <a:lstStyle/>
        <a:p>
          <a:endParaRPr lang="ru-RU"/>
        </a:p>
      </dgm:t>
    </dgm:pt>
    <dgm:pt modelId="{E8043A96-A411-4CB3-ACF9-DE056A0B595F}" type="pres">
      <dgm:prSet presAssocID="{992D04A3-756A-434E-A72C-124A517BF4A0}" presName="hierChild4" presStyleCnt="0"/>
      <dgm:spPr/>
    </dgm:pt>
    <dgm:pt modelId="{ADCD1B97-E7BA-43C2-B11E-E1FE86723D57}" type="pres">
      <dgm:prSet presAssocID="{992D04A3-756A-434E-A72C-124A517BF4A0}" presName="hierChild5" presStyleCnt="0"/>
      <dgm:spPr/>
    </dgm:pt>
    <dgm:pt modelId="{32BCA1F0-21A6-4132-B438-FADF67329D8B}" type="pres">
      <dgm:prSet presAssocID="{8B5E4EC0-5FF0-459D-9D33-F8BD1985A61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B86B739-E4CD-420C-89C7-EA89861D5325}" type="pres">
      <dgm:prSet presAssocID="{DA1F498D-8442-413E-A9D5-93974FFDC13A}" presName="hierRoot2" presStyleCnt="0">
        <dgm:presLayoutVars>
          <dgm:hierBranch val="init"/>
        </dgm:presLayoutVars>
      </dgm:prSet>
      <dgm:spPr/>
    </dgm:pt>
    <dgm:pt modelId="{E716E197-424E-4CE1-A6AB-F1D2A367CC86}" type="pres">
      <dgm:prSet presAssocID="{DA1F498D-8442-413E-A9D5-93974FFDC13A}" presName="rootComposite" presStyleCnt="0"/>
      <dgm:spPr/>
    </dgm:pt>
    <dgm:pt modelId="{CBC7C500-9F83-4E71-A798-2594A5FF5CA4}" type="pres">
      <dgm:prSet presAssocID="{DA1F498D-8442-413E-A9D5-93974FFDC13A}" presName="rootText" presStyleLbl="node2" presStyleIdx="2" presStyleCnt="3" custLinFactX="-100000" custLinFactNeighborX="-145501" custLinFactNeighborY="-2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89EFA-A6A6-4B3D-857B-D4ADD5869C79}" type="pres">
      <dgm:prSet presAssocID="{DA1F498D-8442-413E-A9D5-93974FFDC13A}" presName="rootConnector" presStyleLbl="node2" presStyleIdx="2" presStyleCnt="3"/>
      <dgm:spPr/>
      <dgm:t>
        <a:bodyPr/>
        <a:lstStyle/>
        <a:p>
          <a:endParaRPr lang="ru-RU"/>
        </a:p>
      </dgm:t>
    </dgm:pt>
    <dgm:pt modelId="{FF67D3F6-8B28-4A44-92D5-A890EFBAB22D}" type="pres">
      <dgm:prSet presAssocID="{DA1F498D-8442-413E-A9D5-93974FFDC13A}" presName="hierChild4" presStyleCnt="0"/>
      <dgm:spPr/>
    </dgm:pt>
    <dgm:pt modelId="{DBB1DD7F-931D-44AB-8E82-AC92AEA83952}" type="pres">
      <dgm:prSet presAssocID="{DA1F498D-8442-413E-A9D5-93974FFDC13A}" presName="hierChild5" presStyleCnt="0"/>
      <dgm:spPr/>
    </dgm:pt>
    <dgm:pt modelId="{4D06C00C-3A88-4B34-9AAA-24B9B9E8C0CE}" type="pres">
      <dgm:prSet presAssocID="{AD6A4C4C-E36B-423D-ACE9-9D12CA728FD3}" presName="hierChild3" presStyleCnt="0"/>
      <dgm:spPr/>
    </dgm:pt>
  </dgm:ptLst>
  <dgm:cxnLst>
    <dgm:cxn modelId="{98BEE593-0D0B-480A-B017-5039E752CEF7}" type="presOf" srcId="{F8FE185E-C3F4-4DB0-AA3C-34A7F1420E8B}" destId="{1F8AADB1-4737-4088-AB04-F83E04B0E5DA}" srcOrd="0" destOrd="0" presId="urn:microsoft.com/office/officeart/2005/8/layout/orgChart1"/>
    <dgm:cxn modelId="{81D4ED96-D24F-4970-8708-9D2820FC9F16}" srcId="{AD6A4C4C-E36B-423D-ACE9-9D12CA728FD3}" destId="{DA1F498D-8442-413E-A9D5-93974FFDC13A}" srcOrd="2" destOrd="0" parTransId="{8B5E4EC0-5FF0-459D-9D33-F8BD1985A614}" sibTransId="{D8C503E0-97D5-4FF5-AA83-17318297D114}"/>
    <dgm:cxn modelId="{1BA1A7B5-6690-4357-98A4-20CD049590D9}" srcId="{4A033FD4-6F37-46AF-8A0D-1A72BDC0179C}" destId="{AD6A4C4C-E36B-423D-ACE9-9D12CA728FD3}" srcOrd="0" destOrd="0" parTransId="{B5FEC200-9422-4CBA-8902-D8C4BEE9292F}" sibTransId="{191FE8AD-E7EF-4963-BD19-DB541741F00D}"/>
    <dgm:cxn modelId="{A06DE77C-1A12-488B-AE92-5F487143B8F3}" type="presOf" srcId="{DA1F498D-8442-413E-A9D5-93974FFDC13A}" destId="{06C89EFA-A6A6-4B3D-857B-D4ADD5869C79}" srcOrd="1" destOrd="0" presId="urn:microsoft.com/office/officeart/2005/8/layout/orgChart1"/>
    <dgm:cxn modelId="{DD0F8CA1-8A3A-4977-A447-4D6FF62DDDC8}" srcId="{AD6A4C4C-E36B-423D-ACE9-9D12CA728FD3}" destId="{F8FE185E-C3F4-4DB0-AA3C-34A7F1420E8B}" srcOrd="0" destOrd="0" parTransId="{F8096883-1776-4D76-AA09-35B22F965A29}" sibTransId="{73F0AF9B-969C-46F7-8109-B4C5AFF8BB16}"/>
    <dgm:cxn modelId="{BF4BB165-235F-44BE-87B4-D0129A8CC27B}" type="presOf" srcId="{992D04A3-756A-434E-A72C-124A517BF4A0}" destId="{CF4AE5D4-8484-4F85-B898-A27008E1CF60}" srcOrd="0" destOrd="0" presId="urn:microsoft.com/office/officeart/2005/8/layout/orgChart1"/>
    <dgm:cxn modelId="{E0C75E87-761C-4783-B463-128CCCDAA258}" type="presOf" srcId="{8B5E4EC0-5FF0-459D-9D33-F8BD1985A614}" destId="{32BCA1F0-21A6-4132-B438-FADF67329D8B}" srcOrd="0" destOrd="0" presId="urn:microsoft.com/office/officeart/2005/8/layout/orgChart1"/>
    <dgm:cxn modelId="{13948012-364B-4E71-9DC6-E6460D292898}" srcId="{AD6A4C4C-E36B-423D-ACE9-9D12CA728FD3}" destId="{992D04A3-756A-434E-A72C-124A517BF4A0}" srcOrd="1" destOrd="0" parTransId="{799F221D-38EF-4FF2-ACA4-1B63658BC182}" sibTransId="{617A957F-A808-4D0C-8D57-618017410316}"/>
    <dgm:cxn modelId="{15DB8973-72AF-4998-9560-9E2BD049C87C}" type="presOf" srcId="{F8FE185E-C3F4-4DB0-AA3C-34A7F1420E8B}" destId="{F3D533E9-8D9D-4AF3-BBB9-76EA78776703}" srcOrd="1" destOrd="0" presId="urn:microsoft.com/office/officeart/2005/8/layout/orgChart1"/>
    <dgm:cxn modelId="{E7A64315-4EE8-4B26-93E7-4D7385910754}" type="presOf" srcId="{4A033FD4-6F37-46AF-8A0D-1A72BDC0179C}" destId="{9C0F39E3-CB0E-4316-AC4C-6ECCE291A68D}" srcOrd="0" destOrd="0" presId="urn:microsoft.com/office/officeart/2005/8/layout/orgChart1"/>
    <dgm:cxn modelId="{24AED435-16B2-4DEB-A5B3-1AA4CA9B6930}" type="presOf" srcId="{799F221D-38EF-4FF2-ACA4-1B63658BC182}" destId="{CFA6841E-CAAE-4CBE-A487-519E9D6BEAD0}" srcOrd="0" destOrd="0" presId="urn:microsoft.com/office/officeart/2005/8/layout/orgChart1"/>
    <dgm:cxn modelId="{6A28CDE9-FDF3-4492-A1E1-D4AF92551E1E}" type="presOf" srcId="{F8096883-1776-4D76-AA09-35B22F965A29}" destId="{3748F8F1-FF12-49A8-BF1D-BD37171BDE3A}" srcOrd="0" destOrd="0" presId="urn:microsoft.com/office/officeart/2005/8/layout/orgChart1"/>
    <dgm:cxn modelId="{2AD22A86-9B11-4169-B643-6FEF078D96E9}" type="presOf" srcId="{DA1F498D-8442-413E-A9D5-93974FFDC13A}" destId="{CBC7C500-9F83-4E71-A798-2594A5FF5CA4}" srcOrd="0" destOrd="0" presId="urn:microsoft.com/office/officeart/2005/8/layout/orgChart1"/>
    <dgm:cxn modelId="{B696FF73-8A6C-491F-906D-5462391CF952}" type="presOf" srcId="{AD6A4C4C-E36B-423D-ACE9-9D12CA728FD3}" destId="{2A6167FD-9992-4F34-B046-018822486D66}" srcOrd="1" destOrd="0" presId="urn:microsoft.com/office/officeart/2005/8/layout/orgChart1"/>
    <dgm:cxn modelId="{A7118499-2A10-4694-B94D-CB99B53FFD26}" type="presOf" srcId="{992D04A3-756A-434E-A72C-124A517BF4A0}" destId="{5739C364-116F-4661-B248-EA2C1B4CB525}" srcOrd="1" destOrd="0" presId="urn:microsoft.com/office/officeart/2005/8/layout/orgChart1"/>
    <dgm:cxn modelId="{152F22B0-27C6-4811-8C75-0BE998E42F1A}" type="presOf" srcId="{AD6A4C4C-E36B-423D-ACE9-9D12CA728FD3}" destId="{718905D1-3E07-49B5-B402-9F5BC8F7F3B8}" srcOrd="0" destOrd="0" presId="urn:microsoft.com/office/officeart/2005/8/layout/orgChart1"/>
    <dgm:cxn modelId="{1FA765F1-54D1-4F1C-BD12-AA2364B46D49}" type="presParOf" srcId="{9C0F39E3-CB0E-4316-AC4C-6ECCE291A68D}" destId="{1EB51D88-EA41-4738-84F4-3DEA8CDF92E2}" srcOrd="0" destOrd="0" presId="urn:microsoft.com/office/officeart/2005/8/layout/orgChart1"/>
    <dgm:cxn modelId="{6AC1C059-73BC-425D-AAF6-4E3F7295B8BE}" type="presParOf" srcId="{1EB51D88-EA41-4738-84F4-3DEA8CDF92E2}" destId="{E0D0FCE2-A665-45A1-9E58-5DC11B56E83B}" srcOrd="0" destOrd="0" presId="urn:microsoft.com/office/officeart/2005/8/layout/orgChart1"/>
    <dgm:cxn modelId="{054726D5-DC86-418E-8765-7FC703C7B6BA}" type="presParOf" srcId="{E0D0FCE2-A665-45A1-9E58-5DC11B56E83B}" destId="{718905D1-3E07-49B5-B402-9F5BC8F7F3B8}" srcOrd="0" destOrd="0" presId="urn:microsoft.com/office/officeart/2005/8/layout/orgChart1"/>
    <dgm:cxn modelId="{27DFBD47-07F3-4459-A903-C2E0DE208067}" type="presParOf" srcId="{E0D0FCE2-A665-45A1-9E58-5DC11B56E83B}" destId="{2A6167FD-9992-4F34-B046-018822486D66}" srcOrd="1" destOrd="0" presId="urn:microsoft.com/office/officeart/2005/8/layout/orgChart1"/>
    <dgm:cxn modelId="{3AE6C3A2-ED87-40AD-9F43-3E6770D048E2}" type="presParOf" srcId="{1EB51D88-EA41-4738-84F4-3DEA8CDF92E2}" destId="{281E5486-C6CF-4F65-A39C-C3126B9567A1}" srcOrd="1" destOrd="0" presId="urn:microsoft.com/office/officeart/2005/8/layout/orgChart1"/>
    <dgm:cxn modelId="{5E7F2828-3C66-4D84-B12E-3A78BE999E8C}" type="presParOf" srcId="{281E5486-C6CF-4F65-A39C-C3126B9567A1}" destId="{3748F8F1-FF12-49A8-BF1D-BD37171BDE3A}" srcOrd="0" destOrd="0" presId="urn:microsoft.com/office/officeart/2005/8/layout/orgChart1"/>
    <dgm:cxn modelId="{5D7F7348-EBE6-4589-8B8A-29DC02073A8D}" type="presParOf" srcId="{281E5486-C6CF-4F65-A39C-C3126B9567A1}" destId="{338D120E-B4F7-446B-B5FA-70635811C3E3}" srcOrd="1" destOrd="0" presId="urn:microsoft.com/office/officeart/2005/8/layout/orgChart1"/>
    <dgm:cxn modelId="{17C8173F-023E-49D9-8229-71E67C6110D7}" type="presParOf" srcId="{338D120E-B4F7-446B-B5FA-70635811C3E3}" destId="{8272A6AD-2F9A-491E-8E40-5AEEBC90093F}" srcOrd="0" destOrd="0" presId="urn:microsoft.com/office/officeart/2005/8/layout/orgChart1"/>
    <dgm:cxn modelId="{123D319E-A16D-40BF-8313-8878FFA9678C}" type="presParOf" srcId="{8272A6AD-2F9A-491E-8E40-5AEEBC90093F}" destId="{1F8AADB1-4737-4088-AB04-F83E04B0E5DA}" srcOrd="0" destOrd="0" presId="urn:microsoft.com/office/officeart/2005/8/layout/orgChart1"/>
    <dgm:cxn modelId="{2EA40E1D-0746-45BD-BD5B-359C5484661B}" type="presParOf" srcId="{8272A6AD-2F9A-491E-8E40-5AEEBC90093F}" destId="{F3D533E9-8D9D-4AF3-BBB9-76EA78776703}" srcOrd="1" destOrd="0" presId="urn:microsoft.com/office/officeart/2005/8/layout/orgChart1"/>
    <dgm:cxn modelId="{38E6DB51-66EF-4A12-B728-9761A01A7974}" type="presParOf" srcId="{338D120E-B4F7-446B-B5FA-70635811C3E3}" destId="{5CD14021-8915-4C89-B04D-ACF85D6E07FF}" srcOrd="1" destOrd="0" presId="urn:microsoft.com/office/officeart/2005/8/layout/orgChart1"/>
    <dgm:cxn modelId="{43BD6877-DD5E-441B-A071-EEA4C826DBE9}" type="presParOf" srcId="{338D120E-B4F7-446B-B5FA-70635811C3E3}" destId="{DE587B1D-9A99-4F8A-83A9-447848E2D608}" srcOrd="2" destOrd="0" presId="urn:microsoft.com/office/officeart/2005/8/layout/orgChart1"/>
    <dgm:cxn modelId="{2B8C9941-2645-45FC-90D3-FE916F9D61FC}" type="presParOf" srcId="{281E5486-C6CF-4F65-A39C-C3126B9567A1}" destId="{CFA6841E-CAAE-4CBE-A487-519E9D6BEAD0}" srcOrd="2" destOrd="0" presId="urn:microsoft.com/office/officeart/2005/8/layout/orgChart1"/>
    <dgm:cxn modelId="{F270C878-1508-49F1-9416-57FF4D3B20CE}" type="presParOf" srcId="{281E5486-C6CF-4F65-A39C-C3126B9567A1}" destId="{CD5DCCAA-793B-4E0B-B7D7-7990CDBA2433}" srcOrd="3" destOrd="0" presId="urn:microsoft.com/office/officeart/2005/8/layout/orgChart1"/>
    <dgm:cxn modelId="{3FC47F2B-9576-40B1-9D77-4252B4251BEB}" type="presParOf" srcId="{CD5DCCAA-793B-4E0B-B7D7-7990CDBA2433}" destId="{EBAD222B-AB89-461E-BACF-AF3B4D25C89E}" srcOrd="0" destOrd="0" presId="urn:microsoft.com/office/officeart/2005/8/layout/orgChart1"/>
    <dgm:cxn modelId="{42205056-838E-4A7C-9925-D59977FD381C}" type="presParOf" srcId="{EBAD222B-AB89-461E-BACF-AF3B4D25C89E}" destId="{CF4AE5D4-8484-4F85-B898-A27008E1CF60}" srcOrd="0" destOrd="0" presId="urn:microsoft.com/office/officeart/2005/8/layout/orgChart1"/>
    <dgm:cxn modelId="{A28920B4-7C2E-447D-ABF7-1902ED5B394C}" type="presParOf" srcId="{EBAD222B-AB89-461E-BACF-AF3B4D25C89E}" destId="{5739C364-116F-4661-B248-EA2C1B4CB525}" srcOrd="1" destOrd="0" presId="urn:microsoft.com/office/officeart/2005/8/layout/orgChart1"/>
    <dgm:cxn modelId="{AD50E150-9F9C-4261-B955-7A5B4E67F1DF}" type="presParOf" srcId="{CD5DCCAA-793B-4E0B-B7D7-7990CDBA2433}" destId="{E8043A96-A411-4CB3-ACF9-DE056A0B595F}" srcOrd="1" destOrd="0" presId="urn:microsoft.com/office/officeart/2005/8/layout/orgChart1"/>
    <dgm:cxn modelId="{CB5875F1-65A2-4240-A9CD-061AC2A265D8}" type="presParOf" srcId="{CD5DCCAA-793B-4E0B-B7D7-7990CDBA2433}" destId="{ADCD1B97-E7BA-43C2-B11E-E1FE86723D57}" srcOrd="2" destOrd="0" presId="urn:microsoft.com/office/officeart/2005/8/layout/orgChart1"/>
    <dgm:cxn modelId="{673AD6AE-C829-4835-AADA-6CB4727E69DE}" type="presParOf" srcId="{281E5486-C6CF-4F65-A39C-C3126B9567A1}" destId="{32BCA1F0-21A6-4132-B438-FADF67329D8B}" srcOrd="4" destOrd="0" presId="urn:microsoft.com/office/officeart/2005/8/layout/orgChart1"/>
    <dgm:cxn modelId="{DBA2B29C-A53E-4CD7-901C-DE0EF1F0CDF1}" type="presParOf" srcId="{281E5486-C6CF-4F65-A39C-C3126B9567A1}" destId="{EB86B739-E4CD-420C-89C7-EA89861D5325}" srcOrd="5" destOrd="0" presId="urn:microsoft.com/office/officeart/2005/8/layout/orgChart1"/>
    <dgm:cxn modelId="{F66C60E4-841B-4085-9FD8-ADE2FC7D9070}" type="presParOf" srcId="{EB86B739-E4CD-420C-89C7-EA89861D5325}" destId="{E716E197-424E-4CE1-A6AB-F1D2A367CC86}" srcOrd="0" destOrd="0" presId="urn:microsoft.com/office/officeart/2005/8/layout/orgChart1"/>
    <dgm:cxn modelId="{8E39290A-4111-4328-B273-17A4B772CC29}" type="presParOf" srcId="{E716E197-424E-4CE1-A6AB-F1D2A367CC86}" destId="{CBC7C500-9F83-4E71-A798-2594A5FF5CA4}" srcOrd="0" destOrd="0" presId="urn:microsoft.com/office/officeart/2005/8/layout/orgChart1"/>
    <dgm:cxn modelId="{1550FEBC-16BC-4DED-A8B6-BC566B2D697F}" type="presParOf" srcId="{E716E197-424E-4CE1-A6AB-F1D2A367CC86}" destId="{06C89EFA-A6A6-4B3D-857B-D4ADD5869C79}" srcOrd="1" destOrd="0" presId="urn:microsoft.com/office/officeart/2005/8/layout/orgChart1"/>
    <dgm:cxn modelId="{D8EF7000-8A61-4D7F-B8E7-EA20C8C62A9F}" type="presParOf" srcId="{EB86B739-E4CD-420C-89C7-EA89861D5325}" destId="{FF67D3F6-8B28-4A44-92D5-A890EFBAB22D}" srcOrd="1" destOrd="0" presId="urn:microsoft.com/office/officeart/2005/8/layout/orgChart1"/>
    <dgm:cxn modelId="{074A746D-FC9D-470E-91EB-1E748C98F71C}" type="presParOf" srcId="{EB86B739-E4CD-420C-89C7-EA89861D5325}" destId="{DBB1DD7F-931D-44AB-8E82-AC92AEA83952}" srcOrd="2" destOrd="0" presId="urn:microsoft.com/office/officeart/2005/8/layout/orgChart1"/>
    <dgm:cxn modelId="{4A46CD62-E532-49E7-8B01-D506E5B1D57B}" type="presParOf" srcId="{1EB51D88-EA41-4738-84F4-3DEA8CDF92E2}" destId="{4D06C00C-3A88-4B34-9AAA-24B9B9E8C0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CA1F0-21A6-4132-B438-FADF67329D8B}">
      <dsp:nvSpPr>
        <dsp:cNvPr id="0" name=""/>
        <dsp:cNvSpPr/>
      </dsp:nvSpPr>
      <dsp:spPr>
        <a:xfrm>
          <a:off x="935663" y="1113467"/>
          <a:ext cx="863598" cy="497688"/>
        </a:xfrm>
        <a:custGeom>
          <a:avLst/>
          <a:gdLst/>
          <a:ahLst/>
          <a:cxnLst/>
          <a:rect l="0" t="0" r="0" b="0"/>
          <a:pathLst>
            <a:path>
              <a:moveTo>
                <a:pt x="863598" y="0"/>
              </a:moveTo>
              <a:lnTo>
                <a:pt x="863598" y="301199"/>
              </a:lnTo>
              <a:lnTo>
                <a:pt x="0" y="301199"/>
              </a:lnTo>
              <a:lnTo>
                <a:pt x="0" y="4976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6841E-CAAE-4CBE-A487-519E9D6BEAD0}">
      <dsp:nvSpPr>
        <dsp:cNvPr id="0" name=""/>
        <dsp:cNvSpPr/>
      </dsp:nvSpPr>
      <dsp:spPr>
        <a:xfrm>
          <a:off x="1799262" y="1113467"/>
          <a:ext cx="1511302" cy="49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99"/>
              </a:lnTo>
              <a:lnTo>
                <a:pt x="1511302" y="301199"/>
              </a:lnTo>
              <a:lnTo>
                <a:pt x="1511302" y="4976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8F8F1-FF12-49A8-BF1D-BD37171BDE3A}">
      <dsp:nvSpPr>
        <dsp:cNvPr id="0" name=""/>
        <dsp:cNvSpPr/>
      </dsp:nvSpPr>
      <dsp:spPr>
        <a:xfrm>
          <a:off x="1799262" y="400051"/>
          <a:ext cx="2340937" cy="713415"/>
        </a:xfrm>
        <a:custGeom>
          <a:avLst/>
          <a:gdLst/>
          <a:ahLst/>
          <a:cxnLst/>
          <a:rect l="0" t="0" r="0" b="0"/>
          <a:pathLst>
            <a:path>
              <a:moveTo>
                <a:pt x="0" y="713415"/>
              </a:moveTo>
              <a:lnTo>
                <a:pt x="234093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905D1-3E07-49B5-B402-9F5BC8F7F3B8}">
      <dsp:nvSpPr>
        <dsp:cNvPr id="0" name=""/>
        <dsp:cNvSpPr/>
      </dsp:nvSpPr>
      <dsp:spPr>
        <a:xfrm>
          <a:off x="863598" y="177803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Сила визначена, якщо відомі</a:t>
          </a:r>
          <a:endParaRPr lang="ru-RU" sz="2100" kern="1200" dirty="0"/>
        </a:p>
      </dsp:txBody>
      <dsp:txXfrm>
        <a:off x="863598" y="177803"/>
        <a:ext cx="1871327" cy="935663"/>
      </dsp:txXfrm>
    </dsp:sp>
    <dsp:sp modelId="{1F8AADB1-4737-4088-AB04-F83E04B0E5DA}">
      <dsp:nvSpPr>
        <dsp:cNvPr id="0" name=""/>
        <dsp:cNvSpPr/>
      </dsp:nvSpPr>
      <dsp:spPr>
        <a:xfrm>
          <a:off x="3204535" y="400051"/>
          <a:ext cx="1871327" cy="935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Значення</a:t>
          </a:r>
          <a:endParaRPr lang="ru-RU" sz="2100" kern="1200" dirty="0"/>
        </a:p>
      </dsp:txBody>
      <dsp:txXfrm>
        <a:off x="3204535" y="400051"/>
        <a:ext cx="1871327" cy="935663"/>
      </dsp:txXfrm>
    </dsp:sp>
    <dsp:sp modelId="{CF4AE5D4-8484-4F85-B898-A27008E1CF60}">
      <dsp:nvSpPr>
        <dsp:cNvPr id="0" name=""/>
        <dsp:cNvSpPr/>
      </dsp:nvSpPr>
      <dsp:spPr>
        <a:xfrm>
          <a:off x="2374901" y="1611156"/>
          <a:ext cx="1871327" cy="935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Напрямок</a:t>
          </a:r>
          <a:endParaRPr lang="ru-RU" sz="2100" kern="1200" dirty="0"/>
        </a:p>
      </dsp:txBody>
      <dsp:txXfrm>
        <a:off x="2374901" y="1611156"/>
        <a:ext cx="1871327" cy="935663"/>
      </dsp:txXfrm>
    </dsp:sp>
    <dsp:sp modelId="{CBC7C500-9F83-4E71-A798-2594A5FF5CA4}">
      <dsp:nvSpPr>
        <dsp:cNvPr id="0" name=""/>
        <dsp:cNvSpPr/>
      </dsp:nvSpPr>
      <dsp:spPr>
        <a:xfrm>
          <a:off x="0" y="1611156"/>
          <a:ext cx="1871327" cy="935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Точка прикладання</a:t>
          </a:r>
          <a:endParaRPr lang="ru-RU" sz="2100" kern="1200" dirty="0"/>
        </a:p>
      </dsp:txBody>
      <dsp:txXfrm>
        <a:off x="0" y="1611156"/>
        <a:ext cx="1871327" cy="93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1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1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1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7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4E0E-55A3-41B7-9E31-2FFB6B78267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7E3-C262-4CF8-97AD-398623F07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11.png"/><Relationship Id="rId5" Type="http://schemas.openxmlformats.org/officeDocument/2006/relationships/image" Target="../media/image9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amboard.google.com/d/1jjLg2fEXhQoumrPgbV7aTOLf5DXWhtZrseshZW1sjGo/edit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2ejZ8PdG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Pw0h4KPL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1.wmf"/><Relationship Id="rId3" Type="http://schemas.openxmlformats.org/officeDocument/2006/relationships/image" Target="../media/image230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845" y="104503"/>
            <a:ext cx="10384972" cy="173082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Другий закон Ньютона. </a:t>
            </a:r>
            <a:b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другого закону Ньютона.</a:t>
            </a:r>
            <a:endParaRPr lang="ru-RU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1072" y="5426292"/>
            <a:ext cx="24416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9 </a:t>
            </a:r>
            <a:r>
              <a:rPr lang="ru-RU" sz="6600" b="1" dirty="0" err="1" smtClean="0">
                <a:ln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</a:t>
            </a:r>
            <a:endParaRPr lang="ru-RU" sz="6600" b="1" dirty="0">
              <a:ln/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26" y="2190631"/>
            <a:ext cx="8496388" cy="30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56400" cy="4351338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uk-UA" altLang="ru-RU" b="1" dirty="0"/>
              <a:t>Маса </a:t>
            </a:r>
            <a:r>
              <a:rPr lang="en-US" altLang="ru-RU" b="1" i="1" dirty="0"/>
              <a:t>m</a:t>
            </a:r>
            <a:r>
              <a:rPr lang="uk-UA" altLang="ru-RU" b="1" i="1" dirty="0"/>
              <a:t> </a:t>
            </a:r>
            <a:r>
              <a:rPr lang="uk-UA" altLang="ru-RU" dirty="0"/>
              <a:t>– фізична величина, яка </a:t>
            </a:r>
            <a:r>
              <a:rPr lang="uk-UA" altLang="ru-RU" dirty="0" smtClean="0"/>
              <a:t>є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uk-UA" altLang="ru-RU" dirty="0" smtClean="0"/>
              <a:t> </a:t>
            </a:r>
            <a:r>
              <a:rPr lang="uk-UA" altLang="ru-RU" dirty="0"/>
              <a:t>мірою інертності тіла.</a:t>
            </a:r>
            <a:endParaRPr lang="el-GR" altLang="ru-RU" i="1" dirty="0"/>
          </a:p>
          <a:p>
            <a:r>
              <a:rPr lang="en-US" altLang="ru-RU" i="1" dirty="0" smtClean="0"/>
              <a:t>[</a:t>
            </a:r>
            <a:r>
              <a:rPr lang="en-US" altLang="ru-RU" i="1" dirty="0"/>
              <a:t>m</a:t>
            </a:r>
            <a:r>
              <a:rPr lang="en-US" altLang="ru-RU" i="1" dirty="0" smtClean="0"/>
              <a:t>] </a:t>
            </a:r>
            <a:r>
              <a:rPr lang="en-US" altLang="ru-RU" i="1" dirty="0"/>
              <a:t>= </a:t>
            </a:r>
            <a:r>
              <a:rPr lang="uk-UA" altLang="ru-RU" i="1" dirty="0"/>
              <a:t>1 </a:t>
            </a:r>
            <a:r>
              <a:rPr lang="uk-UA" altLang="ru-RU" i="1" dirty="0" smtClean="0"/>
              <a:t>кг</a:t>
            </a:r>
          </a:p>
          <a:p>
            <a:r>
              <a:rPr lang="uk-UA" altLang="ru-RU" b="1" dirty="0"/>
              <a:t>Інертність </a:t>
            </a:r>
            <a:r>
              <a:rPr lang="uk-UA" altLang="ru-RU" dirty="0"/>
              <a:t>– властивість тіла, яка полягає в тому, що для зміни швидкості руху тіла внаслідок взаємодії </a:t>
            </a:r>
            <a:r>
              <a:rPr lang="uk-UA" altLang="ru-RU" i="1" dirty="0"/>
              <a:t>потрібен час</a:t>
            </a:r>
            <a:r>
              <a:rPr lang="uk-UA" altLang="ru-RU" dirty="0"/>
              <a:t>.</a:t>
            </a:r>
            <a:endParaRPr lang="el-GR" altLang="ru-RU" i="1" dirty="0"/>
          </a:p>
          <a:p>
            <a:endParaRPr lang="el-GR" altLang="ru-RU" i="1" dirty="0"/>
          </a:p>
          <a:p>
            <a:endParaRPr lang="ru-RU" dirty="0"/>
          </a:p>
        </p:txBody>
      </p:sp>
      <p:sp>
        <p:nvSpPr>
          <p:cNvPr id="4" name="Прямокутни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Пригадайте!</a:t>
            </a:r>
            <a:endParaRPr lang="uk-U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2577593"/>
            <a:ext cx="4495800" cy="34842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37450" y="1488549"/>
            <a:ext cx="465455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перебігати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автомобілем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3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/>
          <a:lstStyle/>
          <a:p>
            <a:r>
              <a:rPr lang="uk-UA" altLang="ru-RU" dirty="0"/>
              <a:t>Сила      </a:t>
            </a:r>
            <a:r>
              <a:rPr lang="uk-UA" altLang="ru-RU" dirty="0" smtClean="0"/>
              <a:t>  - </a:t>
            </a:r>
            <a:r>
              <a:rPr lang="uk-UA" altLang="ru-RU" dirty="0"/>
              <a:t>векторна фізична величина</a:t>
            </a:r>
            <a:r>
              <a:rPr lang="uk-UA" altLang="ru-RU" dirty="0" smtClean="0"/>
              <a:t>,</a:t>
            </a:r>
          </a:p>
          <a:p>
            <a:pPr marL="0" indent="0">
              <a:buNone/>
            </a:pPr>
            <a:r>
              <a:rPr lang="uk-UA" altLang="ru-RU" dirty="0" smtClean="0"/>
              <a:t> </a:t>
            </a:r>
            <a:r>
              <a:rPr lang="uk-UA" altLang="ru-RU" dirty="0"/>
              <a:t>яка є мірою дії одного тіла на інше </a:t>
            </a:r>
            <a:endParaRPr lang="uk-UA" altLang="ru-RU" dirty="0" smtClean="0"/>
          </a:p>
          <a:p>
            <a:pPr marL="0" indent="0">
              <a:buNone/>
            </a:pPr>
            <a:r>
              <a:rPr lang="uk-UA" altLang="ru-RU" dirty="0" smtClean="0"/>
              <a:t>(</a:t>
            </a:r>
            <a:r>
              <a:rPr lang="uk-UA" altLang="ru-RU" dirty="0"/>
              <a:t>мірою взаємодії).</a:t>
            </a:r>
            <a:endParaRPr lang="el-GR" altLang="ru-RU" i="1" dirty="0"/>
          </a:p>
          <a:p>
            <a:r>
              <a:rPr lang="en-US" altLang="ru-RU" i="1" dirty="0"/>
              <a:t>[F] = </a:t>
            </a:r>
            <a:r>
              <a:rPr lang="uk-UA" altLang="ru-RU" i="1" dirty="0"/>
              <a:t>1 Н</a:t>
            </a:r>
            <a:endParaRPr lang="el-GR" altLang="ru-RU" i="1" dirty="0"/>
          </a:p>
          <a:p>
            <a:endParaRPr lang="ru-RU" dirty="0"/>
          </a:p>
        </p:txBody>
      </p:sp>
      <p:sp>
        <p:nvSpPr>
          <p:cNvPr id="4" name="Прямокутни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Пригадайте!</a:t>
            </a:r>
            <a:endParaRPr lang="uk-U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1" y="1690688"/>
            <a:ext cx="4154712" cy="2326640"/>
          </a:xfrm>
          <a:prstGeom prst="rect">
            <a:avLst/>
          </a:prstGeom>
        </p:spPr>
      </p:pic>
      <p:graphicFrame>
        <p:nvGraphicFramePr>
          <p:cNvPr id="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19025"/>
              </p:ext>
            </p:extLst>
          </p:nvPr>
        </p:nvGraphicFramePr>
        <p:xfrm>
          <a:off x="1966913" y="1690688"/>
          <a:ext cx="4048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Формула" r:id="rId4" imgW="126720" imgH="203040" progId="Equation.3">
                  <p:embed/>
                </p:oleObj>
              </mc:Choice>
              <mc:Fallback>
                <p:oleObj name="Формула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690688"/>
                        <a:ext cx="4048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997397"/>
              </p:ext>
            </p:extLst>
          </p:nvPr>
        </p:nvGraphicFramePr>
        <p:xfrm>
          <a:off x="2032000" y="3263900"/>
          <a:ext cx="6400800" cy="287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28114" y="4279900"/>
            <a:ext cx="47497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800" b="1" dirty="0"/>
              <a:t>Рівнодійна сила </a:t>
            </a:r>
            <a:r>
              <a:rPr lang="uk-UA" altLang="ru-RU" sz="2800" dirty="0"/>
              <a:t>– сила, що дорівнює векторній сумі сил, прикладених </a:t>
            </a:r>
            <a:r>
              <a:rPr lang="uk-UA" altLang="ru-RU" sz="2800" dirty="0" smtClean="0"/>
              <a:t>до </a:t>
            </a:r>
            <a:r>
              <a:rPr lang="uk-UA" altLang="ru-RU" sz="2800" dirty="0"/>
              <a:t>тіла.</a:t>
            </a:r>
            <a:endParaRPr lang="el-GR" altLang="ru-RU" sz="2800" i="1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831" y="5651514"/>
            <a:ext cx="2780507" cy="5254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383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457" y="713468"/>
            <a:ext cx="2090057" cy="1325563"/>
          </a:xfrm>
        </p:spPr>
        <p:txBody>
          <a:bodyPr/>
          <a:lstStyle/>
          <a:p>
            <a:r>
              <a:rPr lang="ru-RU" dirty="0" smtClean="0"/>
              <a:t>Доска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200" y="2997427"/>
            <a:ext cx="5170715" cy="2835049"/>
          </a:xfrm>
        </p:spPr>
        <p:txBody>
          <a:bodyPr/>
          <a:lstStyle/>
          <a:p>
            <a:r>
              <a:rPr lang="en-US" dirty="0"/>
              <a:t>https://jamboard.google.com/d/1jjLg2fEXhQoumrPgbV7aTOLf5DXWhtZrseshZW1sjGo/edit?usp=sharing</a:t>
            </a:r>
          </a:p>
        </p:txBody>
      </p:sp>
      <p:pic>
        <p:nvPicPr>
          <p:cNvPr id="7170" name="Picture 2" descr="Зеленая школьная доска с мелом | Премиум вектор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7" y="-876301"/>
            <a:ext cx="8139339" cy="81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10" y="256100"/>
            <a:ext cx="11334775" cy="63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Проблемні питання: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279"/>
            <a:ext cx="1229106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Видео</a:t>
            </a:r>
            <a:r>
              <a:rPr lang="uk-UA" dirty="0" smtClean="0"/>
              <a:t> </a:t>
            </a:r>
            <a:r>
              <a:rPr lang="en-US" dirty="0"/>
              <a:t>https://www.youtube.com/watch?v=iT2ejZ8PdGM</a:t>
            </a:r>
          </a:p>
        </p:txBody>
      </p:sp>
      <p:pic>
        <p:nvPicPr>
          <p:cNvPr id="4" name="iT2ejZ8PdG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486" y="268741"/>
            <a:ext cx="11571514" cy="6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204" y="-42026"/>
            <a:ext cx="9305381" cy="69000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040" y="600891"/>
            <a:ext cx="4428309" cy="445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995851" y="587829"/>
            <a:ext cx="4389120" cy="4454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463040" y="5055326"/>
            <a:ext cx="4428309" cy="99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995851" y="5042263"/>
            <a:ext cx="4389120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463040" y="6191794"/>
            <a:ext cx="8921931" cy="66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Другий закон Ньютона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72" y="1518466"/>
            <a:ext cx="1125710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sz="2800" dirty="0"/>
              <a:t>Прискорення, якого набуває тіло внаслідок дії сили, прямо пропорційне цій силі та обернено пропорційне масі тіла:</a:t>
            </a:r>
            <a:endParaRPr lang="el-GR" altLang="ru-RU" sz="2800" i="1" dirty="0"/>
          </a:p>
          <a:p>
            <a:pPr algn="just">
              <a:spcBef>
                <a:spcPct val="50000"/>
              </a:spcBef>
            </a:pPr>
            <a:endParaRPr lang="el-GR" altLang="ru-RU" dirty="0"/>
          </a:p>
          <a:p>
            <a:endParaRPr lang="ru-RU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52162"/>
              </p:ext>
            </p:extLst>
          </p:nvPr>
        </p:nvGraphicFramePr>
        <p:xfrm>
          <a:off x="4951569" y="2454665"/>
          <a:ext cx="14208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Формула" r:id="rId3" imgW="419040" imgH="419040" progId="Equation.3">
                  <p:embed/>
                </p:oleObj>
              </mc:Choice>
              <mc:Fallback>
                <p:oleObj name="Формула" r:id="rId3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569" y="2454665"/>
                        <a:ext cx="1420813" cy="1420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47" y="2585079"/>
            <a:ext cx="2907652" cy="2939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9420" y="4597758"/>
            <a:ext cx="80106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 </a:t>
            </a:r>
            <a:r>
              <a:rPr lang="ru-RU" sz="2800" dirty="0" err="1" smtClean="0"/>
              <a:t>діє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декілька</a:t>
            </a:r>
            <a:r>
              <a:rPr lang="ru-RU" sz="2800" dirty="0" smtClean="0"/>
              <a:t> сил, </a:t>
            </a:r>
            <a:r>
              <a:rPr lang="ru-RU" sz="2800" dirty="0" err="1" smtClean="0"/>
              <a:t>тоді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672" y="5171535"/>
            <a:ext cx="3506463" cy="1280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56" y="5203980"/>
            <a:ext cx="3509511" cy="7025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815458" y="2405838"/>
            <a:ext cx="5176646" cy="16833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Виконується тільки </a:t>
            </a:r>
          </a:p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в </a:t>
            </a:r>
            <a:r>
              <a:rPr lang="uk-UA" sz="3600" dirty="0" err="1" smtClean="0">
                <a:solidFill>
                  <a:srgbClr val="FF0000"/>
                </a:solidFill>
              </a:rPr>
              <a:t>інерціальних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системах відліку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97" y="365125"/>
            <a:ext cx="5823239" cy="47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57874" y="4169379"/>
                <a:ext cx="1519711" cy="1152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874" y="4169379"/>
                <a:ext cx="1519711" cy="1152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8554" y="4169379"/>
                <a:ext cx="1554528" cy="1152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54" y="4169379"/>
                <a:ext cx="1554528" cy="1152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6703" y="702480"/>
                <a:ext cx="18435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703" y="702480"/>
                <a:ext cx="184358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 rot="2150609">
            <a:off x="3879813" y="1059263"/>
            <a:ext cx="2414322" cy="378440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 rot="5400000">
            <a:off x="4560238" y="2501385"/>
            <a:ext cx="2414322" cy="378440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 rot="19935619">
            <a:off x="5493465" y="1166613"/>
            <a:ext cx="2414322" cy="378440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929" y="112769"/>
            <a:ext cx="4822371" cy="790746"/>
          </a:xfrm>
        </p:spPr>
        <p:txBody>
          <a:bodyPr/>
          <a:lstStyle/>
          <a:p>
            <a:r>
              <a:rPr lang="uk-UA" dirty="0" smtClean="0"/>
              <a:t>Фізкультхвилинка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028" y="1825625"/>
            <a:ext cx="87630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https://www.youtube.com/watch?v=qWPw0h4KPLQ</a:t>
            </a:r>
          </a:p>
        </p:txBody>
      </p:sp>
      <p:pic>
        <p:nvPicPr>
          <p:cNvPr id="4" name="qWPw0h4KPL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4642" y="1124744"/>
            <a:ext cx="9742715" cy="54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486" y="389101"/>
            <a:ext cx="108748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ea typeface="Times New Roman" panose="02020603050405020304" pitchFamily="18" charset="0"/>
              </a:rPr>
              <a:t>Мета уроку: 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057400" indent="-2057400" algn="just">
              <a:lnSpc>
                <a:spcPct val="150000"/>
              </a:lnSpc>
              <a:spcAft>
                <a:spcPts val="0"/>
              </a:spcAft>
            </a:pPr>
            <a:r>
              <a:rPr lang="uk-UA" sz="2400" i="1" dirty="0">
                <a:ea typeface="Times New Roman" panose="02020603050405020304" pitchFamily="18" charset="0"/>
              </a:rPr>
              <a:t>       навчальна:</a:t>
            </a:r>
            <a:r>
              <a:rPr lang="uk-UA" sz="2400" dirty="0">
                <a:ea typeface="Times New Roman" panose="02020603050405020304" pitchFamily="18" charset="0"/>
              </a:rPr>
              <a:t> ознайомити</a:t>
            </a:r>
            <a:r>
              <a:rPr lang="uk-UA" sz="2400" dirty="0">
                <a:ea typeface="Times New Roman" panose="02020603050405020304" pitchFamily="18" charset="0"/>
                <a:cs typeface="Trebuchet MS" panose="020B0603020202020204" pitchFamily="34" charset="0"/>
              </a:rPr>
              <a:t> учнів із залежністю між прискоренням, яке </a:t>
            </a:r>
            <a:r>
              <a:rPr lang="uk-UA" sz="2400" dirty="0" smtClean="0">
                <a:ea typeface="Times New Roman" panose="02020603050405020304" pitchFamily="18" charset="0"/>
                <a:cs typeface="Trebuchet MS" panose="020B0603020202020204" pitchFamily="34" charset="0"/>
              </a:rPr>
              <a:t>отримує тіло</a:t>
            </a:r>
            <a:r>
              <a:rPr lang="uk-UA" sz="2400" dirty="0">
                <a:ea typeface="Times New Roman" panose="02020603050405020304" pitchFamily="18" charset="0"/>
                <a:cs typeface="Trebuchet MS" panose="020B0603020202020204" pitchFamily="34" charset="0"/>
              </a:rPr>
              <a:t>, і силою, що діє на нього; сформувати знання учнів про другий закон Ньютона як закон, що дозволяє визначити умову рівноприскореного руху тіла;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1371600" indent="-1257300" algn="just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400" i="1" dirty="0">
                <a:ea typeface="Times New Roman" panose="02020603050405020304" pitchFamily="18" charset="0"/>
              </a:rPr>
              <a:t>     розвиваюча:</a:t>
            </a:r>
            <a:r>
              <a:rPr lang="uk-UA" sz="2400" dirty="0">
                <a:ea typeface="Times New Roman" panose="02020603050405020304" pitchFamily="18" charset="0"/>
              </a:rPr>
              <a:t> розвивати критичне, логічне мислення та творчі здібності учнів;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1371600" indent="-125730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i="1" dirty="0"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a typeface="Times New Roman" panose="02020603050405020304" pitchFamily="18" charset="0"/>
              </a:rPr>
              <a:t>   виховна:</a:t>
            </a:r>
            <a:r>
              <a:rPr lang="uk-UA" sz="2400" dirty="0"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a typeface="Times New Roman" panose="02020603050405020304" pitchFamily="18" charset="0"/>
              </a:rPr>
              <a:t>	виховувати </a:t>
            </a:r>
            <a:r>
              <a:rPr lang="uk-U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уважність, допитливість,</a:t>
            </a:r>
            <a:r>
              <a:rPr lang="uk-UA" sz="2400" dirty="0">
                <a:ea typeface="Times New Roman" panose="02020603050405020304" pitchFamily="18" charset="0"/>
              </a:rPr>
              <a:t> дух колективізму</a:t>
            </a:r>
            <a:r>
              <a:rPr lang="uk-UA" sz="2400" dirty="0" smtClean="0">
                <a:ea typeface="Times New Roman" panose="02020603050405020304" pitchFamily="18" charset="0"/>
              </a:rPr>
              <a:t>.</a:t>
            </a:r>
          </a:p>
          <a:p>
            <a:pPr marL="1371600" indent="-125730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ea typeface="Times New Roman" panose="02020603050405020304" pitchFamily="18" charset="0"/>
              </a:rPr>
              <a:t>Тип уроку:</a:t>
            </a:r>
            <a:r>
              <a:rPr lang="uk-UA" sz="2400" dirty="0">
                <a:ea typeface="Times New Roman" panose="02020603050405020304" pitchFamily="18" charset="0"/>
              </a:rPr>
              <a:t> урок вивчення нового матеріалу.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8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з другого закону </a:t>
            </a:r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Ньютона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28" y="1885279"/>
            <a:ext cx="11692543" cy="39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з другого закону </a:t>
            </a:r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Ньютона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93" y="1834278"/>
            <a:ext cx="11457795" cy="42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з другого закону </a:t>
            </a:r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Ньютона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81" y="1772453"/>
            <a:ext cx="11556709" cy="32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з другого закону </a:t>
            </a:r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Ньютона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0" y="1776050"/>
            <a:ext cx="11776286" cy="468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7943" y="3331028"/>
            <a:ext cx="2514600" cy="56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Наслідки з другого закону </a:t>
            </a:r>
            <a:r>
              <a:rPr lang="uk-UA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Ньютона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089" y="1554539"/>
                <a:ext cx="4462428" cy="179061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uk-UA" altLang="ru-RU" sz="2800" b="1" dirty="0" smtClean="0"/>
                  <a:t>Одиниця </a:t>
                </a:r>
                <a:r>
                  <a:rPr lang="uk-UA" altLang="ru-RU" sz="2800" b="1" dirty="0"/>
                  <a:t>сили в </a:t>
                </a:r>
                <a:r>
                  <a:rPr lang="uk-UA" altLang="ru-RU" sz="2800" b="1" dirty="0" smtClean="0"/>
                  <a:t>СІ: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800" i="1" dirty="0" smtClean="0"/>
                  <a:t>[</a:t>
                </a:r>
                <a:r>
                  <a:rPr lang="en-US" altLang="ru-RU" sz="2800" i="1" dirty="0"/>
                  <a:t>F] = </a:t>
                </a:r>
                <a:r>
                  <a:rPr lang="uk-UA" altLang="ru-RU" sz="2800" i="1" dirty="0"/>
                  <a:t>1 </a:t>
                </a:r>
                <a:r>
                  <a:rPr lang="uk-UA" altLang="ru-RU" sz="2800" i="1" dirty="0" smtClean="0"/>
                  <a:t>Н       </a:t>
                </a:r>
                <a14:m>
                  <m:oMath xmlns:m="http://schemas.openxmlformats.org/officeDocument/2006/math">
                    <m:r>
                      <a:rPr lang="uk-UA" altLang="ru-RU" sz="2800" b="0" i="1" smtClean="0">
                        <a:latin typeface="Cambria Math" panose="02040503050406030204" pitchFamily="18" charset="0"/>
                      </a:rPr>
                      <m:t>1Н=1кг</m:t>
                    </m:r>
                    <m:r>
                      <a:rPr lang="uk-UA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f>
                      <m:fPr>
                        <m:ctrlPr>
                          <a:rPr lang="uk-UA" alt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altLang="ru-RU" sz="28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uk-UA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altLang="ru-RU" sz="28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uk-UA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 smtClean="0"/>
              </a:p>
              <a:p>
                <a:pPr algn="just">
                  <a:spcBef>
                    <a:spcPct val="5000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9" y="1554539"/>
                <a:ext cx="4462428" cy="1790618"/>
              </a:xfrm>
              <a:prstGeom prst="rect">
                <a:avLst/>
              </a:prstGeom>
              <a:blipFill rotWithShape="0">
                <a:blip r:embed="rId3"/>
                <a:stretch>
                  <a:fillRect l="-2729" t="-30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7089" y="3539786"/>
            <a:ext cx="6410911" cy="31700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dirty="0"/>
              <a:t>Умова рівноприскореного руху тіла:</a:t>
            </a:r>
          </a:p>
          <a:p>
            <a:pPr algn="just">
              <a:spcBef>
                <a:spcPct val="50000"/>
              </a:spcBef>
            </a:pPr>
            <a:r>
              <a:rPr lang="uk-UA" altLang="ru-RU" sz="2800" dirty="0"/>
              <a:t>Тіло рухається </a:t>
            </a:r>
            <a:r>
              <a:rPr lang="uk-UA" altLang="ru-RU" sz="2800" dirty="0" err="1"/>
              <a:t>рівноприскорено</a:t>
            </a:r>
            <a:r>
              <a:rPr lang="uk-UA" altLang="ru-RU" sz="2800" dirty="0"/>
              <a:t> прямолінійно тільки в тому випадку, якщо рівнодійна сил, прикладених до </a:t>
            </a:r>
            <a:r>
              <a:rPr lang="uk-UA" altLang="ru-RU" sz="2800" dirty="0" smtClean="0"/>
              <a:t>тіла,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 </a:t>
            </a:r>
            <a:r>
              <a:rPr lang="uk-UA" altLang="ru-RU" sz="2800" b="1" dirty="0">
                <a:solidFill>
                  <a:srgbClr val="FF0000"/>
                </a:solidFill>
              </a:rPr>
              <a:t>НЕ змінюється з часом.</a:t>
            </a:r>
            <a:endParaRPr lang="el-GR" altLang="ru-RU" sz="2800" b="1" dirty="0">
              <a:solidFill>
                <a:srgbClr val="FF0000"/>
              </a:solidFill>
            </a:endParaRPr>
          </a:p>
          <a:p>
            <a:r>
              <a:rPr lang="ru-RU" sz="2800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00773" y="1544664"/>
            <a:ext cx="4462428" cy="180049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sz="2800" b="1" dirty="0"/>
              <a:t>Взаємозв'язок модуля і напрямку сили та прискорення:</a:t>
            </a:r>
            <a:endParaRPr lang="el-GR" altLang="ru-RU" sz="2800" b="1" dirty="0"/>
          </a:p>
          <a:p>
            <a:pPr algn="just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10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3255815"/>
              </p:ext>
            </p:extLst>
          </p:nvPr>
        </p:nvGraphicFramePr>
        <p:xfrm>
          <a:off x="8698706" y="2577873"/>
          <a:ext cx="14398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Формула" r:id="rId4" imgW="457200" imgH="215640" progId="Equation.3">
                  <p:embed/>
                </p:oleObj>
              </mc:Choice>
              <mc:Fallback>
                <p:oleObj name="Формула" r:id="rId4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706" y="2577873"/>
                        <a:ext cx="1439863" cy="681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2871696"/>
              </p:ext>
            </p:extLst>
          </p:nvPr>
        </p:nvGraphicFramePr>
        <p:xfrm>
          <a:off x="1598613" y="5951682"/>
          <a:ext cx="18732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Формула" r:id="rId6" imgW="609480" imgH="215640" progId="Equation.3">
                  <p:embed/>
                </p:oleObj>
              </mc:Choice>
              <mc:Fallback>
                <p:oleObj name="Формула" r:id="rId6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5951682"/>
                        <a:ext cx="1873250" cy="661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91505"/>
              </p:ext>
            </p:extLst>
          </p:nvPr>
        </p:nvGraphicFramePr>
        <p:xfrm>
          <a:off x="4320655" y="6013595"/>
          <a:ext cx="2016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Формула" r:id="rId8" imgW="596880" imgH="177480" progId="Equation.3">
                  <p:embed/>
                </p:oleObj>
              </mc:Choice>
              <mc:Fallback>
                <p:oleObj name="Формула" r:id="rId8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655" y="6013595"/>
                        <a:ext cx="2016125" cy="6000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694396" y="6002627"/>
            <a:ext cx="469900" cy="44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42300" y="3539786"/>
            <a:ext cx="3695700" cy="2523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dirty="0" smtClean="0"/>
              <a:t>Закон інерції:</a:t>
            </a:r>
          </a:p>
          <a:p>
            <a:pPr algn="ctr">
              <a:spcBef>
                <a:spcPct val="50000"/>
              </a:spcBef>
            </a:pPr>
            <a:endParaRPr lang="uk-UA" altLang="ru-RU" sz="2800" b="1" dirty="0"/>
          </a:p>
          <a:p>
            <a:pPr algn="ctr">
              <a:spcBef>
                <a:spcPct val="50000"/>
              </a:spcBef>
            </a:pPr>
            <a:endParaRPr lang="uk-UA" altLang="ru-RU" sz="2800" b="1" dirty="0"/>
          </a:p>
          <a:p>
            <a:r>
              <a:rPr lang="ru-RU" sz="2800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911199"/>
              </p:ext>
            </p:extLst>
          </p:nvPr>
        </p:nvGraphicFramePr>
        <p:xfrm>
          <a:off x="8354529" y="4186559"/>
          <a:ext cx="12652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Формула" r:id="rId10" imgW="355320" imgH="215640" progId="Equation.3">
                  <p:embed/>
                </p:oleObj>
              </mc:Choice>
              <mc:Fallback>
                <p:oleObj name="Формула" r:id="rId10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4529" y="4186559"/>
                        <a:ext cx="1265238" cy="7683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136"/>
              </p:ext>
            </p:extLst>
          </p:nvPr>
        </p:nvGraphicFramePr>
        <p:xfrm>
          <a:off x="10363201" y="4163540"/>
          <a:ext cx="15684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Формула" r:id="rId12" imgW="342720" imgH="177480" progId="Equation.3">
                  <p:embed/>
                </p:oleObj>
              </mc:Choice>
              <mc:Fallback>
                <p:oleObj name="Формула" r:id="rId12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1" y="4163540"/>
                        <a:ext cx="1568450" cy="814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9740610" y="4326980"/>
            <a:ext cx="469900" cy="44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5872163"/>
          </a:xfrm>
        </p:spPr>
        <p:txBody>
          <a:bodyPr/>
          <a:lstStyle/>
          <a:p>
            <a:r>
              <a:rPr lang="uk-UA" dirty="0" smtClean="0"/>
              <a:t>Вправа 31(5)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635347"/>
                  </p:ext>
                </p:extLst>
              </p:nvPr>
            </p:nvGraphicFramePr>
            <p:xfrm>
              <a:off x="1011358" y="2079625"/>
              <a:ext cx="10901633" cy="4958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452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5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400" dirty="0" smtClean="0"/>
                            <a:t>Дано:</a:t>
                          </a:r>
                        </a:p>
                        <a:p>
                          <a:endParaRPr lang="uk-UA" sz="2400" dirty="0" smtClean="0"/>
                        </a:p>
                        <a:p>
                          <a:r>
                            <a:rPr lang="en-US" sz="2400" dirty="0" smtClean="0"/>
                            <a:t>m=</a:t>
                          </a:r>
                          <a:r>
                            <a:rPr lang="uk-UA" sz="2400" dirty="0" smtClean="0"/>
                            <a:t>5 кг</a:t>
                          </a:r>
                          <a:endParaRPr lang="en-US" sz="24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uk-UA" sz="2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uk-UA" sz="24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/>
                            <a:t>Розв’язання</a:t>
                          </a:r>
                        </a:p>
                        <a:p>
                          <a:r>
                            <a:rPr lang="uk-UA" sz="2400" dirty="0" smtClean="0"/>
                            <a:t>Скористаємось</a:t>
                          </a:r>
                          <a:r>
                            <a:rPr lang="uk-UA" sz="2400" baseline="0" dirty="0" smtClean="0"/>
                            <a:t> </a:t>
                          </a:r>
                          <a:r>
                            <a:rPr lang="uk-UA" sz="2400" dirty="0" smtClean="0"/>
                            <a:t>ІІ законом Ньютона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а=</m:t>
                              </m:r>
                              <m:f>
                                <m:f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</a:p>
                        <a:p>
                          <a:r>
                            <a:rPr lang="uk-UA" sz="2400" dirty="0" smtClean="0"/>
                            <a:t>Так</a:t>
                          </a:r>
                          <a:r>
                            <a:rPr lang="uk-UA" sz="2400" baseline="0" dirty="0" smtClean="0"/>
                            <a:t> як на тіло діє дві сили, то знайдемо рівнодійну цих сил</a:t>
                          </a:r>
                          <a:r>
                            <a:rPr lang="ru-RU" sz="2400" dirty="0" smtClean="0"/>
                            <a:t>, </a:t>
                          </a:r>
                          <a:r>
                            <a:rPr lang="ru-RU" sz="2400" dirty="0" err="1" smtClean="0"/>
                            <a:t>що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ru-RU" sz="2400" dirty="0" err="1" smtClean="0"/>
                            <a:t>дорівнює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ru-RU" sz="2400" dirty="0" err="1" smtClean="0"/>
                            <a:t>векторній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ru-RU" sz="2400" dirty="0" err="1" smtClean="0"/>
                            <a:t>сумі</a:t>
                          </a:r>
                          <a:r>
                            <a:rPr lang="ru-RU" sz="2400" dirty="0" smtClean="0"/>
                            <a:t> сил.</a:t>
                          </a:r>
                          <a:endParaRPr lang="en-US" sz="2400" dirty="0" smtClean="0"/>
                        </a:p>
                        <a:p>
                          <a:pPr marL="2065338" indent="-179388">
                            <a:tabLst>
                              <a:tab pos="6999288" algn="l"/>
                            </a:tabLst>
                          </a:pPr>
                          <a:r>
                            <a:rPr lang="uk-UA" sz="2400" dirty="0" smtClean="0"/>
                            <a:t>    Щоб знайти модуль рівнодійної</a:t>
                          </a:r>
                          <a:r>
                            <a:rPr lang="uk-UA" sz="2400" baseline="0" dirty="0" smtClean="0"/>
                            <a:t> сили,</a:t>
                          </a:r>
                          <a:r>
                            <a:rPr lang="uk-UA" sz="2400" dirty="0" smtClean="0"/>
                            <a:t> скористаємось теоремою Піфагора</a:t>
                          </a:r>
                        </a:p>
                        <a:p>
                          <a:r>
                            <a:rPr lang="uk-UA" sz="2400" dirty="0" smtClean="0"/>
                            <a:t>    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e>
                              </m:rad>
                            </m:oMath>
                          </a14:m>
                          <a:endParaRPr lang="uk-UA" sz="2400" dirty="0" smtClean="0"/>
                        </a:p>
                        <a:p>
                          <a:r>
                            <a:rPr lang="en-US" sz="2400" dirty="0" smtClean="0"/>
                            <a:t>                               </a:t>
                          </a:r>
                          <a:r>
                            <a:rPr lang="uk-UA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=15H</a:t>
                          </a:r>
                          <a:endParaRPr lang="uk-UA" sz="2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а=</m:t>
                              </m:r>
                              <m:f>
                                <m:f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den>
                              </m:f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  <m:t>кг·м/с</m:t>
                                  </m:r>
                                  <m:r>
                                    <a:rPr lang="uk-UA" sz="24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</m:den>
                              </m:f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f>
                                <m:f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endParaRPr lang="ru-RU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400" dirty="0" smtClean="0"/>
                            <a:t>а</a:t>
                          </a:r>
                          <a:r>
                            <a:rPr lang="en-US" sz="2400" dirty="0" smtClean="0"/>
                            <a:t>-?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0" i="0" dirty="0" smtClean="0">
                              <a:latin typeface="+mn-lt"/>
                            </a:rPr>
                            <a:t>В</a:t>
                          </a:r>
                          <a14:m>
                            <m:oMath xmlns:m="http://schemas.openxmlformats.org/officeDocument/2006/math">
                              <m:r>
                                <a:rPr lang="uk-UA" sz="2400" b="0" i="0" smtClean="0">
                                  <a:latin typeface="Cambria Math" panose="02040503050406030204" pitchFamily="18" charset="0"/>
                                </a:rPr>
                                <m:t>ідповідь: </m:t>
                              </m:r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0" i="1" smtClean="0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uk-UA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635347"/>
                  </p:ext>
                </p:extLst>
              </p:nvPr>
            </p:nvGraphicFramePr>
            <p:xfrm>
              <a:off x="1011358" y="2079625"/>
              <a:ext cx="10901633" cy="4958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452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56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0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" t="-1185" r="-199165" b="-20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78" t="-1185" r="-168" b="-20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7916">
                    <a:tc>
                      <a:txBody>
                        <a:bodyPr/>
                        <a:lstStyle/>
                        <a:p>
                          <a:r>
                            <a:rPr lang="uk-UA" sz="2400" dirty="0" smtClean="0"/>
                            <a:t>а</a:t>
                          </a:r>
                          <a:r>
                            <a:rPr lang="en-US" sz="2400" dirty="0" smtClean="0"/>
                            <a:t>-?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78" t="-491367" r="-168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253" y="430187"/>
            <a:ext cx="2029628" cy="1428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60" y="4038600"/>
            <a:ext cx="2029628" cy="142825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64300" y="4445000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4300" y="5359400"/>
            <a:ext cx="125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94300" y="4445000"/>
            <a:ext cx="12573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656160" y="2172431"/>
            <a:ext cx="7180240" cy="1186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656160" y="3366972"/>
            <a:ext cx="7180240" cy="72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85788" y="4038600"/>
            <a:ext cx="5150612" cy="153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56160" y="5580579"/>
            <a:ext cx="3976211" cy="57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4656160" y="6199189"/>
            <a:ext cx="3482000" cy="637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011358" y="2079624"/>
            <a:ext cx="3644802" cy="479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7" y="564231"/>
            <a:ext cx="9707680" cy="13121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4286" y="936171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6" grpId="0" animBg="1"/>
      <p:bldP spid="10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86" y="158297"/>
            <a:ext cx="3984171" cy="843189"/>
          </a:xfrm>
        </p:spPr>
        <p:txBody>
          <a:bodyPr/>
          <a:lstStyle/>
          <a:p>
            <a:r>
              <a:rPr lang="uk-UA" dirty="0" smtClean="0"/>
              <a:t>Тестування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5056" y="2939534"/>
            <a:ext cx="382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https://vseosvita.ua/test/start/qpd818</a:t>
            </a:r>
          </a:p>
        </p:txBody>
      </p:sp>
      <p:pic>
        <p:nvPicPr>
          <p:cNvPr id="8196" name="Picture 4" descr="Связано ли открытие Ньютоном теории гравитации с падением яблока? — Музей  факт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b="9417"/>
          <a:stretch/>
        </p:blipFill>
        <p:spPr bwMode="auto">
          <a:xfrm>
            <a:off x="3265712" y="1211715"/>
            <a:ext cx="4811487" cy="53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Відповідь на проблемні питання: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279"/>
            <a:ext cx="1229106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73" y="944732"/>
            <a:ext cx="12002254" cy="4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14" y="204808"/>
            <a:ext cx="5344886" cy="1123249"/>
          </a:xfrm>
        </p:spPr>
        <p:txBody>
          <a:bodyPr/>
          <a:lstStyle/>
          <a:p>
            <a:r>
              <a:rPr lang="uk-UA" dirty="0" smtClean="0"/>
              <a:t>Домашнє завдання: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1530371"/>
            <a:ext cx="5344886" cy="3882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Підручник </a:t>
            </a:r>
          </a:p>
          <a:p>
            <a:pPr marL="0" indent="0">
              <a:buNone/>
            </a:pPr>
            <a:r>
              <a:rPr lang="uk-UA" dirty="0" smtClean="0"/>
              <a:t>§ 31 опрацювати</a:t>
            </a:r>
          </a:p>
          <a:p>
            <a:pPr marL="0" indent="0">
              <a:buNone/>
            </a:pPr>
            <a:r>
              <a:rPr lang="uk-UA" dirty="0" smtClean="0"/>
              <a:t>Вивчити формулювання ІІ закону Ньютона та його наслідків</a:t>
            </a:r>
          </a:p>
          <a:p>
            <a:pPr marL="0" indent="0">
              <a:buNone/>
            </a:pPr>
            <a:r>
              <a:rPr lang="uk-UA" dirty="0" smtClean="0"/>
              <a:t>Усно дати відповідь </a:t>
            </a:r>
            <a:br>
              <a:rPr lang="uk-UA" dirty="0" smtClean="0"/>
            </a:br>
            <a:r>
              <a:rPr lang="uk-UA" dirty="0" smtClean="0"/>
              <a:t>на контрольні запитання стор.205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AU Хімікус: Бажаю успіху на ЗНО з хімі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1886" b="2095"/>
          <a:stretch/>
        </p:blipFill>
        <p:spPr bwMode="auto">
          <a:xfrm>
            <a:off x="7891396" y="1530371"/>
            <a:ext cx="2929004" cy="3542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6488" y="2158527"/>
            <a:ext cx="9202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</a:t>
            </a: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Інерціальні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системи відліку.</a:t>
            </a:r>
          </a:p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Перший закон Ньютона»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65" y="512606"/>
            <a:ext cx="1041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Перевірка домашнього завдання: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818"/>
            <a:ext cx="10515600" cy="1325563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Хто із вчених сформулював закон інерції?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641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А) Тесла</a:t>
            </a:r>
          </a:p>
          <a:p>
            <a:pPr marL="0" indent="0">
              <a:buNone/>
            </a:pPr>
            <a:r>
              <a:rPr lang="uk-UA" b="1" dirty="0" smtClean="0"/>
              <a:t>Б) Галілей</a:t>
            </a:r>
          </a:p>
          <a:p>
            <a:pPr marL="0" indent="0">
              <a:buNone/>
            </a:pPr>
            <a:r>
              <a:rPr lang="uk-UA" b="1" dirty="0" smtClean="0"/>
              <a:t>В) Ньютон</a:t>
            </a:r>
          </a:p>
          <a:p>
            <a:pPr marL="0" indent="0">
              <a:buNone/>
            </a:pPr>
            <a:r>
              <a:rPr lang="uk-UA" b="1" dirty="0" smtClean="0"/>
              <a:t>Г) </a:t>
            </a:r>
            <a:r>
              <a:rPr lang="uk-UA" b="1" dirty="0" err="1"/>
              <a:t>Арістотель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336800"/>
            <a:ext cx="2260600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21" y="1477500"/>
            <a:ext cx="1685167" cy="2459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372" y="1392427"/>
            <a:ext cx="1732382" cy="2239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20" y="4232274"/>
            <a:ext cx="1685167" cy="2487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371" y="4320103"/>
            <a:ext cx="1732383" cy="23014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58201" y="1386939"/>
            <a:ext cx="1874554" cy="2245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Закон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рівномірно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прямолінійно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6800"/>
            <a:ext cx="10769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А) на нього діє постійна сила </a:t>
            </a:r>
          </a:p>
          <a:p>
            <a:pPr marL="0" indent="0">
              <a:buNone/>
            </a:pPr>
            <a:r>
              <a:rPr lang="uk-UA" b="1" dirty="0" smtClean="0"/>
              <a:t>Б) на нього не діють інші тіла</a:t>
            </a:r>
          </a:p>
          <a:p>
            <a:pPr marL="0" indent="0">
              <a:buNone/>
            </a:pPr>
            <a:r>
              <a:rPr lang="uk-UA" b="1" dirty="0" smtClean="0"/>
              <a:t>В) дії інших тіл скомпенсовані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819400"/>
            <a:ext cx="5359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420269"/>
            <a:ext cx="5359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2" y="2336800"/>
            <a:ext cx="1054893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А) Явище</a:t>
            </a:r>
            <a:r>
              <a:rPr lang="ru-RU" b="1" dirty="0" smtClean="0"/>
              <a:t>  </a:t>
            </a:r>
            <a:r>
              <a:rPr lang="uk-UA" b="1" dirty="0" smtClean="0"/>
              <a:t>збереження</a:t>
            </a:r>
            <a:r>
              <a:rPr lang="ru-RU" b="1" dirty="0" smtClean="0"/>
              <a:t>  </a:t>
            </a:r>
            <a:r>
              <a:rPr lang="ru-RU" b="1" dirty="0"/>
              <a:t>тілом  стану  спокою  або </a:t>
            </a:r>
            <a:r>
              <a:rPr lang="ru-RU" b="1" dirty="0" smtClean="0"/>
              <a:t>рівномірного  </a:t>
            </a:r>
            <a:r>
              <a:rPr lang="ru-RU" b="1" dirty="0"/>
              <a:t>прямолінійного  </a:t>
            </a:r>
            <a:r>
              <a:rPr lang="ru-RU" b="1" dirty="0" smtClean="0"/>
              <a:t>руху, якщо </a:t>
            </a:r>
            <a:r>
              <a:rPr lang="ru-RU" b="1" dirty="0"/>
              <a:t>на нього не діють інші тіла </a:t>
            </a:r>
            <a:r>
              <a:rPr lang="ru-RU" b="1" dirty="0" smtClean="0"/>
              <a:t>або </a:t>
            </a:r>
            <a:r>
              <a:rPr lang="ru-RU" b="1" dirty="0"/>
              <a:t>їхні </a:t>
            </a:r>
            <a:r>
              <a:rPr lang="ru-RU" b="1" dirty="0" smtClean="0"/>
              <a:t>дії </a:t>
            </a:r>
            <a:r>
              <a:rPr lang="ru-RU" b="1" dirty="0"/>
              <a:t>скомпенсовані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Б) властивість тіла збільшувати швидкість під дією інших тіл</a:t>
            </a:r>
          </a:p>
          <a:p>
            <a:pPr marL="0" indent="0">
              <a:buNone/>
            </a:pPr>
            <a:r>
              <a:rPr lang="uk-UA" b="1" dirty="0" smtClean="0"/>
              <a:t>В) зменшення швидкості автомобіля біля світлофора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8862" y="2312986"/>
            <a:ext cx="10548938" cy="1301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Прикладом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6800"/>
            <a:ext cx="10769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А) зошит з фізики лежить на столі</a:t>
            </a:r>
          </a:p>
          <a:p>
            <a:pPr marL="0" indent="0">
              <a:buNone/>
            </a:pPr>
            <a:r>
              <a:rPr lang="uk-UA" b="1" dirty="0" smtClean="0"/>
              <a:t>Б) автомобіль їде із сталою швидкістю</a:t>
            </a:r>
          </a:p>
          <a:p>
            <a:pPr marL="0" indent="0">
              <a:buNone/>
            </a:pPr>
            <a:r>
              <a:rPr lang="uk-UA" b="1" dirty="0" smtClean="0"/>
              <a:t>В) автомобіль зупиняється біля світлофора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4862" y="2336799"/>
            <a:ext cx="10153651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4862" y="2912266"/>
            <a:ext cx="10153651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інерціальних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відліку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(СВ)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6800"/>
            <a:ext cx="10769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А) СВ пов’язана з Землею</a:t>
            </a:r>
          </a:p>
          <a:p>
            <a:pPr marL="0" indent="0">
              <a:buNone/>
            </a:pPr>
            <a:r>
              <a:rPr lang="uk-UA" b="1" dirty="0" smtClean="0"/>
              <a:t>Б) </a:t>
            </a:r>
            <a:r>
              <a:rPr lang="uk-UA" b="1" dirty="0"/>
              <a:t>СВ пов’язана </a:t>
            </a:r>
            <a:r>
              <a:rPr lang="uk-UA" b="1" dirty="0" smtClean="0"/>
              <a:t>з нерухомим тілом на поверхні Землі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В) </a:t>
            </a:r>
            <a:r>
              <a:rPr lang="uk-UA" b="1" dirty="0"/>
              <a:t>СВ пов’язана з </a:t>
            </a:r>
            <a:r>
              <a:rPr lang="uk-UA" b="1" dirty="0" smtClean="0"/>
              <a:t>тілом що рухається рівномірно прямолінійно  відносно  </a:t>
            </a:r>
            <a:r>
              <a:rPr lang="uk-UA" b="1" dirty="0"/>
              <a:t>поверхні </a:t>
            </a:r>
            <a:r>
              <a:rPr lang="uk-UA" b="1" dirty="0" smtClean="0"/>
              <a:t>Землі</a:t>
            </a:r>
          </a:p>
          <a:p>
            <a:pPr marL="0" indent="0">
              <a:buNone/>
            </a:pPr>
            <a:r>
              <a:rPr lang="uk-UA" b="1" dirty="0" smtClean="0"/>
              <a:t>Г) </a:t>
            </a:r>
            <a:r>
              <a:rPr lang="uk-UA" b="1" dirty="0"/>
              <a:t>СВ пов’язана з тілом що рухається </a:t>
            </a:r>
            <a:r>
              <a:rPr lang="uk-UA" b="1" dirty="0" err="1" smtClean="0"/>
              <a:t>рівноприскорено</a:t>
            </a:r>
            <a:r>
              <a:rPr lang="uk-UA" b="1" dirty="0" smtClean="0"/>
              <a:t>  </a:t>
            </a:r>
            <a:r>
              <a:rPr lang="uk-UA" b="1" dirty="0"/>
              <a:t>відносно  поверхні Землі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4862" y="2336799"/>
            <a:ext cx="10153651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4862" y="2912266"/>
            <a:ext cx="10153651" cy="414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4861" y="3442099"/>
            <a:ext cx="10153651" cy="787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блокувати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колесо велосипеда?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39" t="49981" r="31851" b="20796"/>
          <a:stretch/>
        </p:blipFill>
        <p:spPr>
          <a:xfrm>
            <a:off x="1153886" y="2037653"/>
            <a:ext cx="9486900" cy="40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1676</TotalTime>
  <Words>567</Words>
  <Application>Microsoft Office PowerPoint</Application>
  <PresentationFormat>Широкоэкранный</PresentationFormat>
  <Paragraphs>105</Paragraphs>
  <Slides>29</Slides>
  <Notes>0</Notes>
  <HiddenSlides>4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Trebuchet MS</vt:lpstr>
      <vt:lpstr>Тема Office</vt:lpstr>
      <vt:lpstr>Формула</vt:lpstr>
      <vt:lpstr>Другий закон Ньютона.  Наслідки другого закону Ньютона.</vt:lpstr>
      <vt:lpstr>Презентация PowerPoint</vt:lpstr>
      <vt:lpstr>Презентация PowerPoint</vt:lpstr>
      <vt:lpstr>1. Хто із вчених сформулював закон інерції?</vt:lpstr>
      <vt:lpstr>2. Закон інерції : тіло рухається рівномірно прямолінійно або перебуває  у  стані  спокою  лише  тоді,  коли…</vt:lpstr>
      <vt:lpstr>3. Явище інерції –це</vt:lpstr>
      <vt:lpstr>4. Прикладом явища інерції є </vt:lpstr>
      <vt:lpstr>5. До інерціальних систем відліку  (СВ) відносяться… </vt:lpstr>
      <vt:lpstr>6. Чому не слід блокувати переднє колесо велосипеда?</vt:lpstr>
      <vt:lpstr>Пригадайте!</vt:lpstr>
      <vt:lpstr>Пригадайте!</vt:lpstr>
      <vt:lpstr>Доска </vt:lpstr>
      <vt:lpstr>Презентация PowerPoint</vt:lpstr>
      <vt:lpstr>Проблемні питання:</vt:lpstr>
      <vt:lpstr>Видео https://www.youtube.com/watch?v=iT2ejZ8PdGM</vt:lpstr>
      <vt:lpstr>Презентация PowerPoint</vt:lpstr>
      <vt:lpstr>Другий закон Ньютона</vt:lpstr>
      <vt:lpstr>Презентация PowerPoint</vt:lpstr>
      <vt:lpstr>Фізкультхвилинка </vt:lpstr>
      <vt:lpstr>Наслідки з другого закону Ньютона</vt:lpstr>
      <vt:lpstr>Наслідки з другого закону Ньютона</vt:lpstr>
      <vt:lpstr>Наслідки з другого закону Ньютона</vt:lpstr>
      <vt:lpstr>Наслідки з другого закону Ньютона</vt:lpstr>
      <vt:lpstr>Наслідки з другого закону Ньютона</vt:lpstr>
      <vt:lpstr>Презентация PowerPoint</vt:lpstr>
      <vt:lpstr>Тестування</vt:lpstr>
      <vt:lpstr>Відповідь на проблемні питання:</vt:lpstr>
      <vt:lpstr>Презентация PowerPoint</vt:lpstr>
      <vt:lpstr>Домашнє завдання: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тіла під дією сили тяжіння</dc:title>
  <dc:creator>Пользователь</dc:creator>
  <cp:lastModifiedBy>Svetlana</cp:lastModifiedBy>
  <cp:revision>109</cp:revision>
  <dcterms:created xsi:type="dcterms:W3CDTF">2020-03-31T06:49:00Z</dcterms:created>
  <dcterms:modified xsi:type="dcterms:W3CDTF">2024-03-18T17:29:48Z</dcterms:modified>
</cp:coreProperties>
</file>