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A7FD8F-7132-4519-9714-9EC1B7B61105}" type="doc">
      <dgm:prSet loTypeId="urn:microsoft.com/office/officeart/2008/layout/PictureAccentList" loCatId="list" qsTypeId="urn:microsoft.com/office/officeart/2005/8/quickstyle/3d4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25D19DB2-CF75-4EBA-ABFB-B8DC9A42CD62}">
      <dgm:prSet phldrT="[Текст]" custT="1"/>
      <dgm:spPr/>
      <dgm:t>
        <a:bodyPr/>
        <a:lstStyle/>
        <a:p>
          <a:pPr indent="0">
            <a:lnSpc>
              <a:spcPct val="100000"/>
            </a:lnSpc>
            <a:spcAft>
              <a:spcPts val="1200"/>
            </a:spcAft>
          </a:pPr>
          <a:r>
            <a:rPr lang="uk-UA" sz="3200" b="1" i="0" kern="800" baseline="0" dirty="0" smtClean="0">
              <a:latin typeface="Times New Roman" pitchFamily="18" charset="0"/>
              <a:cs typeface="Times New Roman" pitchFamily="18" charset="0"/>
            </a:rPr>
            <a:t>Методична картка </a:t>
          </a:r>
        </a:p>
        <a:p>
          <a:pPr indent="0">
            <a:lnSpc>
              <a:spcPct val="100000"/>
            </a:lnSpc>
            <a:spcAft>
              <a:spcPts val="1200"/>
            </a:spcAft>
          </a:pPr>
          <a:r>
            <a:rPr lang="uk-UA" sz="3200" i="1" kern="800" baseline="0" dirty="0" smtClean="0">
              <a:latin typeface="Times New Roman" pitchFamily="18" charset="0"/>
              <a:cs typeface="Times New Roman" pitchFamily="18" charset="0"/>
            </a:rPr>
            <a:t>«Що потрібно для проведення ділової гри?»</a:t>
          </a:r>
        </a:p>
      </dgm:t>
    </dgm:pt>
    <dgm:pt modelId="{68DC95DD-A240-4BCA-B9CF-6795F30E3578}" type="parTrans" cxnId="{B5B46010-C0D4-45F5-BA74-2F73B14CF5B1}">
      <dgm:prSet/>
      <dgm:spPr/>
      <dgm:t>
        <a:bodyPr/>
        <a:lstStyle/>
        <a:p>
          <a:endParaRPr lang="ru-RU"/>
        </a:p>
      </dgm:t>
    </dgm:pt>
    <dgm:pt modelId="{41A5B0F5-DBE5-49FD-AAE1-F02937716369}" type="sibTrans" cxnId="{B5B46010-C0D4-45F5-BA74-2F73B14CF5B1}">
      <dgm:prSet/>
      <dgm:spPr/>
      <dgm:t>
        <a:bodyPr/>
        <a:lstStyle/>
        <a:p>
          <a:endParaRPr lang="ru-RU"/>
        </a:p>
      </dgm:t>
    </dgm:pt>
    <dgm:pt modelId="{10D05481-38B6-4675-924A-5B0542787672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Впишіть текст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EC672CEC-52C1-43EF-8314-492E73B9AAD0}" type="parTrans" cxnId="{C48A91BC-E47F-4C05-A975-820631F20BC7}">
      <dgm:prSet/>
      <dgm:spPr/>
      <dgm:t>
        <a:bodyPr/>
        <a:lstStyle/>
        <a:p>
          <a:endParaRPr lang="ru-RU"/>
        </a:p>
      </dgm:t>
    </dgm:pt>
    <dgm:pt modelId="{54BD4CB6-7E91-4151-99F7-B494455E7513}" type="sibTrans" cxnId="{C48A91BC-E47F-4C05-A975-820631F20BC7}">
      <dgm:prSet/>
      <dgm:spPr/>
      <dgm:t>
        <a:bodyPr/>
        <a:lstStyle/>
        <a:p>
          <a:endParaRPr lang="ru-RU"/>
        </a:p>
      </dgm:t>
    </dgm:pt>
    <dgm:pt modelId="{83608BD7-1F19-4E36-8ED0-82A656D01B37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Впишіть текст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FAC9283C-87A9-4E68-A975-27250D6D83E3}" type="parTrans" cxnId="{5B33D4D5-E092-4870-911F-11C3F560B39E}">
      <dgm:prSet/>
      <dgm:spPr/>
      <dgm:t>
        <a:bodyPr/>
        <a:lstStyle/>
        <a:p>
          <a:endParaRPr lang="ru-RU"/>
        </a:p>
      </dgm:t>
    </dgm:pt>
    <dgm:pt modelId="{03161D4F-2452-4455-8B48-7CA990FE9BF5}" type="sibTrans" cxnId="{5B33D4D5-E092-4870-911F-11C3F560B39E}">
      <dgm:prSet/>
      <dgm:spPr/>
      <dgm:t>
        <a:bodyPr/>
        <a:lstStyle/>
        <a:p>
          <a:endParaRPr lang="ru-RU"/>
        </a:p>
      </dgm:t>
    </dgm:pt>
    <dgm:pt modelId="{59753E14-832B-4FF1-8B1F-69F08557BFDB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Впишіть текст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7D1D4E2-48C3-4623-91E3-54CFEBEEE8D0}" type="parTrans" cxnId="{E30AFF70-7A4E-47BB-8AD5-ECF21963D561}">
      <dgm:prSet/>
      <dgm:spPr/>
      <dgm:t>
        <a:bodyPr/>
        <a:lstStyle/>
        <a:p>
          <a:endParaRPr lang="ru-RU"/>
        </a:p>
      </dgm:t>
    </dgm:pt>
    <dgm:pt modelId="{D9E9309D-8BA2-490B-8A13-7494FFFBF70C}" type="sibTrans" cxnId="{E30AFF70-7A4E-47BB-8AD5-ECF21963D561}">
      <dgm:prSet/>
      <dgm:spPr/>
      <dgm:t>
        <a:bodyPr/>
        <a:lstStyle/>
        <a:p>
          <a:endParaRPr lang="ru-RU"/>
        </a:p>
      </dgm:t>
    </dgm:pt>
    <dgm:pt modelId="{F48A9838-272A-47D1-87DC-709592FA6A2B}" type="pres">
      <dgm:prSet presAssocID="{E2A7FD8F-7132-4519-9714-9EC1B7B61105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6ACA971-F426-4DCA-B791-9BEB7B15F38D}" type="pres">
      <dgm:prSet presAssocID="{25D19DB2-CF75-4EBA-ABFB-B8DC9A42CD62}" presName="root" presStyleCnt="0">
        <dgm:presLayoutVars>
          <dgm:chMax/>
          <dgm:chPref val="4"/>
        </dgm:presLayoutVars>
      </dgm:prSet>
      <dgm:spPr/>
    </dgm:pt>
    <dgm:pt modelId="{178A76D8-EF16-4FCE-819B-BA8B4F42B214}" type="pres">
      <dgm:prSet presAssocID="{25D19DB2-CF75-4EBA-ABFB-B8DC9A42CD62}" presName="rootComposite" presStyleCnt="0">
        <dgm:presLayoutVars/>
      </dgm:prSet>
      <dgm:spPr/>
    </dgm:pt>
    <dgm:pt modelId="{A186F409-B784-4EF9-BC0C-F9D01D77F7F4}" type="pres">
      <dgm:prSet presAssocID="{25D19DB2-CF75-4EBA-ABFB-B8DC9A42CD62}" presName="rootText" presStyleLbl="node0" presStyleIdx="0" presStyleCnt="1" custScaleX="101988" custScaleY="87359" custLinFactNeighborY="-49815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90310435-9D08-4F10-B58C-17D8BAEBB5A1}" type="pres">
      <dgm:prSet presAssocID="{25D19DB2-CF75-4EBA-ABFB-B8DC9A42CD62}" presName="childShape" presStyleCnt="0">
        <dgm:presLayoutVars>
          <dgm:chMax val="0"/>
          <dgm:chPref val="0"/>
        </dgm:presLayoutVars>
      </dgm:prSet>
      <dgm:spPr/>
    </dgm:pt>
    <dgm:pt modelId="{F986850D-E37E-4057-BE20-46AB788C7C5A}" type="pres">
      <dgm:prSet presAssocID="{10D05481-38B6-4675-924A-5B0542787672}" presName="childComposite" presStyleCnt="0">
        <dgm:presLayoutVars>
          <dgm:chMax val="0"/>
          <dgm:chPref val="0"/>
        </dgm:presLayoutVars>
      </dgm:prSet>
      <dgm:spPr/>
    </dgm:pt>
    <dgm:pt modelId="{FC5028A2-96C6-4B62-A592-87D8049E420E}" type="pres">
      <dgm:prSet presAssocID="{10D05481-38B6-4675-924A-5B0542787672}" presName="Image" presStyleLbl="node1" presStyleIdx="0" presStyleCnt="3"/>
      <dgm:spPr/>
    </dgm:pt>
    <dgm:pt modelId="{36766178-FFBF-4CA6-BA5E-E932383DF4B3}" type="pres">
      <dgm:prSet presAssocID="{10D05481-38B6-4675-924A-5B0542787672}" presName="childText" presStyleLbl="l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746F47-D76B-4AF4-BA86-42BA69B1BA42}" type="pres">
      <dgm:prSet presAssocID="{83608BD7-1F19-4E36-8ED0-82A656D01B37}" presName="childComposite" presStyleCnt="0">
        <dgm:presLayoutVars>
          <dgm:chMax val="0"/>
          <dgm:chPref val="0"/>
        </dgm:presLayoutVars>
      </dgm:prSet>
      <dgm:spPr/>
    </dgm:pt>
    <dgm:pt modelId="{BB99A49E-5931-451D-B696-ADF71670DF68}" type="pres">
      <dgm:prSet presAssocID="{83608BD7-1F19-4E36-8ED0-82A656D01B37}" presName="Image" presStyleLbl="node1" presStyleIdx="1" presStyleCnt="3" custLinFactNeighborX="1552" custLinFactNeighborY="-754"/>
      <dgm:spPr/>
    </dgm:pt>
    <dgm:pt modelId="{4609955D-0741-4DD6-965D-F97534B1A8A5}" type="pres">
      <dgm:prSet presAssocID="{83608BD7-1F19-4E36-8ED0-82A656D01B37}" presName="childText" presStyleLbl="l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EB9FDC-04D3-4EF9-AA58-7AAFE31EA260}" type="pres">
      <dgm:prSet presAssocID="{59753E14-832B-4FF1-8B1F-69F08557BFDB}" presName="childComposite" presStyleCnt="0">
        <dgm:presLayoutVars>
          <dgm:chMax val="0"/>
          <dgm:chPref val="0"/>
        </dgm:presLayoutVars>
      </dgm:prSet>
      <dgm:spPr/>
    </dgm:pt>
    <dgm:pt modelId="{8B110F8A-B541-4D4C-A0BA-096E4537C96F}" type="pres">
      <dgm:prSet presAssocID="{59753E14-832B-4FF1-8B1F-69F08557BFDB}" presName="Image" presStyleLbl="node1" presStyleIdx="2" presStyleCnt="3"/>
      <dgm:spPr/>
    </dgm:pt>
    <dgm:pt modelId="{BFFF2638-3685-4B00-984A-27A797476906}" type="pres">
      <dgm:prSet presAssocID="{59753E14-832B-4FF1-8B1F-69F08557BFDB}" presName="childText" presStyleLbl="l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B46010-C0D4-45F5-BA74-2F73B14CF5B1}" srcId="{E2A7FD8F-7132-4519-9714-9EC1B7B61105}" destId="{25D19DB2-CF75-4EBA-ABFB-B8DC9A42CD62}" srcOrd="0" destOrd="0" parTransId="{68DC95DD-A240-4BCA-B9CF-6795F30E3578}" sibTransId="{41A5B0F5-DBE5-49FD-AAE1-F02937716369}"/>
    <dgm:cxn modelId="{E30AFF70-7A4E-47BB-8AD5-ECF21963D561}" srcId="{25D19DB2-CF75-4EBA-ABFB-B8DC9A42CD62}" destId="{59753E14-832B-4FF1-8B1F-69F08557BFDB}" srcOrd="2" destOrd="0" parTransId="{37D1D4E2-48C3-4623-91E3-54CFEBEEE8D0}" sibTransId="{D9E9309D-8BA2-490B-8A13-7494FFFBF70C}"/>
    <dgm:cxn modelId="{81B76B36-9BAC-4B57-9B1F-6FF009438C70}" type="presOf" srcId="{59753E14-832B-4FF1-8B1F-69F08557BFDB}" destId="{BFFF2638-3685-4B00-984A-27A797476906}" srcOrd="0" destOrd="0" presId="urn:microsoft.com/office/officeart/2008/layout/PictureAccentList"/>
    <dgm:cxn modelId="{09A6958A-C6D2-4631-92EA-4C296989D682}" type="presOf" srcId="{25D19DB2-CF75-4EBA-ABFB-B8DC9A42CD62}" destId="{A186F409-B784-4EF9-BC0C-F9D01D77F7F4}" srcOrd="0" destOrd="0" presId="urn:microsoft.com/office/officeart/2008/layout/PictureAccentList"/>
    <dgm:cxn modelId="{8ABD6380-C049-4EDF-9433-3284CE315EAF}" type="presOf" srcId="{10D05481-38B6-4675-924A-5B0542787672}" destId="{36766178-FFBF-4CA6-BA5E-E932383DF4B3}" srcOrd="0" destOrd="0" presId="urn:microsoft.com/office/officeart/2008/layout/PictureAccentList"/>
    <dgm:cxn modelId="{993E215D-5B15-46AF-A61E-88F3578CE6AC}" type="presOf" srcId="{83608BD7-1F19-4E36-8ED0-82A656D01B37}" destId="{4609955D-0741-4DD6-965D-F97534B1A8A5}" srcOrd="0" destOrd="0" presId="urn:microsoft.com/office/officeart/2008/layout/PictureAccentList"/>
    <dgm:cxn modelId="{5B33D4D5-E092-4870-911F-11C3F560B39E}" srcId="{25D19DB2-CF75-4EBA-ABFB-B8DC9A42CD62}" destId="{83608BD7-1F19-4E36-8ED0-82A656D01B37}" srcOrd="1" destOrd="0" parTransId="{FAC9283C-87A9-4E68-A975-27250D6D83E3}" sibTransId="{03161D4F-2452-4455-8B48-7CA990FE9BF5}"/>
    <dgm:cxn modelId="{C48A91BC-E47F-4C05-A975-820631F20BC7}" srcId="{25D19DB2-CF75-4EBA-ABFB-B8DC9A42CD62}" destId="{10D05481-38B6-4675-924A-5B0542787672}" srcOrd="0" destOrd="0" parTransId="{EC672CEC-52C1-43EF-8314-492E73B9AAD0}" sibTransId="{54BD4CB6-7E91-4151-99F7-B494455E7513}"/>
    <dgm:cxn modelId="{1E1E802B-07AF-42AF-B459-FE4068E84BE7}" type="presOf" srcId="{E2A7FD8F-7132-4519-9714-9EC1B7B61105}" destId="{F48A9838-272A-47D1-87DC-709592FA6A2B}" srcOrd="0" destOrd="0" presId="urn:microsoft.com/office/officeart/2008/layout/PictureAccentList"/>
    <dgm:cxn modelId="{4418C9F2-7F64-4502-8E23-017281750DEB}" type="presParOf" srcId="{F48A9838-272A-47D1-87DC-709592FA6A2B}" destId="{C6ACA971-F426-4DCA-B791-9BEB7B15F38D}" srcOrd="0" destOrd="0" presId="urn:microsoft.com/office/officeart/2008/layout/PictureAccentList"/>
    <dgm:cxn modelId="{F7BCDB5C-097E-4DF6-AD87-1C1D8765571F}" type="presParOf" srcId="{C6ACA971-F426-4DCA-B791-9BEB7B15F38D}" destId="{178A76D8-EF16-4FCE-819B-BA8B4F42B214}" srcOrd="0" destOrd="0" presId="urn:microsoft.com/office/officeart/2008/layout/PictureAccentList"/>
    <dgm:cxn modelId="{7A58495D-349A-4630-86D1-405F96DECA5B}" type="presParOf" srcId="{178A76D8-EF16-4FCE-819B-BA8B4F42B214}" destId="{A186F409-B784-4EF9-BC0C-F9D01D77F7F4}" srcOrd="0" destOrd="0" presId="urn:microsoft.com/office/officeart/2008/layout/PictureAccentList"/>
    <dgm:cxn modelId="{1BC0D256-A752-43C8-96EF-CC119E40A309}" type="presParOf" srcId="{C6ACA971-F426-4DCA-B791-9BEB7B15F38D}" destId="{90310435-9D08-4F10-B58C-17D8BAEBB5A1}" srcOrd="1" destOrd="0" presId="urn:microsoft.com/office/officeart/2008/layout/PictureAccentList"/>
    <dgm:cxn modelId="{3CB1C127-A88D-45A5-8538-9C9674F7035A}" type="presParOf" srcId="{90310435-9D08-4F10-B58C-17D8BAEBB5A1}" destId="{F986850D-E37E-4057-BE20-46AB788C7C5A}" srcOrd="0" destOrd="0" presId="urn:microsoft.com/office/officeart/2008/layout/PictureAccentList"/>
    <dgm:cxn modelId="{C2895D1C-CFBB-4C81-B107-527A08CFECCE}" type="presParOf" srcId="{F986850D-E37E-4057-BE20-46AB788C7C5A}" destId="{FC5028A2-96C6-4B62-A592-87D8049E420E}" srcOrd="0" destOrd="0" presId="urn:microsoft.com/office/officeart/2008/layout/PictureAccentList"/>
    <dgm:cxn modelId="{F242FC64-EB41-4F16-A55F-87B454B55198}" type="presParOf" srcId="{F986850D-E37E-4057-BE20-46AB788C7C5A}" destId="{36766178-FFBF-4CA6-BA5E-E932383DF4B3}" srcOrd="1" destOrd="0" presId="urn:microsoft.com/office/officeart/2008/layout/PictureAccentList"/>
    <dgm:cxn modelId="{ACD090A2-48CA-4D01-BD69-67E6739C7F92}" type="presParOf" srcId="{90310435-9D08-4F10-B58C-17D8BAEBB5A1}" destId="{7F746F47-D76B-4AF4-BA86-42BA69B1BA42}" srcOrd="1" destOrd="0" presId="urn:microsoft.com/office/officeart/2008/layout/PictureAccentList"/>
    <dgm:cxn modelId="{1AD343E2-CC6E-4597-BF2C-4A4219A71EEE}" type="presParOf" srcId="{7F746F47-D76B-4AF4-BA86-42BA69B1BA42}" destId="{BB99A49E-5931-451D-B696-ADF71670DF68}" srcOrd="0" destOrd="0" presId="urn:microsoft.com/office/officeart/2008/layout/PictureAccentList"/>
    <dgm:cxn modelId="{FE85E3BA-2831-41A4-B702-3C3563EC94AA}" type="presParOf" srcId="{7F746F47-D76B-4AF4-BA86-42BA69B1BA42}" destId="{4609955D-0741-4DD6-965D-F97534B1A8A5}" srcOrd="1" destOrd="0" presId="urn:microsoft.com/office/officeart/2008/layout/PictureAccentList"/>
    <dgm:cxn modelId="{199195D0-7239-47E6-B1F2-5A67FB9ED58E}" type="presParOf" srcId="{90310435-9D08-4F10-B58C-17D8BAEBB5A1}" destId="{63EB9FDC-04D3-4EF9-AA58-7AAFE31EA260}" srcOrd="2" destOrd="0" presId="urn:microsoft.com/office/officeart/2008/layout/PictureAccentList"/>
    <dgm:cxn modelId="{A4106BE0-03A8-4086-84CB-CB4A071F1C9F}" type="presParOf" srcId="{63EB9FDC-04D3-4EF9-AA58-7AAFE31EA260}" destId="{8B110F8A-B541-4D4C-A0BA-096E4537C96F}" srcOrd="0" destOrd="0" presId="urn:microsoft.com/office/officeart/2008/layout/PictureAccentList"/>
    <dgm:cxn modelId="{AE20A318-8EF5-46C0-AF4F-971FE18D9FAE}" type="presParOf" srcId="{63EB9FDC-04D3-4EF9-AA58-7AAFE31EA260}" destId="{BFFF2638-3685-4B00-984A-27A797476906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6F409-B784-4EF9-BC0C-F9D01D77F7F4}">
      <dsp:nvSpPr>
        <dsp:cNvPr id="0" name=""/>
        <dsp:cNvSpPr/>
      </dsp:nvSpPr>
      <dsp:spPr>
        <a:xfrm>
          <a:off x="215968" y="0"/>
          <a:ext cx="8065007" cy="11855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indent="0" algn="ctr" defTabSz="1422400">
            <a:lnSpc>
              <a:spcPct val="100000"/>
            </a:lnSpc>
            <a:spcBef>
              <a:spcPct val="0"/>
            </a:spcBef>
            <a:spcAft>
              <a:spcPts val="1200"/>
            </a:spcAft>
          </a:pPr>
          <a:r>
            <a:rPr lang="uk-UA" sz="3200" b="1" i="0" kern="800" baseline="0" dirty="0" smtClean="0">
              <a:latin typeface="Times New Roman" pitchFamily="18" charset="0"/>
              <a:cs typeface="Times New Roman" pitchFamily="18" charset="0"/>
            </a:rPr>
            <a:t>Методична картка </a:t>
          </a:r>
        </a:p>
        <a:p>
          <a:pPr lvl="0" indent="0" algn="ctr" defTabSz="1422400">
            <a:lnSpc>
              <a:spcPct val="100000"/>
            </a:lnSpc>
            <a:spcBef>
              <a:spcPct val="0"/>
            </a:spcBef>
            <a:spcAft>
              <a:spcPts val="1200"/>
            </a:spcAft>
          </a:pPr>
          <a:r>
            <a:rPr lang="uk-UA" sz="3200" i="1" kern="800" baseline="0" dirty="0" smtClean="0">
              <a:latin typeface="Times New Roman" pitchFamily="18" charset="0"/>
              <a:cs typeface="Times New Roman" pitchFamily="18" charset="0"/>
            </a:rPr>
            <a:t>«Що потрібно для проведення ділової гри?»</a:t>
          </a:r>
        </a:p>
      </dsp:txBody>
      <dsp:txXfrm>
        <a:off x="250690" y="34722"/>
        <a:ext cx="7995563" cy="1116069"/>
      </dsp:txXfrm>
    </dsp:sp>
    <dsp:sp modelId="{FC5028A2-96C6-4B62-A592-87D8049E420E}">
      <dsp:nvSpPr>
        <dsp:cNvPr id="0" name=""/>
        <dsp:cNvSpPr/>
      </dsp:nvSpPr>
      <dsp:spPr>
        <a:xfrm>
          <a:off x="294571" y="1432780"/>
          <a:ext cx="1357058" cy="135705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766178-FFBF-4CA6-BA5E-E932383DF4B3}">
      <dsp:nvSpPr>
        <dsp:cNvPr id="0" name=""/>
        <dsp:cNvSpPr/>
      </dsp:nvSpPr>
      <dsp:spPr>
        <a:xfrm>
          <a:off x="1733054" y="1432780"/>
          <a:ext cx="6469317" cy="135705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Впишіть текст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99312" y="1499038"/>
        <a:ext cx="6336801" cy="1224542"/>
      </dsp:txXfrm>
    </dsp:sp>
    <dsp:sp modelId="{BB99A49E-5931-451D-B696-ADF71670DF68}">
      <dsp:nvSpPr>
        <dsp:cNvPr id="0" name=""/>
        <dsp:cNvSpPr/>
      </dsp:nvSpPr>
      <dsp:spPr>
        <a:xfrm>
          <a:off x="315633" y="2942454"/>
          <a:ext cx="1357058" cy="135705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09955D-0741-4DD6-965D-F97534B1A8A5}">
      <dsp:nvSpPr>
        <dsp:cNvPr id="0" name=""/>
        <dsp:cNvSpPr/>
      </dsp:nvSpPr>
      <dsp:spPr>
        <a:xfrm>
          <a:off x="1733054" y="2952686"/>
          <a:ext cx="6469317" cy="135705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Впишіть текст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99312" y="3018944"/>
        <a:ext cx="6336801" cy="1224542"/>
      </dsp:txXfrm>
    </dsp:sp>
    <dsp:sp modelId="{8B110F8A-B541-4D4C-A0BA-096E4537C96F}">
      <dsp:nvSpPr>
        <dsp:cNvPr id="0" name=""/>
        <dsp:cNvSpPr/>
      </dsp:nvSpPr>
      <dsp:spPr>
        <a:xfrm>
          <a:off x="294571" y="4472592"/>
          <a:ext cx="1357058" cy="135705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FF2638-3685-4B00-984A-27A797476906}">
      <dsp:nvSpPr>
        <dsp:cNvPr id="0" name=""/>
        <dsp:cNvSpPr/>
      </dsp:nvSpPr>
      <dsp:spPr>
        <a:xfrm>
          <a:off x="1733054" y="4472592"/>
          <a:ext cx="6469317" cy="135705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Впишіть текст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99312" y="4538850"/>
        <a:ext cx="6336801" cy="1224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display?v=p0jthc0cc24" TargetMode="External"/><Relationship Id="rId2" Type="http://schemas.openxmlformats.org/officeDocument/2006/relationships/hyperlink" Target="https://learningapps.org/display?v=pavzxvxta2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earningapps.org/display?v=p6v5m7x4a24" TargetMode="External"/><Relationship Id="rId5" Type="http://schemas.openxmlformats.org/officeDocument/2006/relationships/hyperlink" Target="https://learningapps.org/display?v=pmq9i42tt24" TargetMode="External"/><Relationship Id="rId4" Type="http://schemas.openxmlformats.org/officeDocument/2006/relationships/hyperlink" Target="https://learningapps.org/display?v=ppgt1812a2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1772816"/>
            <a:ext cx="6118448" cy="2088231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solidFill>
                  <a:schemeClr val="bg1"/>
                </a:solidFill>
                <a:latin typeface="Bookman Old Style" pitchFamily="18" charset="0"/>
              </a:rPr>
              <a:t>«</a:t>
            </a:r>
            <a:r>
              <a:rPr lang="ru-RU" sz="3600" b="1" dirty="0" err="1" smtClean="0">
                <a:solidFill>
                  <a:schemeClr val="bg1"/>
                </a:solidFill>
                <a:latin typeface="Bookman Old Style" pitchFamily="18" charset="0"/>
              </a:rPr>
              <a:t>Ділова</a:t>
            </a:r>
            <a:r>
              <a:rPr lang="ru-RU" sz="3600" b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latin typeface="Bookman Old Style" pitchFamily="18" charset="0"/>
              </a:rPr>
              <a:t>гра</a:t>
            </a:r>
            <a:r>
              <a:rPr lang="ru-RU" sz="3600" b="1" dirty="0">
                <a:solidFill>
                  <a:schemeClr val="bg1"/>
                </a:solidFill>
                <a:latin typeface="Bookman Old Style" pitchFamily="18" charset="0"/>
              </a:rPr>
              <a:t> як </a:t>
            </a:r>
            <a:r>
              <a:rPr lang="ru-RU" sz="3600" b="1" dirty="0" err="1">
                <a:solidFill>
                  <a:schemeClr val="bg1"/>
                </a:solidFill>
                <a:latin typeface="Bookman Old Style" pitchFamily="18" charset="0"/>
              </a:rPr>
              <a:t>універсальний</a:t>
            </a:r>
            <a:r>
              <a:rPr lang="ru-RU" sz="3600" b="1" dirty="0">
                <a:solidFill>
                  <a:schemeClr val="bg1"/>
                </a:solidFill>
                <a:latin typeface="Bookman Old Style" pitchFamily="18" charset="0"/>
              </a:rPr>
              <a:t> метод </a:t>
            </a:r>
            <a:r>
              <a:rPr lang="ru-RU" sz="3600" b="1" dirty="0" err="1">
                <a:solidFill>
                  <a:schemeClr val="bg1"/>
                </a:solidFill>
                <a:latin typeface="Bookman Old Style" pitchFamily="18" charset="0"/>
              </a:rPr>
              <a:t>навчання</a:t>
            </a:r>
            <a:r>
              <a:rPr lang="ru-RU" sz="3600" b="1" dirty="0">
                <a:solidFill>
                  <a:schemeClr val="bg1"/>
                </a:solidFill>
                <a:latin typeface="Bookman Old Style" pitchFamily="18" charset="0"/>
              </a:rPr>
              <a:t> у </a:t>
            </a:r>
            <a:r>
              <a:rPr lang="ru-RU" sz="3600" b="1" dirty="0" err="1">
                <a:solidFill>
                  <a:schemeClr val="bg1"/>
                </a:solidFill>
                <a:latin typeface="Bookman Old Style" pitchFamily="18" charset="0"/>
              </a:rPr>
              <a:t>сучасних</a:t>
            </a:r>
            <a:r>
              <a:rPr lang="ru-RU" sz="3600" b="1" dirty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sz="3600" b="1" dirty="0" err="1">
                <a:solidFill>
                  <a:schemeClr val="bg1"/>
                </a:solidFill>
                <a:latin typeface="Bookman Old Style" pitchFamily="18" charset="0"/>
              </a:rPr>
              <a:t>умовах</a:t>
            </a:r>
            <a:r>
              <a:rPr lang="ru-RU" sz="3600" b="1" dirty="0" smtClean="0">
                <a:solidFill>
                  <a:schemeClr val="bg1"/>
                </a:solidFill>
                <a:latin typeface="Bookman Old Style" pitchFamily="18" charset="0"/>
              </a:rPr>
              <a:t>»</a:t>
            </a:r>
            <a:r>
              <a:rPr lang="ru-RU" sz="3600" dirty="0">
                <a:solidFill>
                  <a:schemeClr val="bg1"/>
                </a:solidFill>
                <a:latin typeface="Bookman Old Style" pitchFamily="18" charset="0"/>
              </a:rPr>
              <a:t/>
            </a:r>
            <a:br>
              <a:rPr lang="ru-RU" sz="3600" dirty="0">
                <a:solidFill>
                  <a:schemeClr val="bg1"/>
                </a:solidFill>
                <a:latin typeface="Bookman Old Style" pitchFamily="18" charset="0"/>
              </a:rPr>
            </a:br>
            <a:endParaRPr lang="ru-RU" sz="360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40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b="1" dirty="0" smtClean="0">
                <a:solidFill>
                  <a:schemeClr val="bg1"/>
                </a:solidFill>
                <a:latin typeface="Bookman Old Style" pitchFamily="18" charset="0"/>
              </a:rPr>
              <a:t>Чому ділова гра вважається одним із найефективніших методів навчання?</a:t>
            </a:r>
            <a:endParaRPr lang="ru-RU" sz="32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4320480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FFFF00"/>
                </a:solidFill>
                <a:latin typeface="Bookman Old Style" pitchFamily="18" charset="0"/>
              </a:rPr>
              <a:t>      Гра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 -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це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невід'ємна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частина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людського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 </a:t>
            </a:r>
            <a:r>
              <a:rPr lang="ru-RU" sz="2000" b="1" dirty="0" err="1" smtClean="0">
                <a:solidFill>
                  <a:srgbClr val="FFFF00"/>
                </a:solidFill>
                <a:latin typeface="Bookman Old Style" pitchFamily="18" charset="0"/>
              </a:rPr>
              <a:t>життя</a:t>
            </a:r>
            <a:r>
              <a:rPr lang="ru-RU" sz="2000" b="1" dirty="0" smtClean="0">
                <a:solidFill>
                  <a:srgbClr val="FFFF00"/>
                </a:solidFill>
                <a:latin typeface="Bookman Old Style" pitchFamily="18" charset="0"/>
              </a:rPr>
              <a:t>. 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Мета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гри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—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забезпечення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переходу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від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пізнавальної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мотивації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до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професійного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зв'язку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з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появою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потреби у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знаннях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та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їх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практичного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застосування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в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обстановці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навчального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  <a:latin typeface="Bookman Old Style" pitchFamily="18" charset="0"/>
              </a:rPr>
              <a:t>процесу</a:t>
            </a:r>
            <a:r>
              <a:rPr lang="ru-RU" sz="2000" b="1" dirty="0" smtClean="0">
                <a:solidFill>
                  <a:srgbClr val="FFFF00"/>
                </a:solidFill>
                <a:latin typeface="Bookman Old Style" pitchFamily="18" charset="0"/>
              </a:rPr>
              <a:t>.        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smtClean="0">
                <a:solidFill>
                  <a:srgbClr val="FFFF00"/>
                </a:solidFill>
                <a:latin typeface="Bookman Old Style" pitchFamily="18" charset="0"/>
              </a:rPr>
              <a:t>    У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грі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використовуються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прийоми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,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що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  <a:latin typeface="Bookman Old Style" pitchFamily="18" charset="0"/>
              </a:rPr>
              <a:t>спонукають</a:t>
            </a:r>
            <a:r>
              <a:rPr lang="ru-RU" sz="2000" b="1" dirty="0" smtClean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  <a:latin typeface="Bookman Old Style" pitchFamily="18" charset="0"/>
              </a:rPr>
              <a:t>учнів</a:t>
            </a:r>
            <a:r>
              <a:rPr lang="ru-RU" sz="2000" b="1" dirty="0" smtClean="0">
                <a:solidFill>
                  <a:srgbClr val="FFFF00"/>
                </a:solidFill>
                <a:latin typeface="Bookman Old Style" pitchFamily="18" charset="0"/>
              </a:rPr>
              <a:t> до </a:t>
            </a:r>
            <a:r>
              <a:rPr lang="ru-RU" sz="2000" b="1" dirty="0" err="1" smtClean="0">
                <a:solidFill>
                  <a:srgbClr val="FFFF00"/>
                </a:solidFill>
                <a:latin typeface="Bookman Old Style" pitchFamily="18" charset="0"/>
              </a:rPr>
              <a:t>вияву</a:t>
            </a:r>
            <a:r>
              <a:rPr lang="ru-RU" sz="2000" b="1" dirty="0" smtClean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  <a:latin typeface="Bookman Old Style" pitchFamily="18" charset="0"/>
              </a:rPr>
              <a:t>творчого</a:t>
            </a:r>
            <a:r>
              <a:rPr lang="ru-RU" sz="2000" b="1" dirty="0" smtClean="0">
                <a:solidFill>
                  <a:srgbClr val="FFFF00"/>
                </a:solidFill>
                <a:latin typeface="Bookman Old Style" pitchFamily="18" charset="0"/>
              </a:rPr>
              <a:t>, креативного та </a:t>
            </a:r>
            <a:r>
              <a:rPr lang="ru-RU" sz="2000" b="1" dirty="0" err="1" smtClean="0">
                <a:solidFill>
                  <a:srgbClr val="FFFF00"/>
                </a:solidFill>
                <a:latin typeface="Bookman Old Style" pitchFamily="18" charset="0"/>
              </a:rPr>
              <a:t>логічного</a:t>
            </a:r>
            <a:r>
              <a:rPr lang="ru-RU" sz="2000" b="1" dirty="0" smtClean="0">
                <a:solidFill>
                  <a:srgbClr val="FFFF00"/>
                </a:solidFill>
                <a:latin typeface="Bookman Old Style" pitchFamily="18" charset="0"/>
              </a:rPr>
              <a:t>  </a:t>
            </a:r>
            <a:r>
              <a:rPr lang="ru-RU" sz="2000" b="1" dirty="0" err="1" smtClean="0">
                <a:solidFill>
                  <a:srgbClr val="FFFF00"/>
                </a:solidFill>
                <a:latin typeface="Bookman Old Style" pitchFamily="18" charset="0"/>
              </a:rPr>
              <a:t>мислення</a:t>
            </a:r>
            <a:r>
              <a:rPr lang="ru-RU" sz="2000" b="1" dirty="0" smtClean="0">
                <a:solidFill>
                  <a:srgbClr val="FFFF00"/>
                </a:solidFill>
                <a:latin typeface="Bookman Old Style" pitchFamily="18" charset="0"/>
              </a:rPr>
              <a:t>, </a:t>
            </a:r>
            <a:r>
              <a:rPr lang="ru-RU" sz="2000" b="1" dirty="0" err="1" smtClean="0">
                <a:solidFill>
                  <a:srgbClr val="FFFF00"/>
                </a:solidFill>
                <a:latin typeface="Bookman Old Style" pitchFamily="18" charset="0"/>
              </a:rPr>
              <a:t>викликають</a:t>
            </a:r>
            <a:r>
              <a:rPr lang="ru-RU" sz="2000" b="1" dirty="0" smtClean="0">
                <a:solidFill>
                  <a:srgbClr val="FFFF00"/>
                </a:solidFill>
                <a:latin typeface="Bookman Old Style" pitchFamily="18" charset="0"/>
              </a:rPr>
              <a:t> у них </a:t>
            </a:r>
            <a:r>
              <a:rPr lang="ru-RU" sz="2000" b="1" dirty="0" err="1" smtClean="0">
                <a:solidFill>
                  <a:srgbClr val="FFFF00"/>
                </a:solidFill>
                <a:latin typeface="Bookman Old Style" pitchFamily="18" charset="0"/>
              </a:rPr>
              <a:t>бажання</a:t>
            </a:r>
            <a:r>
              <a:rPr lang="ru-RU" sz="2000" b="1" dirty="0" smtClean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Bookman Old Style" pitchFamily="18" charset="0"/>
              </a:rPr>
              <a:t>вирішувати</a:t>
            </a:r>
            <a:r>
              <a:rPr lang="ru-RU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  <a:latin typeface="Bookman Old Style" pitchFamily="18" charset="0"/>
              </a:rPr>
              <a:t>проблеми</a:t>
            </a:r>
            <a:r>
              <a:rPr lang="ru-RU" sz="2000" b="1" dirty="0" smtClean="0">
                <a:solidFill>
                  <a:srgbClr val="FFFF00"/>
                </a:solidFill>
                <a:latin typeface="Bookman Old Style" pitchFamily="18" charset="0"/>
              </a:rPr>
              <a:t> у </a:t>
            </a:r>
            <a:r>
              <a:rPr lang="ru-RU" sz="2000" b="1" dirty="0" err="1" smtClean="0">
                <a:solidFill>
                  <a:srgbClr val="FFFF00"/>
                </a:solidFill>
                <a:latin typeface="Bookman Old Style" pitchFamily="18" charset="0"/>
              </a:rPr>
              <a:t>ході</a:t>
            </a:r>
            <a:r>
              <a:rPr lang="ru-RU" sz="2000" b="1" dirty="0" smtClean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  <a:latin typeface="Bookman Old Style" pitchFamily="18" charset="0"/>
              </a:rPr>
              <a:t>гри</a:t>
            </a:r>
            <a:r>
              <a:rPr lang="ru-RU" sz="2000" b="1" dirty="0" smtClean="0">
                <a:solidFill>
                  <a:srgbClr val="FFFF00"/>
                </a:solidFill>
                <a:latin typeface="Bookman Old Style" pitchFamily="18" charset="0"/>
              </a:rPr>
              <a:t>.</a:t>
            </a:r>
            <a:endParaRPr lang="ru-RU" sz="2000" b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44008" y="1412776"/>
            <a:ext cx="4038600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2000" b="1" dirty="0" smtClean="0">
                <a:solidFill>
                  <a:srgbClr val="FFFF00"/>
                </a:solidFill>
              </a:rPr>
              <a:t>     </a:t>
            </a:r>
            <a:r>
              <a:rPr lang="ru-RU" sz="2200" b="1" dirty="0" err="1" smtClean="0">
                <a:solidFill>
                  <a:srgbClr val="FFFF00"/>
                </a:solidFill>
                <a:latin typeface="Bookman Old Style" pitchFamily="18" charset="0"/>
              </a:rPr>
              <a:t>Порівняно</a:t>
            </a:r>
            <a:r>
              <a:rPr lang="ru-RU" sz="2200" b="1" dirty="0" smtClean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недавно в наше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життя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увійшли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ділові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ігри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.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Ділова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гра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імітує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реальне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життя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,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реальну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професійну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діяльність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.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Це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дозволяє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учасникам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гри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експериментувати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,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перевіряти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різні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способи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поведінки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і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навіть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робити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помилки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,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які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в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реальності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не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можна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собі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дозволити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. </a:t>
            </a:r>
            <a:endParaRPr lang="ru-RU" sz="2200" b="1" dirty="0" smtClean="0">
              <a:solidFill>
                <a:srgbClr val="FFFF00"/>
              </a:solidFill>
              <a:latin typeface="Bookman Old Style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2200" b="1" dirty="0" smtClean="0">
                <a:solidFill>
                  <a:srgbClr val="FFFF00"/>
                </a:solidFill>
                <a:latin typeface="Bookman Old Style" pitchFamily="18" charset="0"/>
              </a:rPr>
              <a:t>     </a:t>
            </a:r>
            <a:r>
              <a:rPr lang="ru-RU" sz="2200" b="1" dirty="0" err="1" smtClean="0">
                <a:solidFill>
                  <a:srgbClr val="FFFF00"/>
                </a:solidFill>
                <a:latin typeface="Bookman Old Style" pitchFamily="18" charset="0"/>
              </a:rPr>
              <a:t>Використання</a:t>
            </a:r>
            <a:r>
              <a:rPr lang="ru-RU" sz="2200" b="1" dirty="0" smtClean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ділових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ігор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значно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зміцнює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зв'язок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smtClean="0">
                <a:solidFill>
                  <a:srgbClr val="FFFF00"/>
                </a:solidFill>
                <a:latin typeface="Bookman Old Style" pitchFamily="18" charset="0"/>
              </a:rPr>
              <a:t>«</a:t>
            </a:r>
            <a:r>
              <a:rPr lang="ru-RU" sz="2200" b="1" dirty="0" err="1" smtClean="0">
                <a:solidFill>
                  <a:srgbClr val="FFFF00"/>
                </a:solidFill>
                <a:latin typeface="Bookman Old Style" pitchFamily="18" charset="0"/>
              </a:rPr>
              <a:t>учень-вчитель</a:t>
            </a:r>
            <a:r>
              <a:rPr lang="ru-RU" sz="2200" b="1" smtClean="0">
                <a:solidFill>
                  <a:srgbClr val="FFFF00"/>
                </a:solidFill>
                <a:latin typeface="Bookman Old Style" pitchFamily="18" charset="0"/>
              </a:rPr>
              <a:t>»,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розкриває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творчий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потенціал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 кожного </a:t>
            </a:r>
            <a:r>
              <a:rPr lang="ru-RU" sz="2200" b="1" dirty="0" err="1">
                <a:solidFill>
                  <a:srgbClr val="FFFF00"/>
                </a:solidFill>
                <a:latin typeface="Bookman Old Style" pitchFamily="18" charset="0"/>
              </a:rPr>
              <a:t>учня</a:t>
            </a:r>
            <a:r>
              <a:rPr lang="ru-RU" sz="2200" b="1" dirty="0">
                <a:solidFill>
                  <a:srgbClr val="FFFF00"/>
                </a:solidFill>
                <a:latin typeface="Bookman Old Style" pitchFamily="18" charset="0"/>
              </a:rPr>
              <a:t>.</a:t>
            </a:r>
          </a:p>
          <a:p>
            <a:pPr marL="0" indent="0">
              <a:buNone/>
            </a:pPr>
            <a:endParaRPr lang="ru-RU" sz="22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97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uk-UA" sz="2000" b="1" i="1" dirty="0" smtClean="0">
                <a:latin typeface="Bookman Old Style" pitchFamily="18" charset="0"/>
              </a:rPr>
              <a:t>Давайте разом пограємо у гру, щоб зрозуміти, засвоїти і відтворити основні аспекти ділової гри</a:t>
            </a:r>
            <a:endParaRPr lang="ru-RU" sz="2000" b="1" i="1" dirty="0">
              <a:latin typeface="Bookman Old Style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946" b="88108" l="922" r="96313">
                        <a14:foregroundMark x1="10599" y1="54595" x2="10599" y2="54595"/>
                        <a14:foregroundMark x1="10599" y1="49730" x2="10599" y2="49730"/>
                        <a14:foregroundMark x1="9217" y1="48108" x2="9217" y2="48108"/>
                        <a14:foregroundMark x1="11521" y1="58919" x2="11521" y2="58919"/>
                        <a14:foregroundMark x1="12442" y1="61622" x2="12442" y2="61622"/>
                        <a14:foregroundMark x1="12903" y1="64865" x2="12903" y2="64865"/>
                        <a14:foregroundMark x1="13825" y1="69189" x2="13825" y2="69189"/>
                        <a14:foregroundMark x1="13825" y1="64865" x2="13825" y2="64865"/>
                        <a14:foregroundMark x1="23963" y1="76216" x2="23963" y2="76216"/>
                        <a14:foregroundMark x1="21659" y1="75676" x2="21659" y2="75676"/>
                        <a14:foregroundMark x1="21659" y1="74054" x2="21659" y2="74054"/>
                        <a14:foregroundMark x1="21198" y1="72973" x2="21198" y2="72973"/>
                        <a14:foregroundMark x1="20737" y1="72432" x2="20737" y2="72432"/>
                        <a14:foregroundMark x1="20737" y1="72432" x2="20737" y2="72432"/>
                        <a14:foregroundMark x1="71889" y1="77297" x2="71889" y2="77297"/>
                        <a14:foregroundMark x1="75576" y1="76216" x2="75576" y2="76216"/>
                        <a14:foregroundMark x1="77419" y1="74595" x2="77419" y2="74595"/>
                        <a14:foregroundMark x1="76498" y1="74054" x2="69124" y2="75676"/>
                        <a14:foregroundMark x1="86175" y1="64865" x2="86175" y2="64865"/>
                        <a14:foregroundMark x1="88940" y1="56216" x2="88940" y2="56216"/>
                        <a14:foregroundMark x1="89862" y1="53514" x2="89862" y2="53514"/>
                        <a14:foregroundMark x1="89862" y1="51892" x2="89862" y2="51892"/>
                        <a14:foregroundMark x1="62212" y1="82703" x2="62212" y2="82703"/>
                        <a14:foregroundMark x1="59908" y1="85405" x2="59908" y2="85405"/>
                        <a14:foregroundMark x1="64977" y1="89189" x2="64977" y2="89189"/>
                        <a14:foregroundMark x1="73733" y1="87027" x2="73733" y2="87027"/>
                        <a14:foregroundMark x1="86175" y1="70270" x2="86175" y2="65405"/>
                        <a14:foregroundMark x1="78341" y1="67568" x2="78341" y2="65946"/>
                        <a14:foregroundMark x1="37788" y1="85405" x2="36406" y2="82703"/>
                        <a14:foregroundMark x1="13364" y1="72432" x2="13364" y2="691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0579"/>
          <a:stretch/>
        </p:blipFill>
        <p:spPr>
          <a:xfrm>
            <a:off x="2195735" y="1196753"/>
            <a:ext cx="4464497" cy="34034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51919" y="270892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latin typeface="Bookman Old Style" pitchFamily="18" charset="0"/>
              </a:rPr>
              <a:t>Ділова</a:t>
            </a:r>
          </a:p>
          <a:p>
            <a:pPr algn="ctr"/>
            <a:r>
              <a:rPr lang="uk-UA" b="1" i="1" dirty="0" smtClean="0">
                <a:latin typeface="Bookman Old Style" pitchFamily="18" charset="0"/>
              </a:rPr>
              <a:t> гра</a:t>
            </a:r>
            <a:endParaRPr lang="ru-RU" b="1" i="1" dirty="0">
              <a:latin typeface="Bookman Old Style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4618421"/>
            <a:ext cx="79928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Bookman Old Style" pitchFamily="18" charset="0"/>
              </a:rPr>
              <a:t>Завдання, яке ставимо перед собою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 Уявімо, що ми тут зібралися з Вами як творча група педагогів для розробки методичної картки із рекомендаціями для підготовки та проведення ділової гри на уроках природничо-математичного циклу як сучасного ефективного методу навчання.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81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rgbClr val="03D4A8"/>
            </a:gs>
            <a:gs pos="81000">
              <a:srgbClr val="21D6E0">
                <a:alpha val="24000"/>
              </a:srgbClr>
            </a:gs>
            <a:gs pos="100000">
              <a:srgbClr val="0087E6"/>
            </a:gs>
            <a:gs pos="100000">
              <a:srgbClr val="005CBF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04100" y="731274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latin typeface="Times New Roman"/>
              </a:rPr>
              <a:t>Вправа 1</a:t>
            </a:r>
          </a:p>
          <a:p>
            <a:r>
              <a:rPr lang="en-US" dirty="0" smtClean="0">
                <a:solidFill>
                  <a:srgbClr val="000000"/>
                </a:solidFill>
                <a:latin typeface="Times New Roman"/>
                <a:hlinkClick r:id="rId2"/>
              </a:rPr>
              <a:t>https</a:t>
            </a:r>
            <a:r>
              <a:rPr lang="en-US" dirty="0">
                <a:solidFill>
                  <a:srgbClr val="000000"/>
                </a:solidFill>
                <a:latin typeface="Times New Roman"/>
                <a:hlinkClick r:id="rId2"/>
              </a:rPr>
              <a:t>://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hlinkClick r:id="rId2"/>
              </a:rPr>
              <a:t>learningapps.org/display?v=pavzxvxta24</a:t>
            </a:r>
            <a:endParaRPr lang="uk-UA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6327" y="1425104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Bookman Old Style" pitchFamily="18" charset="0"/>
              </a:rPr>
              <a:t>2. В чому полягає мета і завдання ділової гри 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45839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Bookman Old Style" pitchFamily="18" charset="0"/>
              </a:rPr>
              <a:t>1. Що ж таке ділова гра?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04100" y="1858944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Вправа 2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learningapps.org/display?v=p0jthc0cc24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82469" y="2922365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Вправа 3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hlinkClick r:id="rId4"/>
              </a:rPr>
              <a:t>https://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/>
              </a:rPr>
              <a:t>learningapps.org/display?v=ppgt1812a24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8133" y="2544708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Bookman Old Style" pitchFamily="18" charset="0"/>
              </a:rPr>
              <a:t>3. Різновиди уроків «ділова гра»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36" y="3605533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Bookman Old Style" pitchFamily="18" charset="0"/>
              </a:rPr>
              <a:t>4. Загальні вимоги до підготовки та проведення     ділової гри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44060" y="4436530"/>
            <a:ext cx="4724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Вправа 4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hlinkClick r:id="rId5"/>
              </a:rPr>
              <a:t>https://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5"/>
              </a:rPr>
              <a:t>learningapps.org/display?v=pmq9i42tt24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2329" y="5157192"/>
            <a:ext cx="6721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Bookman Old Style" pitchFamily="18" charset="0"/>
              </a:rPr>
              <a:t>5. Основні етапи ділової гри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44060" y="5618857"/>
            <a:ext cx="4868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Вправа 5</a:t>
            </a:r>
          </a:p>
          <a:p>
            <a:r>
              <a:rPr lang="en-US" u="sng" dirty="0">
                <a:latin typeface="Times New Roman" pitchFamily="18" charset="0"/>
                <a:cs typeface="Times New Roman" pitchFamily="18" charset="0"/>
                <a:hlinkClick r:id="rId6"/>
              </a:rPr>
              <a:t>https://learningapps.org/display?v=p6v5m7x4a24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43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8000">
              <a:srgbClr val="FC9FCB"/>
            </a:gs>
            <a:gs pos="48000">
              <a:srgbClr val="FEE7F2"/>
            </a:gs>
            <a:gs pos="88000">
              <a:srgbClr val="F952A0"/>
            </a:gs>
            <a:gs pos="99000">
              <a:srgbClr val="C50849"/>
            </a:gs>
          </a:gsLst>
          <a:path path="rect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92027773"/>
              </p:ext>
            </p:extLst>
          </p:nvPr>
        </p:nvGraphicFramePr>
        <p:xfrm>
          <a:off x="395536" y="548680"/>
          <a:ext cx="8496944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234888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І етап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3933056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ІІ етап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48319" y="5445224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ІІІ етап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10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6000">
              <a:srgbClr val="00B0F0"/>
            </a:gs>
            <a:gs pos="44000">
              <a:schemeClr val="bg1"/>
            </a:gs>
            <a:gs pos="58000">
              <a:schemeClr val="accent1">
                <a:tint val="44500"/>
                <a:satMod val="160000"/>
              </a:schemeClr>
            </a:gs>
            <a:gs pos="92000">
              <a:schemeClr val="bg1">
                <a:lumMod val="65000"/>
              </a:schemeClr>
            </a:gs>
            <a:gs pos="67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629277">
            <a:off x="1084141" y="2661971"/>
            <a:ext cx="6680987" cy="830997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perspectiveContrastingLeftFacing"/>
              <a:lightRig rig="flat" dir="tl">
                <a:rot lat="0" lon="0" rev="6600000"/>
              </a:lightRig>
            </a:scene3d>
            <a:sp3d extrusionH="25400" contourW="8890">
              <a:bevelT w="38100" h="31750" prst="softRound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50" endPos="85000" dist="29997" dir="5400000" sy="-100000" algn="bl" rotWithShape="0"/>
                </a:effectLst>
                <a:latin typeface="Arial Black" pitchFamily="34" charset="0"/>
              </a:rPr>
              <a:t>Дякую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50" endPos="85000" dist="29997" dir="5400000" sy="-100000" algn="bl" rotWithShape="0"/>
                </a:effectLst>
                <a:latin typeface="Arial Black" pitchFamily="34" charset="0"/>
              </a:rPr>
              <a:t> за </a:t>
            </a:r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50" endPos="85000" dist="29997" dir="5400000" sy="-100000" algn="bl" rotWithShape="0"/>
                </a:effectLst>
                <a:latin typeface="Arial Black" pitchFamily="34" charset="0"/>
              </a:rPr>
              <a:t>увагу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50" endPos="85000" dist="29997" dir="5400000" sy="-100000" algn="bl" rotWithShape="0"/>
                </a:effectLst>
                <a:latin typeface="Arial Black" pitchFamily="34" charset="0"/>
              </a:rPr>
              <a:t>!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5000" endA="50" endPos="85000" dist="29997" dir="5400000" sy="-100000" algn="bl" rotWithShape="0"/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426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225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«Ділова гра як універсальний метод навчання у сучасних умовах» </vt:lpstr>
      <vt:lpstr>Чому ділова гра вважається одним із найефективніших методів навчання?</vt:lpstr>
      <vt:lpstr>Давайте разом пограємо у гру, щоб зрозуміти, засвоїти і відтворити основні аспекти ділової гри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«Ділова гра як універсальний метод навчання у сучасних умовах»  </dc:title>
  <dc:creator>User</dc:creator>
  <cp:lastModifiedBy>User</cp:lastModifiedBy>
  <cp:revision>51</cp:revision>
  <dcterms:created xsi:type="dcterms:W3CDTF">2024-04-09T15:32:03Z</dcterms:created>
  <dcterms:modified xsi:type="dcterms:W3CDTF">2024-04-17T20:28:31Z</dcterms:modified>
</cp:coreProperties>
</file>