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441" r:id="rId3"/>
    <p:sldId id="418" r:id="rId4"/>
    <p:sldId id="493" r:id="rId5"/>
    <p:sldId id="361" r:id="rId6"/>
    <p:sldId id="473" r:id="rId7"/>
    <p:sldId id="538" r:id="rId8"/>
    <p:sldId id="25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0F97F"/>
    <a:srgbClr val="EEDDEF"/>
    <a:srgbClr val="C5EAFA"/>
    <a:srgbClr val="5BD4F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4tTrNVWyVGM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4tTrNVWyVGM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youtu.be/4tTrNVWyVGM" TargetMode="Externa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5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4tTrNVWyVGM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4tTrNVWyVGM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4tTrNVWyVGM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4tTrNVWyVGM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4tTrNVWyVG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032985" y="2263591"/>
            <a:ext cx="8159015" cy="2123658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ЗМІННІ В ЦИКЛАХ З ЛІЧИЛЬНИКОМ                  В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SCRATCH 3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EDB754C7-5473-EE6D-61C4-F98CCA9B76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72" y="4727350"/>
            <a:ext cx="3704508" cy="14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992996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</a:t>
              </a:r>
              <a:r>
                <a:rPr lang="uk-UA" sz="2800" dirty="0"/>
                <a:t>Для чого використовують змінні у різних </a:t>
              </a:r>
              <a:r>
                <a:rPr lang="uk-UA" sz="2800" dirty="0" err="1"/>
                <a:t>проєктах</a:t>
              </a:r>
              <a:r>
                <a:rPr lang="uk-UA" sz="2800" dirty="0"/>
                <a:t> та при обчисленні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050" name="Picture 2" descr="Создание игр в Scratch">
            <a:extLst>
              <a:ext uri="{FF2B5EF4-FFF2-40B4-BE49-F238E27FC236}">
                <a16:creationId xmlns:a16="http://schemas.microsoft.com/office/drawing/2014/main" id="{4857F32D-2642-51B7-A0DB-237EDA44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78" y="3249499"/>
            <a:ext cx="7878716" cy="33341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AA091A25-D55D-B78C-E1D9-2CAB4FE10E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циклах з </a:t>
            </a:r>
            <a:r>
              <a:rPr lang="ru-RU" sz="2400" b="1" dirty="0" err="1"/>
              <a:t>лічильником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змінні</a:t>
            </a:r>
            <a:r>
              <a:rPr lang="ru-RU" sz="2400" b="1" dirty="0"/>
              <a:t>.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змінних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визначати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повторень</a:t>
            </a:r>
            <a:r>
              <a:rPr lang="ru-RU" sz="2400" b="1" dirty="0"/>
              <a:t>, </a:t>
            </a:r>
            <a:r>
              <a:rPr lang="ru-RU" sz="2400" b="1" dirty="0" err="1"/>
              <a:t>відстань</a:t>
            </a:r>
            <a:r>
              <a:rPr lang="ru-RU" sz="2400" b="1" dirty="0"/>
              <a:t> для </a:t>
            </a:r>
            <a:r>
              <a:rPr lang="ru-RU" sz="2400" b="1" dirty="0" err="1"/>
              <a:t>переміщення</a:t>
            </a:r>
            <a:r>
              <a:rPr lang="ru-RU" sz="2400" b="1" dirty="0"/>
              <a:t>, кут </a:t>
            </a:r>
            <a:r>
              <a:rPr lang="ru-RU" sz="2400" b="1" dirty="0" err="1"/>
              <a:t>пово</a:t>
            </a:r>
            <a:r>
              <a:rPr lang="ru-RU" sz="2400" b="1" dirty="0"/>
              <a:t>-роту, </a:t>
            </a:r>
            <a:r>
              <a:rPr lang="ru-RU" sz="2400" b="1" dirty="0" err="1"/>
              <a:t>колір</a:t>
            </a:r>
            <a:r>
              <a:rPr lang="ru-RU" sz="2400" b="1" dirty="0"/>
              <a:t> </a:t>
            </a:r>
            <a:r>
              <a:rPr lang="ru-RU" sz="2400" b="1" dirty="0" err="1"/>
              <a:t>олівця</a:t>
            </a:r>
            <a:r>
              <a:rPr lang="ru-RU" sz="2400" b="1" dirty="0"/>
              <a:t> та </a:t>
            </a:r>
            <a:r>
              <a:rPr lang="ru-RU" sz="2400" b="1" dirty="0" err="1"/>
              <a:t>ін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Геометричні фігури у Scratch. Цикл. Алгоритм з повторенням">
            <a:extLst>
              <a:ext uri="{FF2B5EF4-FFF2-40B4-BE49-F238E27FC236}">
                <a16:creationId xmlns:a16="http://schemas.microsoft.com/office/drawing/2014/main" id="{2416E4E7-2F92-2F99-BED1-E49C9CAF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23" y="1573904"/>
            <a:ext cx="3490235" cy="2706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Геометричні фігури у Scratch. Цикл. Алгоритм з повторенням">
            <a:extLst>
              <a:ext uri="{FF2B5EF4-FFF2-40B4-BE49-F238E27FC236}">
                <a16:creationId xmlns:a16="http://schemas.microsoft.com/office/drawing/2014/main" id="{4576CA7F-B166-2979-F18E-5B898137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3945596"/>
            <a:ext cx="3660558" cy="27473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учаем Raspberry Pi. Часть 4. Программирование на Scratch 3 - Интернет  магазин микрокомпьютеров и аксессуаров">
            <a:extLst>
              <a:ext uri="{FF2B5EF4-FFF2-40B4-BE49-F238E27FC236}">
                <a16:creationId xmlns:a16="http://schemas.microsoft.com/office/drawing/2014/main" id="{B433789D-5C1A-543E-4C05-D851A94D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8" y="1129227"/>
            <a:ext cx="4889208" cy="41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13"/>
            <a:extLst>
              <a:ext uri="{FF2B5EF4-FFF2-40B4-BE49-F238E27FC236}">
                <a16:creationId xmlns:a16="http://schemas.microsoft.com/office/drawing/2014/main" id="{AEECFDE4-B0C4-7CBA-26CC-8F4CC4A932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Наприклад</a:t>
            </a:r>
            <a:r>
              <a:rPr lang="ru-RU" sz="2400" b="1" dirty="0"/>
              <a:t>, фрагмент проєкту, </a:t>
            </a:r>
            <a:r>
              <a:rPr lang="ru-RU" sz="2400" b="1" dirty="0" err="1"/>
              <a:t>наведеного</a:t>
            </a:r>
            <a:r>
              <a:rPr lang="ru-RU" sz="2400" b="1" dirty="0"/>
              <a:t> на </a:t>
            </a:r>
            <a:r>
              <a:rPr lang="ru-RU" sz="2400" b="1" dirty="0" err="1"/>
              <a:t>малюн­ку</a:t>
            </a:r>
            <a:r>
              <a:rPr lang="ru-RU" sz="2400" b="1" dirty="0"/>
              <a:t>,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використо-вувати</a:t>
            </a:r>
            <a:r>
              <a:rPr lang="ru-RU" sz="2400" b="1" dirty="0"/>
              <a:t> для </a:t>
            </a:r>
            <a:r>
              <a:rPr lang="ru-RU" sz="2400" b="1" dirty="0" err="1">
                <a:solidFill>
                  <a:srgbClr val="FF0000"/>
                </a:solidFill>
              </a:rPr>
              <a:t>малювання</a:t>
            </a:r>
            <a:r>
              <a:rPr lang="ru-RU" sz="2400" b="1" dirty="0">
                <a:solidFill>
                  <a:srgbClr val="FF0000"/>
                </a:solidFill>
              </a:rPr>
              <a:t> квадрата з </a:t>
            </a:r>
            <a:r>
              <a:rPr lang="ru-RU" sz="2400" b="1" dirty="0" err="1">
                <a:solidFill>
                  <a:srgbClr val="FF0000"/>
                </a:solidFill>
              </a:rPr>
              <a:t>довільною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довжиною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сторони</a:t>
            </a:r>
            <a:r>
              <a:rPr lang="ru-RU" sz="2400" b="1" dirty="0"/>
              <a:t>, </a:t>
            </a:r>
            <a:r>
              <a:rPr lang="ru-RU" sz="2400" b="1" dirty="0" err="1"/>
              <a:t>надаючи</a:t>
            </a:r>
            <a:r>
              <a:rPr lang="ru-RU" sz="2400" b="1" dirty="0"/>
              <a:t> </a:t>
            </a:r>
            <a:r>
              <a:rPr lang="ru-RU" sz="2400" b="1" dirty="0" err="1"/>
              <a:t>змінній</a:t>
            </a:r>
            <a:r>
              <a:rPr lang="ru-RU" sz="2400" b="1" dirty="0"/>
              <a:t> а перед </a:t>
            </a:r>
            <a:r>
              <a:rPr lang="ru-RU" sz="2400" b="1" dirty="0" err="1"/>
              <a:t>виконанням</a:t>
            </a:r>
            <a:r>
              <a:rPr lang="ru-RU" sz="2400" b="1" dirty="0"/>
              <a:t> проєкту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D1559-EF14-25D1-488A-8CDCF331EE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714" t="35555" r="40357" b="19365"/>
          <a:stretch/>
        </p:blipFill>
        <p:spPr>
          <a:xfrm>
            <a:off x="4188824" y="1675307"/>
            <a:ext cx="3983226" cy="5068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0A94C47-ADF4-0621-713E-EF9CE1A9418E}"/>
              </a:ext>
            </a:extLst>
          </p:cNvPr>
          <p:cNvSpPr/>
          <p:nvPr/>
        </p:nvSpPr>
        <p:spPr>
          <a:xfrm>
            <a:off x="4019953" y="3221079"/>
            <a:ext cx="3983226" cy="92420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55AACD6-47EE-D67B-67F2-D8D0CD9F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6944557" y="5316337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9FD72DB1-9A5A-17E0-6B44-1C5F1559BC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А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виконання</a:t>
            </a:r>
            <a:r>
              <a:rPr lang="ru-RU" sz="2400" b="1" dirty="0"/>
              <a:t> фрагмента проєкту, </a:t>
            </a:r>
            <a:r>
              <a:rPr lang="ru-RU" sz="2400" b="1" dirty="0" err="1"/>
              <a:t>наведеного</a:t>
            </a:r>
            <a:r>
              <a:rPr lang="ru-RU" sz="2400" b="1" dirty="0"/>
              <a:t> на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малюнку</a:t>
            </a:r>
            <a:r>
              <a:rPr lang="ru-RU" sz="2400" b="1" dirty="0"/>
              <a:t>, </a:t>
            </a:r>
            <a:r>
              <a:rPr lang="ru-RU" sz="2400" b="1" dirty="0" err="1"/>
              <a:t>мож</a:t>
            </a:r>
            <a:r>
              <a:rPr lang="ru-RU" sz="2400" b="1" dirty="0"/>
              <a:t>-на </a:t>
            </a:r>
            <a:r>
              <a:rPr lang="ru-RU" sz="2400" b="1" dirty="0" err="1"/>
              <a:t>надава­ти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довжини</a:t>
            </a:r>
            <a:r>
              <a:rPr lang="ru-RU" sz="2400" b="1" dirty="0"/>
              <a:t> </a:t>
            </a:r>
            <a:r>
              <a:rPr lang="ru-RU" sz="2400" b="1" dirty="0" err="1"/>
              <a:t>сторо­ни</a:t>
            </a:r>
            <a:r>
              <a:rPr lang="ru-RU" sz="2400" b="1" dirty="0"/>
              <a:t> квадрата а у </a:t>
            </a:r>
            <a:r>
              <a:rPr lang="ru-RU" sz="2400" b="1" dirty="0" err="1"/>
              <a:t>ході</a:t>
            </a:r>
            <a:r>
              <a:rPr lang="ru-RU" sz="2400" b="1" dirty="0"/>
              <a:t> </a:t>
            </a:r>
            <a:r>
              <a:rPr lang="ru-RU" sz="2400" b="1" dirty="0" err="1"/>
              <a:t>виконан­ня</a:t>
            </a:r>
            <a:r>
              <a:rPr lang="ru-RU" sz="2400" b="1" dirty="0"/>
              <a:t> проєкту.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E3231-7FBF-21DC-4BBF-1D1751B5CF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365" r="23857" b="32445"/>
          <a:stretch/>
        </p:blipFill>
        <p:spPr>
          <a:xfrm>
            <a:off x="369299" y="1259324"/>
            <a:ext cx="6622478" cy="515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3830628" y="4858064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0E29EA5E-97DA-94B1-8589-0E993E0441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Змінні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ви­користовувати</a:t>
            </a:r>
            <a:r>
              <a:rPr lang="ru-RU" sz="2400" b="1" dirty="0"/>
              <a:t> й у </a:t>
            </a:r>
            <a:r>
              <a:rPr lang="ru-RU" sz="2400" b="1" dirty="0" err="1"/>
              <a:t>вкладених</a:t>
            </a:r>
            <a:r>
              <a:rPr lang="ru-RU" sz="2400" b="1" dirty="0"/>
              <a:t> циклах з </a:t>
            </a:r>
            <a:r>
              <a:rPr lang="ru-RU" sz="2400" b="1" dirty="0" err="1"/>
              <a:t>лічильником</a:t>
            </a:r>
            <a:r>
              <a:rPr lang="ru-RU" sz="2400" b="1" dirty="0"/>
              <a:t>. На</a:t>
            </a:r>
          </a:p>
          <a:p>
            <a:r>
              <a:rPr lang="ru-RU" sz="2400" b="1" dirty="0" err="1"/>
              <a:t>малюнку</a:t>
            </a:r>
            <a:r>
              <a:rPr lang="ru-RU" sz="2400" b="1" dirty="0"/>
              <a:t> наведено при­клад проєкту для </a:t>
            </a:r>
            <a:r>
              <a:rPr lang="ru-RU" sz="2400" b="1" dirty="0" err="1"/>
              <a:t>малювання</a:t>
            </a:r>
            <a:r>
              <a:rPr lang="ru-RU" sz="2400" b="1" dirty="0"/>
              <a:t> 5 </a:t>
            </a:r>
            <a:r>
              <a:rPr lang="ru-RU" sz="2400" b="1" dirty="0" err="1"/>
              <a:t>квадратів</a:t>
            </a:r>
            <a:r>
              <a:rPr lang="ru-RU" sz="2400" b="1" dirty="0"/>
              <a:t> з </a:t>
            </a:r>
            <a:r>
              <a:rPr lang="ru-RU" sz="2400" b="1" dirty="0" err="1"/>
              <a:t>різними</a:t>
            </a:r>
            <a:r>
              <a:rPr lang="ru-RU" sz="2400" b="1" dirty="0"/>
              <a:t> </a:t>
            </a:r>
            <a:r>
              <a:rPr lang="ru-RU" sz="2400" b="1" dirty="0" err="1"/>
              <a:t>довжи­нами</a:t>
            </a:r>
            <a:r>
              <a:rPr lang="ru-RU" sz="2400" b="1" dirty="0"/>
              <a:t> </a:t>
            </a:r>
            <a:r>
              <a:rPr lang="ru-RU" sz="2400" b="1" dirty="0" err="1"/>
              <a:t>сторін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4A9E2-584E-D309-FD00-3844AA928D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509" t="51362" r="25874" b="14433"/>
          <a:stretch/>
        </p:blipFill>
        <p:spPr>
          <a:xfrm>
            <a:off x="5751052" y="1789882"/>
            <a:ext cx="5239380" cy="3935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4F5F2D-5834-CCC0-4214-9B8FF8ADDF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393" t="24854" r="56411" b="14433"/>
          <a:stretch/>
        </p:blipFill>
        <p:spPr>
          <a:xfrm>
            <a:off x="1856319" y="1535149"/>
            <a:ext cx="2991988" cy="5322851"/>
          </a:xfrm>
          <a:prstGeom prst="rect">
            <a:avLst/>
          </a:prstGeom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4D887F6-AA3E-AD99-9758-DC49FBA4674E}"/>
              </a:ext>
            </a:extLst>
          </p:cNvPr>
          <p:cNvSpPr/>
          <p:nvPr/>
        </p:nvSpPr>
        <p:spPr>
          <a:xfrm>
            <a:off x="1856319" y="5322850"/>
            <a:ext cx="2991988" cy="12608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0FF43BAE-2D37-6E18-9FF6-04FC718A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4702812" y="6063394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:a16="http://schemas.microsoft.com/office/drawing/2014/main" id="{9BD3DD88-FFCF-3F14-6E57-5A5608008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наведеному</a:t>
            </a:r>
            <a:r>
              <a:rPr lang="ru-RU" sz="2400" b="1" dirty="0"/>
              <a:t> </a:t>
            </a:r>
            <a:r>
              <a:rPr lang="ru-RU" sz="2400" b="1" dirty="0" err="1"/>
              <a:t>проєкті</a:t>
            </a:r>
            <a:r>
              <a:rPr lang="ru-RU" sz="2400" b="1" dirty="0"/>
              <a:t> перед початком </a:t>
            </a:r>
            <a:r>
              <a:rPr lang="ru-RU" sz="2400" b="1" dirty="0" err="1"/>
              <a:t>зовнішнього</a:t>
            </a:r>
            <a:r>
              <a:rPr lang="ru-RU" sz="2400" b="1" dirty="0"/>
              <a:t> циклу </a:t>
            </a:r>
            <a:r>
              <a:rPr lang="ru-RU" sz="2400" b="1" dirty="0" err="1"/>
              <a:t>використано</a:t>
            </a:r>
            <a:r>
              <a:rPr lang="ru-RU" sz="2400" b="1" dirty="0"/>
              <a:t> ко-манду </a:t>
            </a:r>
            <a:r>
              <a:rPr lang="ru-RU" sz="2400" b="1" dirty="0" err="1"/>
              <a:t>присвоювання</a:t>
            </a:r>
            <a:r>
              <a:rPr lang="ru-RU" sz="2400" b="1" dirty="0"/>
              <a:t>, яка </a:t>
            </a:r>
            <a:r>
              <a:rPr lang="ru-RU" sz="2400" b="1" dirty="0" err="1"/>
              <a:t>надає</a:t>
            </a:r>
            <a:r>
              <a:rPr lang="ru-RU" sz="2400" b="1" dirty="0"/>
              <a:t> </a:t>
            </a:r>
            <a:r>
              <a:rPr lang="ru-RU" sz="2400" b="1" dirty="0" err="1"/>
              <a:t>змін­ній</a:t>
            </a:r>
            <a:r>
              <a:rPr lang="ru-RU" sz="2400" b="1" dirty="0"/>
              <a:t> а (</a:t>
            </a:r>
            <a:r>
              <a:rPr lang="ru-RU" sz="2400" b="1" dirty="0" err="1"/>
              <a:t>довжині</a:t>
            </a:r>
            <a:r>
              <a:rPr lang="ru-RU" sz="2400" b="1" dirty="0"/>
              <a:t> </a:t>
            </a:r>
            <a:r>
              <a:rPr lang="ru-RU" sz="2400" b="1" dirty="0" err="1"/>
              <a:t>сторони</a:t>
            </a:r>
            <a:r>
              <a:rPr lang="ru-RU" sz="2400" b="1" dirty="0"/>
              <a:t> квадрата) почат-</a:t>
            </a:r>
            <a:r>
              <a:rPr lang="ru-RU" sz="2400" b="1" dirty="0" err="1"/>
              <a:t>кове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(30). За потреби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змінити</a:t>
            </a:r>
            <a:r>
              <a:rPr lang="ru-RU" sz="2400" b="1" dirty="0"/>
              <a:t> на </a:t>
            </a:r>
            <a:r>
              <a:rPr lang="ru-RU" sz="2400" b="1" dirty="0" err="1"/>
              <a:t>інше</a:t>
            </a:r>
            <a:r>
              <a:rPr lang="ru-RU" sz="2400" b="1" dirty="0"/>
              <a:t>. 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4A9E2-584E-D309-FD00-3844AA928D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509" t="51362" r="25874" b="14433"/>
          <a:stretch/>
        </p:blipFill>
        <p:spPr>
          <a:xfrm>
            <a:off x="5636967" y="2701466"/>
            <a:ext cx="5239380" cy="3935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4F5F2D-5834-CCC0-4214-9B8FF8ADDF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393" t="24854" r="56411" b="14433"/>
          <a:stretch/>
        </p:blipFill>
        <p:spPr>
          <a:xfrm>
            <a:off x="1856319" y="1535149"/>
            <a:ext cx="2991988" cy="5322851"/>
          </a:xfrm>
          <a:prstGeom prst="rect">
            <a:avLst/>
          </a:prstGeom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4D887F6-AA3E-AD99-9758-DC49FBA4674E}"/>
              </a:ext>
            </a:extLst>
          </p:cNvPr>
          <p:cNvSpPr/>
          <p:nvPr/>
        </p:nvSpPr>
        <p:spPr>
          <a:xfrm>
            <a:off x="1845243" y="2071052"/>
            <a:ext cx="2404540" cy="5589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0FF43BAE-2D37-6E18-9FF6-04FC718A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4065786" y="2554209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:a16="http://schemas.microsoft.com/office/drawing/2014/main" id="{239A824B-2131-40D1-E7A6-FB0BFAABA5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8" y="6031264"/>
            <a:ext cx="2119548" cy="8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200</Words>
  <Application>Microsoft Office PowerPoint</Application>
  <PresentationFormat>Широкий екран</PresentationFormat>
  <Paragraphs>17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474</cp:revision>
  <dcterms:created xsi:type="dcterms:W3CDTF">2023-03-17T21:15:50Z</dcterms:created>
  <dcterms:modified xsi:type="dcterms:W3CDTF">2024-04-04T17:35:26Z</dcterms:modified>
</cp:coreProperties>
</file>