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2" r:id="rId3"/>
    <p:sldId id="358" r:id="rId4"/>
    <p:sldId id="301" r:id="rId5"/>
    <p:sldId id="302" r:id="rId6"/>
    <p:sldId id="372" r:id="rId7"/>
    <p:sldId id="339" r:id="rId8"/>
    <p:sldId id="280" r:id="rId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63F908"/>
    <a:srgbClr val="0000FF"/>
    <a:srgbClr val="A66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35B03-2F6C-D852-272C-1E340F9D2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2CB430-BB48-AF9C-B4DA-2943A5052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20175B-DFD0-178B-1FE0-892D7D4A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03.05.2024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9201D9-9CDB-C888-C214-1005E7D2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4CF13F-3593-CFFB-C37A-B72BC9E6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98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F3721-5FFE-FC9F-F427-1835BA23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6567208-F4C7-3A42-41BB-3EC45E174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8F1071-285E-43C8-4F7C-F3F66530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03.05.2024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EE84C9-3500-1E5B-622B-CCD66231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B7DF47-F74E-0857-5D94-0E699724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28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A688FED-32BC-4119-AC33-D585009DD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072B22-6F06-DBF9-EECD-6339243FA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73C5EF-83E7-FE67-B956-FA1C0C47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03.05.2024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DC78D2-A850-90CD-6DC6-B9C52753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14B274-06CF-EB2B-641D-2BDC7AC8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7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7E488-4806-F875-D7EA-5F629EB0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528F8F-3D4F-BB84-16FA-EC0779C2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BEBA7-DAE0-1E3F-73D8-C4C88978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03.05.2024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04DCC4-F10A-AA07-7A9F-5491EB11C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77062B-D8B7-5DC9-842F-A61BC421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553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6D17E-B0F4-78C3-E127-D5360AAB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42E86E-7FCD-F32D-A328-B4C1B226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7B233D-A29B-4D3A-8EC2-1F3D9312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03.05.2024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8AB9E8-0F3E-7133-F623-E70793B5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3C3D87E-44BA-0392-0867-EABD9DD7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952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36819-92D7-F6AD-B540-B0198D9B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7F87B0-07E7-025C-1E83-F36756AF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8B8CF5-BFD9-A69D-A67E-1D4D727F4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98F5AE-99B7-F2BE-9372-E87F4F76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03.05.2024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6E0A3D2-C3BE-5EE6-E44A-8D6E9E98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9B6E38-A77F-E76F-DECA-8DBBB798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519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05F71-C3D7-28D1-BD03-BB8F8DA1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906080-20C6-73B6-6361-BF3E9AA9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FE0AC26-E544-76EF-B3DC-857905CAA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47A1D86-E1F3-4D42-A221-042CD71D3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7D3ED4A-8611-731B-C33E-6283ECF14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231CCC7-BB6D-CD17-B6BE-6929CAE3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03.05.2024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C07CF7C-CF07-8E1B-B11C-DD3F0ED1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A017DDE-4290-1CD9-886B-E36AD5EB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84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783A0-C607-994B-96FB-E38429A2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31E3987-DF99-0A90-26E7-F22254F4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03.05.2024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5F28B1E-811E-5B53-5822-48052FF9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C0A8D5F-9345-A547-51FA-496253DA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81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D03E619-E6CA-7F9F-40BD-EA022D56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03.05.2024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AB5C401-FBBD-66EB-94D9-AB76D2A0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0F7E569-B2DA-129D-BC7E-C8DC82AD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397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E6BC1-E770-C672-AA9C-E59B5E00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6ACB-DFB2-6911-376C-383351E6B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D6A43C-2C83-BF91-C3A8-90F388B45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929479B-9204-9894-AF34-B3F132BF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03.05.2024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B6B22AA-CB4F-DD69-C68B-893676E2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DEA2DA5-B17C-8E3B-6904-0B66381B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34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49ACD-8409-17C9-BD03-B321F3F4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CAE2C32-7E15-9B14-3F61-BA9BD6177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49030B-DC8D-7D3F-A21D-4D0C38A27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8417BA-A2CE-858B-775B-A72163E0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03.05.2024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2462B30-A7EC-4AB5-3DA0-8CF57881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5D162E-890D-093E-7A65-CE590A9C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734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1A793F-D104-95B1-6104-01C9D154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05F0366-B496-B903-9101-CF8B7407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0A38F9-39EC-A485-DE4A-1509F9E5F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2622E-ED67-4265-BF88-BDBE0BCC5984}" type="datetimeFigureOut">
              <a:rPr lang="uk-UA" smtClean="0"/>
              <a:t>03.05.2024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4693D6-DBCC-AD69-F555-B8CABD060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85114A-E032-61A6-2582-25405FF6A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99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vxs75KkkfZ0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@user-dw6wy3nf8n/featured" TargetMode="Externa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vxs75KkkfZ0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vxs75KkkfZ0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vxs75KkkfZ0" TargetMode="External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2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png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3.wdp"/><Relationship Id="rId12" Type="http://schemas.openxmlformats.org/officeDocument/2006/relationships/hyperlink" Target="https://youtu.be/vxs75KkkfZ0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9.jp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9.jpg"/><Relationship Id="rId9" Type="http://schemas.openxmlformats.org/officeDocument/2006/relationships/hyperlink" Target="https://youtu.be/vxs75KkkfZ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8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9.jpg"/><Relationship Id="rId9" Type="http://schemas.openxmlformats.org/officeDocument/2006/relationships/hyperlink" Target="https://youtu.be/vxs75KkkfZ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youtu.be/vxs75KkkfZ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елограм 7">
            <a:extLst>
              <a:ext uri="{FF2B5EF4-FFF2-40B4-BE49-F238E27FC236}">
                <a16:creationId xmlns:a16="http://schemas.microsoft.com/office/drawing/2014/main" id="{F2F215C9-76AB-7E70-9908-3E26E5433FA1}"/>
              </a:ext>
            </a:extLst>
          </p:cNvPr>
          <p:cNvSpPr/>
          <p:nvPr/>
        </p:nvSpPr>
        <p:spPr>
          <a:xfrm>
            <a:off x="-276733" y="5726"/>
            <a:ext cx="8009184" cy="825271"/>
          </a:xfrm>
          <a:prstGeom prst="parallelogram">
            <a:avLst>
              <a:gd name="adj" fmla="val 10728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A895E4A-AA53-BFCB-A576-F73509EDEF55}"/>
              </a:ext>
            </a:extLst>
          </p:cNvPr>
          <p:cNvSpPr/>
          <p:nvPr/>
        </p:nvSpPr>
        <p:spPr>
          <a:xfrm>
            <a:off x="1078558" y="-5727"/>
            <a:ext cx="5591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nisC" panose="02000803070000090003" pitchFamily="50" charset="-52"/>
              </a:rPr>
              <a:t>Пізнаємо природу</a:t>
            </a:r>
          </a:p>
        </p:txBody>
      </p:sp>
      <p:pic>
        <p:nvPicPr>
          <p:cNvPr id="7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4C7D3EA7-1BAD-EA95-5C7E-2E0A3E7EC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0" y="5725"/>
            <a:ext cx="985421" cy="9606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ілінія: фігура 11">
            <a:extLst>
              <a:ext uri="{FF2B5EF4-FFF2-40B4-BE49-F238E27FC236}">
                <a16:creationId xmlns:a16="http://schemas.microsoft.com/office/drawing/2014/main" id="{FC9F04DB-C5D5-47FA-F9CA-4E34A4DB9151}"/>
              </a:ext>
            </a:extLst>
          </p:cNvPr>
          <p:cNvSpPr/>
          <p:nvPr/>
        </p:nvSpPr>
        <p:spPr>
          <a:xfrm>
            <a:off x="7732450" y="-1"/>
            <a:ext cx="4459550" cy="825271"/>
          </a:xfrm>
          <a:custGeom>
            <a:avLst/>
            <a:gdLst>
              <a:gd name="connsiteX0" fmla="*/ 885400 w 4781006"/>
              <a:gd name="connsiteY0" fmla="*/ 0 h 825271"/>
              <a:gd name="connsiteX1" fmla="*/ 3804462 w 4781006"/>
              <a:gd name="connsiteY1" fmla="*/ 0 h 825271"/>
              <a:gd name="connsiteX2" fmla="*/ 4714618 w 4781006"/>
              <a:gd name="connsiteY2" fmla="*/ 0 h 825271"/>
              <a:gd name="connsiteX3" fmla="*/ 4781006 w 4781006"/>
              <a:gd name="connsiteY3" fmla="*/ 0 h 825271"/>
              <a:gd name="connsiteX4" fmla="*/ 4781006 w 4781006"/>
              <a:gd name="connsiteY4" fmla="*/ 825271 h 825271"/>
              <a:gd name="connsiteX5" fmla="*/ 3829218 w 4781006"/>
              <a:gd name="connsiteY5" fmla="*/ 825271 h 825271"/>
              <a:gd name="connsiteX6" fmla="*/ 3804462 w 4781006"/>
              <a:gd name="connsiteY6" fmla="*/ 825271 h 825271"/>
              <a:gd name="connsiteX7" fmla="*/ 0 w 4781006"/>
              <a:gd name="connsiteY7" fmla="*/ 825271 h 8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1006" h="825271">
                <a:moveTo>
                  <a:pt x="885400" y="0"/>
                </a:moveTo>
                <a:lnTo>
                  <a:pt x="3804462" y="0"/>
                </a:lnTo>
                <a:lnTo>
                  <a:pt x="4714618" y="0"/>
                </a:lnTo>
                <a:lnTo>
                  <a:pt x="4781006" y="0"/>
                </a:lnTo>
                <a:lnTo>
                  <a:pt x="4781006" y="825271"/>
                </a:lnTo>
                <a:lnTo>
                  <a:pt x="3829218" y="825271"/>
                </a:lnTo>
                <a:lnTo>
                  <a:pt x="3804462" y="825271"/>
                </a:lnTo>
                <a:lnTo>
                  <a:pt x="0" y="82527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D7CF5F02-CC26-A7A2-E0C7-B275FD034AC6}"/>
              </a:ext>
            </a:extLst>
          </p:cNvPr>
          <p:cNvSpPr/>
          <p:nvPr/>
        </p:nvSpPr>
        <p:spPr>
          <a:xfrm>
            <a:off x="8701611" y="-14354"/>
            <a:ext cx="28907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</a:t>
            </a:r>
            <a:r>
              <a:rPr lang="ru-RU" sz="5400" b="1" i="1" cap="none" spc="50" dirty="0" err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</a:t>
            </a:r>
            <a:endParaRPr lang="ru-RU" sz="5400" b="1" i="1" cap="none" spc="50" dirty="0">
              <a:ln w="28575" cmpd="sng">
                <a:solidFill>
                  <a:srgbClr val="FFFF00"/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2651EED-D242-F927-807F-B30A33E278ED}"/>
              </a:ext>
            </a:extLst>
          </p:cNvPr>
          <p:cNvSpPr/>
          <p:nvPr/>
        </p:nvSpPr>
        <p:spPr>
          <a:xfrm>
            <a:off x="4321315" y="926384"/>
            <a:ext cx="354937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Урок 56</a:t>
            </a:r>
          </a:p>
        </p:txBody>
      </p:sp>
      <p:pic>
        <p:nvPicPr>
          <p:cNvPr id="20" name="Рисунок 19">
            <a:hlinkClick r:id="rId4"/>
            <a:extLst>
              <a:ext uri="{FF2B5EF4-FFF2-40B4-BE49-F238E27FC236}">
                <a16:creationId xmlns:a16="http://schemas.microsoft.com/office/drawing/2014/main" id="{11EACFB7-68D0-983F-F2D9-1954E6D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13" y="22995"/>
            <a:ext cx="825271" cy="82527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6057E951-FE10-ADC5-0A86-3F0EA48F54A1}"/>
              </a:ext>
            </a:extLst>
          </p:cNvPr>
          <p:cNvSpPr/>
          <p:nvPr/>
        </p:nvSpPr>
        <p:spPr>
          <a:xfrm>
            <a:off x="1653191" y="1924778"/>
            <a:ext cx="9128521" cy="28623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spc="50" dirty="0">
                <a:ln w="9525" cmpd="sng">
                  <a:solidFill>
                    <a:srgbClr val="FFFF00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чого складається екосистема житла та що на неї впливає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10F482-1B03-8FEF-FA1E-2264F62E4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09" y="3771447"/>
            <a:ext cx="1611907" cy="29498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CE1C05-1FF1-A72D-609E-14CB4AEDE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" y="2212125"/>
            <a:ext cx="3996698" cy="4796038"/>
          </a:xfrm>
          <a:prstGeom prst="rect">
            <a:avLst/>
          </a:prstGeom>
        </p:spPr>
      </p:pic>
      <p:pic>
        <p:nvPicPr>
          <p:cNvPr id="13" name="Рисунок 12">
            <a:hlinkClick r:id="rId8"/>
            <a:extLst>
              <a:ext uri="{FF2B5EF4-FFF2-40B4-BE49-F238E27FC236}">
                <a16:creationId xmlns:a16="http://schemas.microsoft.com/office/drawing/2014/main" id="{93C324F6-112D-2C8A-BB44-99916AB020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62" y="5652069"/>
            <a:ext cx="3476692" cy="135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2" grpId="0" animBg="1"/>
      <p:bldP spid="9" grpId="0"/>
      <p:bldP spid="1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Однією із штучних екосистем, створених людиною для задоволення власних потреб є </a:t>
            </a:r>
            <a:r>
              <a:rPr lang="uk-UA" sz="2400" b="1" dirty="0">
                <a:solidFill>
                  <a:srgbClr val="FF0000"/>
                </a:solidFill>
              </a:rPr>
              <a:t>житло </a:t>
            </a:r>
            <a:r>
              <a:rPr lang="uk-UA" sz="2400" b="1" dirty="0">
                <a:solidFill>
                  <a:schemeClr val="tx1"/>
                </a:solidFill>
              </a:rPr>
              <a:t>— приватні будинки, квартири у багатоквартирних будинках. Його вважа­ють екосистемою в мініатюрі.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49FE8A-7A6E-8EEA-58B6-20C508CA6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02" y="1430883"/>
            <a:ext cx="7025390" cy="529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hlinkClick r:id="rId7"/>
            <a:extLst>
              <a:ext uri="{FF2B5EF4-FFF2-40B4-BE49-F238E27FC236}">
                <a16:creationId xmlns:a16="http://schemas.microsoft.com/office/drawing/2014/main" id="{E649AA89-DA99-D6CD-C5AE-C10AEDF0B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6" y="5913223"/>
            <a:ext cx="2757500" cy="10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2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Економити</a:t>
            </a:r>
            <a:r>
              <a:rPr lang="uk-UA" sz="2400" b="1" dirty="0">
                <a:solidFill>
                  <a:schemeClr val="tx1"/>
                </a:solidFill>
              </a:rPr>
              <a:t> - це просто і корисно. Всього лишень не поспішати спалювати чи викидати на смітник те, що видається непотрібним, зайвим. 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359" y="4444161"/>
            <a:ext cx="890231" cy="16291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6D5ECE-F99E-482C-C2DF-FFC01DFF02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29" t="30984" r="12643" b="11442"/>
          <a:stretch/>
        </p:blipFill>
        <p:spPr>
          <a:xfrm>
            <a:off x="1568119" y="1184365"/>
            <a:ext cx="9475865" cy="5390605"/>
          </a:xfrm>
          <a:prstGeom prst="rect">
            <a:avLst/>
          </a:prstGeom>
        </p:spPr>
      </p:pic>
      <p:pic>
        <p:nvPicPr>
          <p:cNvPr id="10" name="Рисунок 9">
            <a:hlinkClick r:id="rId7"/>
            <a:extLst>
              <a:ext uri="{FF2B5EF4-FFF2-40B4-BE49-F238E27FC236}">
                <a16:creationId xmlns:a16="http://schemas.microsoft.com/office/drawing/2014/main" id="{7463A094-F6F0-6632-5270-C129E78CC1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6" y="5913223"/>
            <a:ext cx="2757500" cy="10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9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Поряд з людьми в екосистемі житла мешкають інші орга­нізми. У горщиках ростуть кімнатні рослини, а в акваріумі водяні. Вони сприяють нормальному складу повітря (вугле­кислий газ поглинають, а кисень виділяють), стабілізують вологість повітря, а ще – створюють затишок і покращують настрій.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34" y="4288371"/>
            <a:ext cx="975360" cy="17849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50B1EB-E067-121E-92ED-B468668548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501" t="40127" r="10428" b="12914"/>
          <a:stretch/>
        </p:blipFill>
        <p:spPr>
          <a:xfrm>
            <a:off x="2447108" y="1909836"/>
            <a:ext cx="7036526" cy="4757069"/>
          </a:xfrm>
          <a:prstGeom prst="rect">
            <a:avLst/>
          </a:prstGeom>
        </p:spPr>
      </p:pic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5BFF284B-1589-2484-3A3C-7A8A9155A6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6" y="5913223"/>
            <a:ext cx="2757500" cy="10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5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В екосистемі житла завжди є </a:t>
            </a:r>
            <a:r>
              <a:rPr lang="uk-UA" sz="2400" b="1" dirty="0">
                <a:solidFill>
                  <a:srgbClr val="FF0000"/>
                </a:solidFill>
              </a:rPr>
              <a:t>тварини</a:t>
            </a:r>
            <a:r>
              <a:rPr lang="uk-UA" sz="2400" b="1" dirty="0">
                <a:solidFill>
                  <a:schemeClr val="tx1"/>
                </a:solidFill>
              </a:rPr>
              <a:t>. Крім домашніх улюбленців у будинку чи </a:t>
            </a:r>
            <a:r>
              <a:rPr lang="uk-UA" sz="2400" b="1" dirty="0" err="1">
                <a:solidFill>
                  <a:schemeClr val="tx1"/>
                </a:solidFill>
              </a:rPr>
              <a:t>квар</a:t>
            </a:r>
            <a:r>
              <a:rPr lang="uk-UA" sz="2400" b="1" dirty="0">
                <a:solidFill>
                  <a:schemeClr val="tx1"/>
                </a:solidFill>
              </a:rPr>
              <a:t>-тирі часто оселяються без ві­дома людини та попри її бажання міль, таргани, мухи, паву­ки, блохи, миші. 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FF341E-5260-0315-690E-F665529D1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6025" y="4847032"/>
            <a:ext cx="1105986" cy="1880704"/>
          </a:xfrm>
          <a:prstGeom prst="rect">
            <a:avLst/>
          </a:prstGeom>
        </p:spPr>
      </p:pic>
      <p:pic>
        <p:nvPicPr>
          <p:cNvPr id="3074" name="Picture 2" descr="Моль в шкафу с одеждой – Как избавиться от одежной моли в шкафу | Раптор">
            <a:extLst>
              <a:ext uri="{FF2B5EF4-FFF2-40B4-BE49-F238E27FC236}">
                <a16:creationId xmlns:a16="http://schemas.microsoft.com/office/drawing/2014/main" id="{36835563-59E4-D7D8-A41E-4488A274F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19" y="1650173"/>
            <a:ext cx="3642122" cy="28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Гигантский летающий таракан поселился на кухне студента и оставил его без  еды: Люди: Из жизни: Lenta.ru">
            <a:extLst>
              <a:ext uri="{FF2B5EF4-FFF2-40B4-BE49-F238E27FC236}">
                <a16:creationId xmlns:a16="http://schemas.microsoft.com/office/drawing/2014/main" id="{626EAEFA-A8A1-110A-5C61-2894C0E39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2" y="1637130"/>
            <a:ext cx="4223657" cy="28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Домашние пауки: какие бывают, чем питаются в квартире и сколько живут,  почему появляются в доме">
            <a:extLst>
              <a:ext uri="{FF2B5EF4-FFF2-40B4-BE49-F238E27FC236}">
                <a16:creationId xmlns:a16="http://schemas.microsoft.com/office/drawing/2014/main" id="{1AB5DF91-5BB0-7E9B-936F-93F7C76C8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108" y="1652352"/>
            <a:ext cx="4024429" cy="28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12"/>
            <a:extLst>
              <a:ext uri="{FF2B5EF4-FFF2-40B4-BE49-F238E27FC236}">
                <a16:creationId xmlns:a16="http://schemas.microsoft.com/office/drawing/2014/main" id="{57850371-9975-B0E2-0D2B-01516DA447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6" y="5913223"/>
            <a:ext cx="2757500" cy="10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3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Потерпають від пилу шкіра, очі, дихальні шляхи і органи травлення людини. Основна небезпека полягає в тому, що кімнатний пил - ідеальне середовище існування </a:t>
            </a:r>
            <a:r>
              <a:rPr lang="uk-UA" sz="2400" b="1" dirty="0">
                <a:solidFill>
                  <a:srgbClr val="FF0000"/>
                </a:solidFill>
              </a:rPr>
              <a:t>пилових кліщів. 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8" name="Picture 2" descr="ботан, выродок, мультфильм">
            <a:extLst>
              <a:ext uri="{FF2B5EF4-FFF2-40B4-BE49-F238E27FC236}">
                <a16:creationId xmlns:a16="http://schemas.microsoft.com/office/drawing/2014/main" id="{0CF9B2A0-8AB7-6E94-C51F-15083E862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7" b="98235" l="3000" r="90889">
                        <a14:foregroundMark x1="53556" y1="10784" x2="40222" y2="11667"/>
                        <a14:foregroundMark x1="40222" y1="11667" x2="17667" y2="18922"/>
                        <a14:foregroundMark x1="17667" y1="18922" x2="11333" y2="29706"/>
                        <a14:foregroundMark x1="11333" y1="29706" x2="10000" y2="36471"/>
                        <a14:foregroundMark x1="9111" y1="24216" x2="4444" y2="35196"/>
                        <a14:foregroundMark x1="4444" y1="35196" x2="5111" y2="40588"/>
                        <a14:foregroundMark x1="26778" y1="8137" x2="34556" y2="5196"/>
                        <a14:foregroundMark x1="34556" y1="5196" x2="51556" y2="4118"/>
                        <a14:foregroundMark x1="51556" y1="4118" x2="61111" y2="9314"/>
                        <a14:foregroundMark x1="61111" y1="9314" x2="62222" y2="10588"/>
                        <a14:foregroundMark x1="44000" y1="2059" x2="52667" y2="3235"/>
                        <a14:foregroundMark x1="52667" y1="3235" x2="61111" y2="7157"/>
                        <a14:foregroundMark x1="61111" y1="7157" x2="61222" y2="7647"/>
                        <a14:foregroundMark x1="55778" y1="2059" x2="35444" y2="3039"/>
                        <a14:foregroundMark x1="35444" y1="3039" x2="31556" y2="4314"/>
                        <a14:foregroundMark x1="51556" y1="30196" x2="47222" y2="31471"/>
                        <a14:foregroundMark x1="50444" y1="30000" x2="50667" y2="39020"/>
                        <a14:foregroundMark x1="35556" y1="30588" x2="34000" y2="40980"/>
                        <a14:foregroundMark x1="37667" y1="29216" x2="34333" y2="41373"/>
                        <a14:foregroundMark x1="35333" y1="46373" x2="48444" y2="55098"/>
                        <a14:foregroundMark x1="38222" y1="48725" x2="26222" y2="50882"/>
                        <a14:foregroundMark x1="4333" y1="50784" x2="7000" y2="54608"/>
                        <a14:foregroundMark x1="3111" y1="31667" x2="3333" y2="39902"/>
                        <a14:foregroundMark x1="3333" y1="39902" x2="4667" y2="41373"/>
                        <a14:foregroundMark x1="45111" y1="66765" x2="52444" y2="67941"/>
                        <a14:foregroundMark x1="38333" y1="68235" x2="33333" y2="68725"/>
                        <a14:foregroundMark x1="29556" y1="70882" x2="23111" y2="80000"/>
                        <a14:foregroundMark x1="23111" y1="80000" x2="23556" y2="80392"/>
                        <a14:foregroundMark x1="27111" y1="90392" x2="37778" y2="91078"/>
                        <a14:foregroundMark x1="37778" y1="91078" x2="46778" y2="94118"/>
                        <a14:foregroundMark x1="46778" y1="94118" x2="43778" y2="94510"/>
                        <a14:foregroundMark x1="43111" y1="97941" x2="41556" y2="98333"/>
                        <a14:foregroundMark x1="84222" y1="74804" x2="84778" y2="86863"/>
                        <a14:foregroundMark x1="84778" y1="86863" x2="85778" y2="89608"/>
                        <a14:foregroundMark x1="89333" y1="73137" x2="89444" y2="89804"/>
                        <a14:foregroundMark x1="90556" y1="78725" x2="90889" y2="91078"/>
                        <a14:foregroundMark x1="53556" y1="65294" x2="50111" y2="75392"/>
                        <a14:backgroundMark x1="54778" y1="72745" x2="57667" y2="73922"/>
                        <a14:backgroundMark x1="66667" y1="81765" x2="67667" y2="82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0" y="5408831"/>
            <a:ext cx="1278758" cy="14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Вред пылевых клещей">
            <a:extLst>
              <a:ext uri="{FF2B5EF4-FFF2-40B4-BE49-F238E27FC236}">
                <a16:creationId xmlns:a16="http://schemas.microsoft.com/office/drawing/2014/main" id="{EBFC5026-5EFF-B1EE-96BD-5AE68D29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75" y="1568439"/>
            <a:ext cx="8981285" cy="50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9"/>
            <a:extLst>
              <a:ext uri="{FF2B5EF4-FFF2-40B4-BE49-F238E27FC236}">
                <a16:creationId xmlns:a16="http://schemas.microsoft.com/office/drawing/2014/main" id="{F183AAE0-FD4A-E171-0E9A-61A2CE514B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6" y="5913223"/>
            <a:ext cx="2757500" cy="10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2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Речовини, які виділяють ці комахи, шкідливі для здоров’я людини. Нерідко на </a:t>
            </a:r>
            <a:r>
              <a:rPr lang="uk-UA" sz="2400" b="1" dirty="0" err="1">
                <a:solidFill>
                  <a:schemeClr val="tx1"/>
                </a:solidFill>
              </a:rPr>
              <a:t>нечи-щених</a:t>
            </a:r>
            <a:r>
              <a:rPr lang="uk-UA" sz="2400" b="1" dirty="0">
                <a:solidFill>
                  <a:schemeClr val="tx1"/>
                </a:solidFill>
              </a:rPr>
              <a:t> тривалий час фільтрах кондиціонерів, хлібові, фруктах і овочах, що довго зберігаються, з’являється </a:t>
            </a:r>
            <a:r>
              <a:rPr lang="uk-UA" sz="2400" b="1" dirty="0">
                <a:solidFill>
                  <a:srgbClr val="FF0000"/>
                </a:solidFill>
              </a:rPr>
              <a:t>пліснява</a:t>
            </a:r>
            <a:r>
              <a:rPr lang="uk-UA" sz="2400" b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244" y="4937759"/>
            <a:ext cx="975360" cy="1784945"/>
          </a:xfrm>
          <a:prstGeom prst="rect">
            <a:avLst/>
          </a:prstGeom>
        </p:spPr>
      </p:pic>
      <p:pic>
        <p:nvPicPr>
          <p:cNvPr id="6146" name="Picture 2" descr="Что произойдет, если случайно съесть плесневелый хлеб? Ответ поразит!">
            <a:extLst>
              <a:ext uri="{FF2B5EF4-FFF2-40B4-BE49-F238E27FC236}">
                <a16:creationId xmlns:a16="http://schemas.microsoft.com/office/drawing/2014/main" id="{2D6F2D06-4D3C-036B-9973-E060FDF5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0" y="1685925"/>
            <a:ext cx="4904407" cy="325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Безопасно ли есть продукты, которые лежали рядом с заплесневевшей едой?">
            <a:extLst>
              <a:ext uri="{FF2B5EF4-FFF2-40B4-BE49-F238E27FC236}">
                <a16:creationId xmlns:a16="http://schemas.microsoft.com/office/drawing/2014/main" id="{D45A1CF6-80BD-12E0-95EC-0B7CFDD1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41" y="1685924"/>
            <a:ext cx="4891303" cy="325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rId9"/>
            <a:extLst>
              <a:ext uri="{FF2B5EF4-FFF2-40B4-BE49-F238E27FC236}">
                <a16:creationId xmlns:a16="http://schemas.microsoft.com/office/drawing/2014/main" id="{973C211A-5F99-9B9C-D361-FAE41F4F86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6" y="5913223"/>
            <a:ext cx="2757500" cy="10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6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31A947-8C37-7CF9-0591-FFF6E711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747" y="3182255"/>
            <a:ext cx="2008564" cy="36757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9D5359-EE92-0A30-31F2-059263B11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sp>
        <p:nvSpPr>
          <p:cNvPr id="5" name="Прямоугольник: скругленные углы 2">
            <a:extLst>
              <a:ext uri="{FF2B5EF4-FFF2-40B4-BE49-F238E27FC236}">
                <a16:creationId xmlns:a16="http://schemas.microsoft.com/office/drawing/2014/main" id="{E700E5AD-D448-C7C2-B64E-ECFFAA89E09B}"/>
              </a:ext>
            </a:extLst>
          </p:cNvPr>
          <p:cNvSpPr/>
          <p:nvPr/>
        </p:nvSpPr>
        <p:spPr>
          <a:xfrm>
            <a:off x="1848262" y="998230"/>
            <a:ext cx="8845864" cy="1083119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endParaRPr lang="ru-RU" sz="3600" b="1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7484F88F-DC79-6901-AA39-21D3FAECB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91" y="2357846"/>
            <a:ext cx="4783482" cy="18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6212</TotalTime>
  <Words>229</Words>
  <Application>Microsoft Office PowerPoint</Application>
  <PresentationFormat>Широкий екран</PresentationFormat>
  <Paragraphs>11</Paragraphs>
  <Slides>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4" baseType="lpstr">
      <vt:lpstr>AdonisC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744</cp:revision>
  <dcterms:created xsi:type="dcterms:W3CDTF">2023-02-01T11:00:58Z</dcterms:created>
  <dcterms:modified xsi:type="dcterms:W3CDTF">2024-05-03T15:47:37Z</dcterms:modified>
</cp:coreProperties>
</file>