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27"/>
  </p:notesMasterIdLst>
  <p:sldIdLst>
    <p:sldId id="277" r:id="rId2"/>
    <p:sldId id="256" r:id="rId3"/>
    <p:sldId id="260" r:id="rId4"/>
    <p:sldId id="259" r:id="rId5"/>
    <p:sldId id="390" r:id="rId6"/>
    <p:sldId id="297" r:id="rId7"/>
    <p:sldId id="391" r:id="rId8"/>
    <p:sldId id="389" r:id="rId9"/>
    <p:sldId id="392" r:id="rId10"/>
    <p:sldId id="393" r:id="rId11"/>
    <p:sldId id="399" r:id="rId12"/>
    <p:sldId id="400" r:id="rId13"/>
    <p:sldId id="398" r:id="rId14"/>
    <p:sldId id="402" r:id="rId15"/>
    <p:sldId id="405" r:id="rId16"/>
    <p:sldId id="403" r:id="rId17"/>
    <p:sldId id="404" r:id="rId18"/>
    <p:sldId id="406" r:id="rId19"/>
    <p:sldId id="408" r:id="rId20"/>
    <p:sldId id="407" r:id="rId21"/>
    <p:sldId id="394" r:id="rId22"/>
    <p:sldId id="395" r:id="rId23"/>
    <p:sldId id="397" r:id="rId24"/>
    <p:sldId id="401" r:id="rId25"/>
    <p:sldId id="388" r:id="rId26"/>
  </p:sldIdLst>
  <p:sldSz cx="9144000" cy="6858000" type="screen4x3"/>
  <p:notesSz cx="6815138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66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7" autoAdjust="0"/>
    <p:restoredTop sz="96558" autoAdjust="0"/>
  </p:normalViewPr>
  <p:slideViewPr>
    <p:cSldViewPr>
      <p:cViewPr varScale="1">
        <p:scale>
          <a:sx n="85" d="100"/>
          <a:sy n="85" d="100"/>
        </p:scale>
        <p:origin x="-1368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3431A-5732-4B8E-A2FF-B9EED24CFE22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27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4038"/>
            <a:ext cx="29527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9A412-E587-4C6B-AB7A-602F8610E41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227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9A412-E587-4C6B-AB7A-602F8610E41E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41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uk-UA" noProof="0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uk-UA" noProof="0" smtClean="0"/>
              <a:t>Образец подзаголовка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F0090CA-B019-4F27-AB16-5D333532092D}" type="slidenum">
              <a:rPr lang="ru-RU" altLang="uk-UA"/>
              <a:pPr/>
              <a:t>‹№›</a:t>
            </a:fld>
            <a:endParaRPr lang="ru-RU" alt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>
        <p:tmplLst>
          <p:tmpl lvl="1">
            <p:tnLst>
              <p:par>
                <p:cTn presetID="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22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22858-B786-4276-9B24-8EB318B9405D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53312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BC51E-5D4E-4A80-8781-E7489A20B545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687550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графіка 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графіки 2"/>
          <p:cNvSpPr>
            <a:spLocks noGrp="1"/>
          </p:cNvSpPr>
          <p:nvPr>
            <p:ph type="clipArt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6DAB2F73-C262-4C95-8B27-78F17AF43D25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656762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і таблиц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аблиці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0F44E4FF-AFEB-4E85-A0D7-DA749B61B4D1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68039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ACC61-080B-4648-A041-B7A1EC82518A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691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BDA84-9963-4417-85EC-D35736A78C39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94208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35AE-BFC4-4C20-96A3-97E3EB1D6704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48926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3BBD8-3BC8-4F00-9E2A-713B8E251540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760478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E85A5-FCCF-4B4E-BFCC-8E5CF9CD720F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72846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BF878-8661-44E7-B111-A209EC214000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50072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F4C34-5AFB-49F8-9932-F54E39B38E7F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08565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60EDB-D3DC-4EFC-87B4-C86DD05B25A0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98343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uk-UA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uk-UA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A21D1BE-56B7-419B-9F6E-3B568777004B}" type="slidenum">
              <a:rPr lang="ru-RU" altLang="uk-UA"/>
              <a:pPr/>
              <a:t>‹№›</a:t>
            </a:fld>
            <a:endParaRPr lang="ru-RU" altLang="uk-UA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uiExpand="1" build="p" bldLvl="2">
        <p:tmplLst>
          <p:tmpl lvl="1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User\&#1056;&#1072;&#1073;&#1086;&#1095;&#1080;&#1081;%20&#1089;&#1090;&#1086;&#1083;\1%5d.wav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61ApaBOeeY" TargetMode="External"/><Relationship Id="rId2" Type="http://schemas.openxmlformats.org/officeDocument/2006/relationships/hyperlink" Target="https://www.facebook.com/watch/live/?ref=watch_permalink&amp;v=616926002224045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1]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13" y="6678613"/>
            <a:ext cx="179387" cy="1793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57225"/>
            <a:ext cx="6624737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t="19694" r="41167" b="18929"/>
          <a:stretch/>
        </p:blipFill>
        <p:spPr bwMode="auto">
          <a:xfrm>
            <a:off x="611560" y="476672"/>
            <a:ext cx="7992887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55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136904" cy="2232248"/>
          </a:xfrm>
        </p:spPr>
        <p:txBody>
          <a:bodyPr/>
          <a:lstStyle/>
          <a:p>
            <a:pPr algn="l"/>
            <a:r>
              <a:rPr lang="uk-UA" sz="3600" b="1" dirty="0" smtClean="0">
                <a:solidFill>
                  <a:schemeClr val="bg2"/>
                </a:solidFill>
              </a:rPr>
              <a:t>Фейк</a:t>
            </a:r>
            <a:r>
              <a:rPr lang="uk-UA" sz="3600" dirty="0" smtClean="0"/>
              <a:t> – повідомлення, факт, інформаційна подія, фото, відео, які мають ознаки правдивості, але насправді є вигадкою.</a:t>
            </a:r>
            <a:endParaRPr lang="uk-UA" sz="360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323528" y="3140968"/>
            <a:ext cx="8540750" cy="2544688"/>
          </a:xfrm>
        </p:spPr>
        <p:txBody>
          <a:bodyPr/>
          <a:lstStyle/>
          <a:p>
            <a:pPr marL="0" indent="0" algn="r">
              <a:buNone/>
            </a:pPr>
            <a:r>
              <a:rPr lang="uk-UA" sz="3600" b="1" dirty="0" smtClean="0">
                <a:solidFill>
                  <a:schemeClr val="bg2"/>
                </a:solidFill>
              </a:rPr>
              <a:t>Маніпуляція</a:t>
            </a:r>
            <a:r>
              <a:rPr lang="uk-UA" sz="3600" dirty="0" smtClean="0"/>
              <a:t> – прихований психологічний прийом з метою впливу спонукання до дій, зміни ставлення до людей, подій фактів, явищ, процесів.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4694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2"/>
                </a:solidFill>
              </a:rPr>
              <a:t>Ознаки фейків </a:t>
            </a:r>
            <a:br>
              <a:rPr lang="uk-UA" b="1" dirty="0" smtClean="0">
                <a:solidFill>
                  <a:schemeClr val="bg2"/>
                </a:solidFill>
              </a:rPr>
            </a:br>
            <a:r>
              <a:rPr lang="uk-UA" b="1" dirty="0" smtClean="0">
                <a:solidFill>
                  <a:schemeClr val="bg2"/>
                </a:solidFill>
              </a:rPr>
              <a:t>у текстових повідомленнях </a:t>
            </a:r>
            <a:endParaRPr lang="uk-UA" b="1" dirty="0">
              <a:solidFill>
                <a:schemeClr val="bg2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1772816"/>
            <a:ext cx="8540750" cy="40568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в</a:t>
            </a:r>
            <a:r>
              <a:rPr lang="uk-UA" sz="2400" dirty="0" smtClean="0"/>
              <a:t>икористання неідентифікованих, маловідомих джерел, чуток, які неможливо перевірити;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е</a:t>
            </a:r>
            <a:r>
              <a:rPr lang="uk-UA" sz="2400" dirty="0" smtClean="0"/>
              <a:t>моційна лексика;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о</a:t>
            </a:r>
            <a:r>
              <a:rPr lang="uk-UA" sz="2400" dirty="0" smtClean="0"/>
              <a:t>ціночні судження;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 smtClean="0"/>
              <a:t>«секретна», «ексклюзивна» інформація з анонімних джерел;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о</a:t>
            </a:r>
            <a:r>
              <a:rPr lang="uk-UA" sz="2400" dirty="0" smtClean="0"/>
              <a:t>б’єднаних в одному матеріалі непов’язаних фактів;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з</a:t>
            </a:r>
            <a:r>
              <a:rPr lang="uk-UA" sz="2400" dirty="0" smtClean="0"/>
              <a:t>аклик до дії.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88494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Інструменти перевірки текстової інформації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 шукаємо першоджерело;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 smtClean="0"/>
              <a:t> чи відповідає заголовок тілу новини?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 smtClean="0"/>
              <a:t> автор;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 smtClean="0"/>
              <a:t> дата і час публікації;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 smtClean="0"/>
              <a:t> інші новини за темою у великих  інформаційних агентствах.</a:t>
            </a:r>
            <a:endParaRPr lang="uk-UA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780928"/>
            <a:ext cx="18002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93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2"/>
                </a:solidFill>
              </a:rPr>
              <a:t>Ознаки </a:t>
            </a:r>
            <a:r>
              <a:rPr lang="uk-UA" b="1" dirty="0" err="1" smtClean="0">
                <a:solidFill>
                  <a:schemeClr val="bg2"/>
                </a:solidFill>
              </a:rPr>
              <a:t>фейкових</a:t>
            </a:r>
            <a:r>
              <a:rPr lang="uk-UA" b="1" dirty="0" smtClean="0">
                <a:solidFill>
                  <a:schemeClr val="bg2"/>
                </a:solidFill>
              </a:rPr>
              <a:t> фото</a:t>
            </a:r>
            <a:endParaRPr lang="uk-UA" b="1" dirty="0">
              <a:solidFill>
                <a:schemeClr val="bg2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uk-UA" dirty="0" smtClean="0"/>
              <a:t> непропорційні елементи;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приклеєні або вирізані об’єкти;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важливі деталі: невідповідність погоди, одягу, номерів авто, назви вулиць, положення тіней, віддзеркалення тощо;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неприродні кольори, форми;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використання фото однієї події для ілюстрації іншої.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1441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Інструменти перевірки </a:t>
            </a:r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фото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Google Images;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Image Edited;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 smtClean="0"/>
              <a:t>Tineye</a:t>
            </a:r>
            <a:r>
              <a:rPr lang="en-US" dirty="0" smtClean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 smtClean="0"/>
              <a:t>Whostolemypictures</a:t>
            </a:r>
            <a:r>
              <a:rPr lang="en-US" dirty="0" smtClean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 smtClean="0"/>
              <a:t>Fotoforensics</a:t>
            </a:r>
            <a:r>
              <a:rPr lang="en-US" dirty="0"/>
              <a:t>.</a:t>
            </a:r>
            <a:endParaRPr lang="uk-UA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16832"/>
            <a:ext cx="17319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0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2"/>
                </a:solidFill>
              </a:rPr>
              <a:t>Ознаки </a:t>
            </a:r>
            <a:r>
              <a:rPr lang="uk-UA" b="1" dirty="0" err="1" smtClean="0">
                <a:solidFill>
                  <a:schemeClr val="bg2"/>
                </a:solidFill>
              </a:rPr>
              <a:t>фейкових</a:t>
            </a:r>
            <a:r>
              <a:rPr lang="uk-UA" b="1" dirty="0" smtClean="0">
                <a:solidFill>
                  <a:schemeClr val="bg2"/>
                </a:solidFill>
              </a:rPr>
              <a:t> відео</a:t>
            </a:r>
            <a:endParaRPr lang="uk-UA" b="1" dirty="0">
              <a:solidFill>
                <a:schemeClr val="bg2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2800" dirty="0" smtClean="0"/>
              <a:t> неймовірні історії;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dirty="0"/>
              <a:t> </a:t>
            </a:r>
            <a:r>
              <a:rPr lang="uk-UA" sz="2800" dirty="0" smtClean="0"/>
              <a:t>важливі деталі: невідповідність погоди, одягу, номерів авто, назви вулиць, положення тіней, віддзеркалення тощо;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dirty="0" smtClean="0"/>
              <a:t> (підставні) експерти та очевидці, яких неможливо перевірити;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dirty="0"/>
              <a:t> </a:t>
            </a:r>
            <a:r>
              <a:rPr lang="uk-UA" sz="2800" dirty="0" smtClean="0"/>
              <a:t>шок-контент (стихійні лиха, епідемії, катастрофи);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dirty="0" smtClean="0"/>
              <a:t> оціночні судження і коментарі за кадром.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57642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2">
                    <a:lumMod val="50000"/>
                  </a:schemeClr>
                </a:solidFill>
              </a:rPr>
              <a:t>Інструменти перевірки </a:t>
            </a:r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відео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1625" y="1676400"/>
            <a:ext cx="8540750" cy="4560912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smtClean="0"/>
              <a:t>Шукаємо першоджерело і звертаємо увагу на: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dirty="0" smtClean="0"/>
              <a:t>якість;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dirty="0"/>
              <a:t>з</a:t>
            </a:r>
            <a:r>
              <a:rPr lang="uk-UA" sz="2800" dirty="0" smtClean="0"/>
              <a:t>вук (відповідність картини і голосу за кадром);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dirty="0"/>
              <a:t>а</a:t>
            </a:r>
            <a:r>
              <a:rPr lang="uk-UA" sz="2800" dirty="0" smtClean="0"/>
              <a:t>втора каналу (</a:t>
            </a:r>
            <a:r>
              <a:rPr lang="en-US" sz="2800" dirty="0" smtClean="0"/>
              <a:t>You </a:t>
            </a:r>
            <a:r>
              <a:rPr lang="en-US" sz="2800" dirty="0" err="1" smtClean="0"/>
              <a:t>Tobe</a:t>
            </a:r>
            <a:r>
              <a:rPr lang="en-US" sz="2800" dirty="0" smtClean="0"/>
              <a:t>)</a:t>
            </a:r>
            <a:r>
              <a:rPr lang="uk-UA" sz="2800" dirty="0" smtClean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dirty="0"/>
              <a:t>д</a:t>
            </a:r>
            <a:r>
              <a:rPr lang="uk-UA" sz="2800" dirty="0" smtClean="0"/>
              <a:t>ату публікації;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dirty="0" smtClean="0"/>
              <a:t>коментарі під відео;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800" dirty="0"/>
              <a:t>і</a:t>
            </a:r>
            <a:r>
              <a:rPr lang="uk-UA" sz="2800" dirty="0" smtClean="0"/>
              <a:t>нші відео за темою;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err="1" smtClean="0"/>
              <a:t>Youtube</a:t>
            </a:r>
            <a:r>
              <a:rPr lang="en-US" sz="2800" dirty="0" smtClean="0"/>
              <a:t> </a:t>
            </a:r>
            <a:r>
              <a:rPr lang="en-US" sz="2800" dirty="0" err="1" smtClean="0"/>
              <a:t>DataViewer</a:t>
            </a:r>
            <a:r>
              <a:rPr lang="en-US" sz="2800" dirty="0" smtClean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err="1" smtClean="0"/>
              <a:t>InVid</a:t>
            </a:r>
            <a:r>
              <a:rPr lang="en-US" sz="2800" dirty="0"/>
              <a:t>.</a:t>
            </a:r>
            <a:endParaRPr lang="uk-UA" sz="2800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73016"/>
            <a:ext cx="172819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6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2"/>
                </a:solidFill>
              </a:rPr>
              <a:t>Ознаки фейків </a:t>
            </a:r>
            <a:br>
              <a:rPr lang="uk-UA" b="1" dirty="0">
                <a:solidFill>
                  <a:schemeClr val="bg2"/>
                </a:solidFill>
              </a:rPr>
            </a:br>
            <a:r>
              <a:rPr lang="uk-UA" b="1" dirty="0" smtClean="0">
                <a:solidFill>
                  <a:schemeClr val="bg2"/>
                </a:solidFill>
              </a:rPr>
              <a:t>у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uk-UA" b="1" dirty="0" smtClean="0">
                <a:solidFill>
                  <a:schemeClr val="bg2"/>
                </a:solidFill>
              </a:rPr>
              <a:t>соціальних мережах 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шокуюча інформація, емоційна лексика;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сумнівні профілі як першоджерело (боти і тролі);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відсутність першоджерела;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акцент на соціальних темах, вразливих групах населення, дітях;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 </a:t>
            </a:r>
            <a:r>
              <a:rPr lang="uk-UA" dirty="0" smtClean="0"/>
              <a:t>масове поширення, </a:t>
            </a:r>
            <a:r>
              <a:rPr lang="uk-UA" dirty="0" err="1" smtClean="0"/>
              <a:t>накрутка</a:t>
            </a:r>
            <a:r>
              <a:rPr lang="uk-UA" dirty="0" smtClean="0"/>
              <a:t> </a:t>
            </a:r>
            <a:r>
              <a:rPr lang="uk-UA" dirty="0" err="1" smtClean="0"/>
              <a:t>лайків</a:t>
            </a:r>
            <a:r>
              <a:rPr lang="uk-UA" dirty="0" smtClean="0"/>
              <a:t> і поширень.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0623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2480320"/>
          </a:xfrm>
        </p:spPr>
        <p:txBody>
          <a:bodyPr/>
          <a:lstStyle/>
          <a:p>
            <a:pPr algn="r"/>
            <a:r>
              <a:rPr lang="uk-UA" sz="2800" b="1" dirty="0" smtClean="0">
                <a:solidFill>
                  <a:schemeClr val="bg2"/>
                </a:solidFill>
              </a:rPr>
              <a:t>Бот</a:t>
            </a:r>
            <a:r>
              <a:rPr lang="uk-UA" sz="2800" dirty="0" smtClean="0"/>
              <a:t> – автоматично запрограмований </a:t>
            </a:r>
            <a:r>
              <a:rPr lang="uk-UA" sz="2800" dirty="0" err="1" smtClean="0"/>
              <a:t>акаунт</a:t>
            </a:r>
            <a:r>
              <a:rPr lang="uk-UA" sz="2800" dirty="0" smtClean="0"/>
              <a:t>, який виконує прості завдання такі, як залишає однакові коментарі під дописами на якусь тему, поширює однакові пости в різних групах, додає людей у групи або </a:t>
            </a:r>
            <a:r>
              <a:rPr lang="uk-UA" sz="2800" dirty="0" err="1" smtClean="0"/>
              <a:t>лайкає</a:t>
            </a:r>
            <a:r>
              <a:rPr lang="uk-UA" sz="2800" dirty="0" smtClean="0"/>
              <a:t> коментарі інших ботів.</a:t>
            </a:r>
            <a:endParaRPr lang="uk-UA" sz="2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1625" y="3212976"/>
            <a:ext cx="8540750" cy="3240360"/>
          </a:xfrm>
        </p:spPr>
        <p:txBody>
          <a:bodyPr/>
          <a:lstStyle/>
          <a:p>
            <a:pPr marL="0" indent="0">
              <a:buNone/>
            </a:pPr>
            <a:r>
              <a:rPr lang="uk-UA" sz="2400" b="1" dirty="0" smtClean="0">
                <a:solidFill>
                  <a:schemeClr val="bg2"/>
                </a:solidFill>
              </a:rPr>
              <a:t>                  Ознаки ботів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 </a:t>
            </a:r>
            <a:r>
              <a:rPr lang="uk-UA" sz="2400" dirty="0" smtClean="0"/>
              <a:t>однакові або однотипні дописи;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 </a:t>
            </a:r>
            <a:r>
              <a:rPr lang="uk-UA" sz="2400" dirty="0" smtClean="0"/>
              <a:t>відсутні або вкрадені </a:t>
            </a:r>
            <a:r>
              <a:rPr lang="uk-UA" sz="2400" dirty="0" err="1" smtClean="0"/>
              <a:t>аватарки</a:t>
            </a:r>
            <a:r>
              <a:rPr lang="uk-UA" sz="2400" dirty="0" smtClean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 </a:t>
            </a:r>
            <a:r>
              <a:rPr lang="uk-UA" sz="2400" dirty="0" smtClean="0"/>
              <a:t>дата та час створення кількох </a:t>
            </a:r>
            <a:r>
              <a:rPr lang="uk-UA" sz="2400" dirty="0" err="1" smtClean="0"/>
              <a:t>акаунтів</a:t>
            </a:r>
            <a:r>
              <a:rPr lang="uk-UA" sz="2400" dirty="0" smtClean="0"/>
              <a:t> однакові;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 </a:t>
            </a:r>
            <a:r>
              <a:rPr lang="uk-UA" sz="2400" dirty="0" smtClean="0"/>
              <a:t>подібна активність, </a:t>
            </a:r>
            <a:r>
              <a:rPr lang="uk-UA" sz="2400" dirty="0" err="1" smtClean="0"/>
              <a:t>репости</a:t>
            </a:r>
            <a:r>
              <a:rPr lang="uk-UA" sz="2400" dirty="0" smtClean="0"/>
              <a:t>, лайки;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 </a:t>
            </a:r>
            <a:r>
              <a:rPr lang="uk-UA" sz="2400" dirty="0" smtClean="0"/>
              <a:t>багато комерційного або політичного контенту на сторінці або жодного контенту.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8658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755576" y="548680"/>
            <a:ext cx="7772400" cy="3095625"/>
          </a:xfrm>
        </p:spPr>
        <p:txBody>
          <a:bodyPr/>
          <a:lstStyle/>
          <a:p>
            <a:r>
              <a:rPr lang="ru-RU" altLang="uk-UA" b="1" i="1" dirty="0" err="1" smtClean="0">
                <a:solidFill>
                  <a:schemeClr val="folHlink"/>
                </a:solidFill>
              </a:rPr>
              <a:t>Медіаосвіта</a:t>
            </a:r>
            <a:r>
              <a:rPr lang="ru-RU" altLang="uk-UA" b="1" i="1" dirty="0" smtClean="0">
                <a:solidFill>
                  <a:schemeClr val="folHlink"/>
                </a:solidFill>
              </a:rPr>
              <a:t> та </a:t>
            </a:r>
            <a:r>
              <a:rPr lang="ru-RU" altLang="uk-UA" b="1" i="1" dirty="0" err="1">
                <a:solidFill>
                  <a:schemeClr val="folHlink"/>
                </a:solidFill>
              </a:rPr>
              <a:t>м</a:t>
            </a:r>
            <a:r>
              <a:rPr lang="ru-RU" altLang="uk-UA" b="1" i="1" dirty="0" err="1" smtClean="0">
                <a:solidFill>
                  <a:schemeClr val="folHlink"/>
                </a:solidFill>
              </a:rPr>
              <a:t>едіаграмотність</a:t>
            </a:r>
            <a:r>
              <a:rPr lang="ru-RU" altLang="uk-UA" b="1" i="1" dirty="0" smtClean="0">
                <a:solidFill>
                  <a:schemeClr val="folHlink"/>
                </a:solidFill>
              </a:rPr>
              <a:t> як </a:t>
            </a:r>
            <a:r>
              <a:rPr lang="ru-RU" altLang="uk-UA" b="1" i="1" dirty="0" err="1" smtClean="0">
                <a:solidFill>
                  <a:schemeClr val="folHlink"/>
                </a:solidFill>
              </a:rPr>
              <a:t>залізна</a:t>
            </a:r>
            <a:r>
              <a:rPr lang="ru-RU" altLang="uk-UA" b="1" i="1" dirty="0" smtClean="0">
                <a:solidFill>
                  <a:schemeClr val="folHlink"/>
                </a:solidFill>
              </a:rPr>
              <a:t> </a:t>
            </a:r>
            <a:r>
              <a:rPr lang="ru-RU" altLang="uk-UA" b="1" i="1" smtClean="0">
                <a:solidFill>
                  <a:schemeClr val="folHlink"/>
                </a:solidFill>
              </a:rPr>
              <a:t>брама онлайн-варти</a:t>
            </a:r>
            <a:r>
              <a:rPr lang="ru-RU" altLang="uk-UA" b="1" i="1" dirty="0" smtClean="0">
                <a:solidFill>
                  <a:schemeClr val="folHlink"/>
                </a:solidFill>
              </a:rPr>
              <a:t> </a:t>
            </a:r>
            <a:r>
              <a:rPr lang="ru-RU" altLang="uk-UA" b="1" i="1" dirty="0" err="1" smtClean="0">
                <a:solidFill>
                  <a:schemeClr val="folHlink"/>
                </a:solidFill>
              </a:rPr>
              <a:t>України</a:t>
            </a:r>
            <a:r>
              <a:rPr lang="ru-RU" altLang="uk-UA" b="1" i="1" dirty="0" smtClean="0">
                <a:solidFill>
                  <a:schemeClr val="folHlink"/>
                </a:solidFill>
              </a:rPr>
              <a:t>: </a:t>
            </a:r>
            <a:r>
              <a:rPr lang="ru-RU" altLang="uk-UA" b="1" i="1" dirty="0" err="1" smtClean="0">
                <a:solidFill>
                  <a:schemeClr val="folHlink"/>
                </a:solidFill>
              </a:rPr>
              <a:t>освітні</a:t>
            </a:r>
            <a:r>
              <a:rPr lang="ru-RU" altLang="uk-UA" b="1" i="1" dirty="0" smtClean="0">
                <a:solidFill>
                  <a:schemeClr val="folHlink"/>
                </a:solidFill>
              </a:rPr>
              <a:t> </a:t>
            </a:r>
            <a:r>
              <a:rPr lang="ru-RU" altLang="uk-UA" b="1" i="1" dirty="0" err="1" smtClean="0">
                <a:solidFill>
                  <a:schemeClr val="folHlink"/>
                </a:solidFill>
              </a:rPr>
              <a:t>категорії</a:t>
            </a:r>
            <a:r>
              <a:rPr lang="ru-RU" altLang="uk-UA" b="1" i="1" dirty="0" smtClean="0">
                <a:solidFill>
                  <a:schemeClr val="folHlink"/>
                </a:solidFill>
              </a:rPr>
              <a:t> та </a:t>
            </a:r>
            <a:r>
              <a:rPr lang="ru-RU" altLang="uk-UA" b="1" i="1" dirty="0" err="1" smtClean="0">
                <a:solidFill>
                  <a:schemeClr val="folHlink"/>
                </a:solidFill>
              </a:rPr>
              <a:t>виклики</a:t>
            </a:r>
            <a:r>
              <a:rPr lang="ru-RU" altLang="uk-UA" b="1" i="1" dirty="0" smtClean="0">
                <a:solidFill>
                  <a:schemeClr val="folHlink"/>
                </a:solidFill>
              </a:rPr>
              <a:t> часу</a:t>
            </a:r>
            <a:endParaRPr lang="ru-RU" altLang="uk-UA" b="1" i="1" dirty="0">
              <a:solidFill>
                <a:schemeClr val="folHlink"/>
              </a:solidFill>
            </a:endParaRPr>
          </a:p>
        </p:txBody>
      </p:sp>
      <p:sp>
        <p:nvSpPr>
          <p:cNvPr id="205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611560" y="4773613"/>
            <a:ext cx="8281615" cy="1751731"/>
          </a:xfrm>
        </p:spPr>
        <p:txBody>
          <a:bodyPr/>
          <a:lstStyle/>
          <a:p>
            <a:pPr algn="r"/>
            <a:r>
              <a:rPr lang="uk-UA" altLang="uk-UA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Розробник</a:t>
            </a:r>
            <a:r>
              <a:rPr lang="en-US" altLang="uk-UA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:</a:t>
            </a:r>
            <a:r>
              <a:rPr lang="en-US" altLang="uk-UA" sz="2400" b="1" dirty="0" smtClean="0">
                <a:solidFill>
                  <a:srgbClr val="00FF00"/>
                </a:solidFill>
              </a:rPr>
              <a:t> </a:t>
            </a:r>
            <a:endParaRPr lang="uk-UA" altLang="uk-UA" sz="2400" b="1" dirty="0" smtClean="0">
              <a:solidFill>
                <a:srgbClr val="00FF00"/>
              </a:solidFill>
            </a:endParaRPr>
          </a:p>
          <a:p>
            <a:pPr algn="r"/>
            <a:r>
              <a:rPr lang="uk-UA" altLang="uk-UA" sz="2400" b="1" dirty="0" smtClean="0">
                <a:solidFill>
                  <a:srgbClr val="00FF00"/>
                </a:solidFill>
              </a:rPr>
              <a:t>Методист, викладач інформатики </a:t>
            </a:r>
          </a:p>
          <a:p>
            <a:pPr algn="r"/>
            <a:r>
              <a:rPr lang="uk-UA" altLang="uk-UA" sz="2400" b="1" dirty="0" smtClean="0">
                <a:solidFill>
                  <a:srgbClr val="00FF00"/>
                </a:solidFill>
              </a:rPr>
              <a:t>та </a:t>
            </a:r>
            <a:r>
              <a:rPr lang="uk-UA" altLang="uk-UA" sz="2400" b="1" dirty="0">
                <a:solidFill>
                  <a:srgbClr val="00FF00"/>
                </a:solidFill>
              </a:rPr>
              <a:t>комп</a:t>
            </a:r>
            <a:r>
              <a:rPr lang="en-US" altLang="uk-UA" sz="2400" b="1" dirty="0">
                <a:solidFill>
                  <a:srgbClr val="00FF00"/>
                </a:solidFill>
              </a:rPr>
              <a:t>’</a:t>
            </a:r>
            <a:r>
              <a:rPr lang="uk-UA" altLang="uk-UA" sz="2400" b="1" dirty="0" smtClean="0">
                <a:solidFill>
                  <a:srgbClr val="00FF00"/>
                </a:solidFill>
              </a:rPr>
              <a:t>ютерних дисциплін</a:t>
            </a:r>
          </a:p>
          <a:p>
            <a:pPr algn="r"/>
            <a:r>
              <a:rPr lang="uk-UA" altLang="uk-UA" sz="2400" b="1" dirty="0" smtClean="0">
                <a:solidFill>
                  <a:srgbClr val="00FF00"/>
                </a:solidFill>
              </a:rPr>
              <a:t>Ярич Ігор Ярославович</a:t>
            </a:r>
            <a:endParaRPr lang="ru-RU" altLang="uk-UA" sz="24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1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6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1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3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2480320"/>
          </a:xfrm>
        </p:spPr>
        <p:txBody>
          <a:bodyPr/>
          <a:lstStyle/>
          <a:p>
            <a:pPr algn="r"/>
            <a:r>
              <a:rPr lang="uk-UA" sz="2800" b="1" dirty="0" smtClean="0">
                <a:solidFill>
                  <a:schemeClr val="bg2"/>
                </a:solidFill>
              </a:rPr>
              <a:t>Троль</a:t>
            </a:r>
            <a:r>
              <a:rPr lang="uk-UA" sz="2800" dirty="0" smtClean="0"/>
              <a:t> – це користувач соціальної мережі, який провокує конфлікти в Інтернеті або ображає інших. Зазвичай тролі публікують емоційні й провокативні пости та коментарі в групах чи в популярних спільнотах.</a:t>
            </a:r>
            <a:endParaRPr lang="uk-UA" sz="2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2924944"/>
            <a:ext cx="8540750" cy="3240360"/>
          </a:xfrm>
        </p:spPr>
        <p:txBody>
          <a:bodyPr/>
          <a:lstStyle/>
          <a:p>
            <a:pPr marL="0" indent="0">
              <a:buNone/>
            </a:pPr>
            <a:r>
              <a:rPr lang="uk-UA" sz="2400" b="1" dirty="0" smtClean="0">
                <a:solidFill>
                  <a:schemeClr val="bg2"/>
                </a:solidFill>
              </a:rPr>
              <a:t>                         Ознаки тролів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 </a:t>
            </a:r>
            <a:r>
              <a:rPr lang="uk-UA" sz="2400" dirty="0" smtClean="0"/>
              <a:t>активно поширює дописи, відео, </a:t>
            </a:r>
            <a:r>
              <a:rPr lang="uk-UA" sz="2400" dirty="0" err="1" smtClean="0"/>
              <a:t>меми</a:t>
            </a:r>
            <a:r>
              <a:rPr lang="uk-UA" sz="2400" dirty="0" smtClean="0"/>
              <a:t>, новини з гучними заголовками, що провокують реакцію;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р</a:t>
            </a:r>
            <a:r>
              <a:rPr lang="uk-UA" sz="2400" dirty="0" smtClean="0"/>
              <a:t>обить зауваження не за темою;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п</a:t>
            </a:r>
            <a:r>
              <a:rPr lang="uk-UA" sz="2400" dirty="0" smtClean="0"/>
              <a:t>ереходить на особистості та ігнорує факти, коли йому починають на них вказувати;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н</a:t>
            </a:r>
            <a:r>
              <a:rPr lang="uk-UA" sz="2400" dirty="0" smtClean="0"/>
              <a:t>амагається змусити читача порушити правила спільноти та «вийти з себе».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1604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8604" t="33461" r="55795" b="27342"/>
          <a:stretch/>
        </p:blipFill>
        <p:spPr bwMode="auto">
          <a:xfrm>
            <a:off x="683568" y="548680"/>
            <a:ext cx="7848872" cy="5760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2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8174" t="35374" r="54687" b="28872"/>
          <a:stretch/>
        </p:blipFill>
        <p:spPr bwMode="auto">
          <a:xfrm>
            <a:off x="827584" y="548680"/>
            <a:ext cx="7560840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977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Правила кібергігієни</a:t>
            </a:r>
            <a:endParaRPr lang="uk-UA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251520" y="1556792"/>
            <a:ext cx="8784976" cy="490242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3000" dirty="0" smtClean="0"/>
              <a:t> не лайкайте, якщо не прочитали матеріал;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000" dirty="0" smtClean="0"/>
              <a:t> не поширюйте, якщо не переконані у правдивості;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000" dirty="0"/>
              <a:t> </a:t>
            </a:r>
            <a:r>
              <a:rPr lang="uk-UA" sz="3000" dirty="0" smtClean="0"/>
              <a:t>критично оцінюйте новини з маловідомих сайтів;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000" dirty="0" smtClean="0"/>
              <a:t> критично оцінюйте новини з </a:t>
            </a:r>
            <a:r>
              <a:rPr lang="uk-UA" sz="3000" dirty="0" smtClean="0">
                <a:solidFill>
                  <a:srgbClr val="FF0000"/>
                </a:solidFill>
              </a:rPr>
              <a:t>російських</a:t>
            </a:r>
            <a:r>
              <a:rPr lang="uk-UA" sz="3000" dirty="0" smtClean="0"/>
              <a:t> джерел;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3000" dirty="0"/>
              <a:t> </a:t>
            </a:r>
            <a:r>
              <a:rPr lang="uk-UA" sz="3000" dirty="0" smtClean="0"/>
              <a:t>критично оцінюйте новини із соціальних мереж.</a:t>
            </a:r>
            <a:endParaRPr lang="uk-UA" sz="3000" dirty="0"/>
          </a:p>
        </p:txBody>
      </p:sp>
    </p:spTree>
    <p:extLst>
      <p:ext uri="{BB962C8B-B14F-4D97-AF65-F5344CB8AC3E}">
        <p14:creationId xmlns:p14="http://schemas.microsoft.com/office/powerpoint/2010/main" val="355996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2"/>
                </a:solidFill>
              </a:rPr>
              <a:t>Використані джерела</a:t>
            </a:r>
            <a:endParaRPr lang="uk-UA" b="1" dirty="0">
              <a:solidFill>
                <a:schemeClr val="bg2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https://www.facebook.com/watch/live/?</a:t>
            </a:r>
            <a:r>
              <a:rPr lang="en-US" dirty="0" smtClean="0">
                <a:hlinkClick r:id="rId2"/>
              </a:rPr>
              <a:t>ref=watch_permalink&amp;v=616926002224045</a:t>
            </a:r>
            <a:endParaRPr lang="uk-UA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www.youtube.com/watch?v=G61ApaBOeeY</a:t>
            </a:r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7730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3046239" cy="2261667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</a:rPr>
              <a:t>Дякую </a:t>
            </a:r>
            <a:br>
              <a:rPr lang="uk-UA" b="1" dirty="0" smtClean="0">
                <a:solidFill>
                  <a:schemeClr val="bg1"/>
                </a:solidFill>
              </a:rPr>
            </a:br>
            <a:r>
              <a:rPr lang="uk-UA" b="1" dirty="0" smtClean="0">
                <a:solidFill>
                  <a:schemeClr val="bg1"/>
                </a:solidFill>
              </a:rPr>
              <a:t>за </a:t>
            </a:r>
            <a:br>
              <a:rPr lang="uk-UA" b="1" dirty="0" smtClean="0">
                <a:solidFill>
                  <a:schemeClr val="bg1"/>
                </a:solidFill>
              </a:rPr>
            </a:br>
            <a:r>
              <a:rPr lang="uk-UA" b="1" dirty="0" smtClean="0">
                <a:solidFill>
                  <a:schemeClr val="bg1"/>
                </a:solidFill>
              </a:rPr>
              <a:t>увагу!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272" y="332656"/>
            <a:ext cx="419711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93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788024" y="1340768"/>
            <a:ext cx="4032448" cy="2952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uk-UA" sz="2400" b="1" dirty="0" smtClean="0">
                <a:effectLst/>
              </a:rPr>
              <a:t>Медіаграмотність</a:t>
            </a:r>
            <a:r>
              <a:rPr lang="uk-UA" sz="2400" dirty="0" smtClean="0">
                <a:effectLst/>
              </a:rPr>
              <a:t> – сукупність знань, навичок та умінь, що дозволяють людям аналізувати, критично оцінювати і створювати різноманітні повідомлення для різних типів медіа. </a:t>
            </a:r>
            <a:endParaRPr lang="ru-RU" altLang="uk-UA" sz="2400" dirty="0">
              <a:solidFill>
                <a:srgbClr val="00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1" y="260648"/>
            <a:ext cx="431006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 txBox="1">
            <a:spLocks noRot="1" noChangeArrowheads="1"/>
          </p:cNvSpPr>
          <p:nvPr/>
        </p:nvSpPr>
        <p:spPr bwMode="auto">
          <a:xfrm>
            <a:off x="683568" y="4581128"/>
            <a:ext cx="820891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uk-UA" sz="2400" dirty="0">
                <a:solidFill>
                  <a:schemeClr val="tx1"/>
                </a:solidFill>
                <a:effectLst/>
              </a:rPr>
              <a:t>Окрім того, медіаграмотність передбачає вміння розуміти й аналізувати, як медіа функціонують у суспільстві та який вплив вони мають.</a:t>
            </a:r>
            <a:endParaRPr lang="ru-RU" altLang="uk-UA" sz="2400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419872" y="333375"/>
            <a:ext cx="5473303" cy="6119813"/>
          </a:xfrm>
        </p:spPr>
        <p:txBody>
          <a:bodyPr/>
          <a:lstStyle/>
          <a:p>
            <a:pPr lvl="1" algn="ctr">
              <a:lnSpc>
                <a:spcPct val="90000"/>
              </a:lnSpc>
              <a:buFontTx/>
              <a:buNone/>
            </a:pPr>
            <a:r>
              <a:rPr lang="uk-UA" altLang="uk-UA" sz="1800" b="1" dirty="0">
                <a:solidFill>
                  <a:schemeClr val="folHlink"/>
                </a:solidFill>
              </a:rPr>
              <a:t>	</a:t>
            </a:r>
            <a:r>
              <a:rPr lang="uk-UA" altLang="uk-UA" sz="2100" b="1" dirty="0">
                <a:solidFill>
                  <a:schemeClr val="folHlink"/>
                </a:solidFill>
              </a:rPr>
              <a:t>	</a:t>
            </a:r>
            <a:endParaRPr lang="en-US" altLang="uk-UA" sz="2100" b="1" dirty="0">
              <a:solidFill>
                <a:schemeClr val="folHlink"/>
              </a:solidFill>
            </a:endParaRPr>
          </a:p>
          <a:p>
            <a:pPr lvl="1" algn="ctr">
              <a:lnSpc>
                <a:spcPct val="90000"/>
              </a:lnSpc>
              <a:buFontTx/>
              <a:buNone/>
            </a:pPr>
            <a:r>
              <a:rPr lang="uk-UA" altLang="uk-UA" b="1" dirty="0" smtClean="0">
                <a:solidFill>
                  <a:schemeClr val="folHlink"/>
                </a:solidFill>
              </a:rPr>
              <a:t>БУТИ МЕДІАГРАМОТНИМ означає: </a:t>
            </a:r>
          </a:p>
          <a:p>
            <a:pPr lvl="1" algn="ctr">
              <a:lnSpc>
                <a:spcPct val="90000"/>
              </a:lnSpc>
              <a:buFontTx/>
              <a:buNone/>
            </a:pPr>
            <a:endParaRPr lang="uk-UA" altLang="uk-UA" sz="900" b="1" dirty="0" smtClean="0">
              <a:solidFill>
                <a:schemeClr val="folHlink"/>
              </a:solidFill>
            </a:endParaRPr>
          </a:p>
          <a:p>
            <a:pPr lvl="1" algn="ctr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400" dirty="0">
                <a:effectLst/>
              </a:rPr>
              <a:t> </a:t>
            </a:r>
            <a:r>
              <a:rPr lang="uk-UA" sz="2400" dirty="0" smtClean="0">
                <a:effectLst/>
              </a:rPr>
              <a:t>спроможним </a:t>
            </a:r>
            <a:r>
              <a:rPr lang="uk-UA" sz="2400" dirty="0">
                <a:effectLst/>
              </a:rPr>
              <a:t>знайти те, що ми </a:t>
            </a:r>
            <a:r>
              <a:rPr lang="uk-UA" sz="2400" dirty="0" smtClean="0">
                <a:effectLst/>
              </a:rPr>
              <a:t>шукаємо; </a:t>
            </a:r>
          </a:p>
          <a:p>
            <a:pPr marL="457200" lvl="1" indent="0" algn="ctr">
              <a:lnSpc>
                <a:spcPct val="90000"/>
              </a:lnSpc>
              <a:buNone/>
            </a:pPr>
            <a:endParaRPr lang="uk-UA" sz="900" dirty="0" smtClean="0">
              <a:effectLst/>
            </a:endParaRPr>
          </a:p>
          <a:p>
            <a:pPr lvl="1" algn="ctr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400" dirty="0">
                <a:effectLst/>
              </a:rPr>
              <a:t> </a:t>
            </a:r>
            <a:r>
              <a:rPr lang="uk-UA" sz="2400" dirty="0" smtClean="0">
                <a:effectLst/>
              </a:rPr>
              <a:t>вибрати </a:t>
            </a:r>
            <a:r>
              <a:rPr lang="uk-UA" sz="2400" dirty="0">
                <a:effectLst/>
              </a:rPr>
              <a:t>те, що нам </a:t>
            </a:r>
            <a:r>
              <a:rPr lang="uk-UA" sz="2400" dirty="0" smtClean="0">
                <a:effectLst/>
              </a:rPr>
              <a:t>потрібно;</a:t>
            </a:r>
          </a:p>
          <a:p>
            <a:pPr marL="457200" lvl="1" indent="0" algn="ctr">
              <a:lnSpc>
                <a:spcPct val="90000"/>
              </a:lnSpc>
              <a:buNone/>
            </a:pPr>
            <a:endParaRPr lang="uk-UA" sz="900" dirty="0" smtClean="0">
              <a:effectLst/>
            </a:endParaRPr>
          </a:p>
          <a:p>
            <a:pPr lvl="1" algn="ctr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400" dirty="0" smtClean="0">
                <a:effectLst/>
              </a:rPr>
              <a:t> визначити</a:t>
            </a:r>
            <a:r>
              <a:rPr lang="uk-UA" sz="2400" dirty="0">
                <a:effectLst/>
              </a:rPr>
              <a:t>, наскільки надійною є ця </a:t>
            </a:r>
            <a:r>
              <a:rPr lang="uk-UA" sz="2400" dirty="0" smtClean="0">
                <a:effectLst/>
              </a:rPr>
              <a:t>інформація;</a:t>
            </a:r>
          </a:p>
          <a:p>
            <a:pPr marL="457200" lvl="1" indent="0" algn="ctr">
              <a:lnSpc>
                <a:spcPct val="90000"/>
              </a:lnSpc>
              <a:buNone/>
            </a:pPr>
            <a:endParaRPr lang="uk-UA" sz="900" dirty="0" smtClean="0">
              <a:effectLst/>
            </a:endParaRPr>
          </a:p>
          <a:p>
            <a:pPr lvl="1" algn="ctr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2400" dirty="0" smtClean="0">
                <a:effectLst/>
              </a:rPr>
              <a:t> здатним </a:t>
            </a:r>
            <a:r>
              <a:rPr lang="uk-UA" sz="2400" dirty="0">
                <a:effectLst/>
              </a:rPr>
              <a:t>оптимально використовувати відповідну інформацію, зберігаючи її розумно, й ділитися нею з іншими.</a:t>
            </a:r>
          </a:p>
          <a:p>
            <a:pPr lvl="1" algn="ctr">
              <a:lnSpc>
                <a:spcPct val="90000"/>
              </a:lnSpc>
              <a:buFontTx/>
              <a:buNone/>
            </a:pPr>
            <a:endParaRPr lang="uk-UA" altLang="uk-UA" sz="2400" b="1" dirty="0">
              <a:solidFill>
                <a:schemeClr val="folHlin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05524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10588" cy="1976264"/>
          </a:xfrm>
        </p:spPr>
        <p:txBody>
          <a:bodyPr/>
          <a:lstStyle/>
          <a:p>
            <a:pPr algn="l"/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</a:rPr>
              <a:t>Медіаграмотність</a:t>
            </a:r>
            <a:r>
              <a:rPr lang="uk-UA" sz="2800" dirty="0" smtClean="0"/>
              <a:t> – обізнаність людини щодо медіасередовища, здатність відповідально сприймати, отримувати доступ до масової інформації та використовувати їх в житті.</a:t>
            </a:r>
            <a:endParaRPr lang="uk-UA" sz="2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39552" y="3068960"/>
            <a:ext cx="8510588" cy="19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r"/>
            <a:r>
              <a:rPr lang="uk-UA" sz="2800" b="1" kern="0" dirty="0" smtClean="0">
                <a:solidFill>
                  <a:schemeClr val="bg2">
                    <a:lumMod val="50000"/>
                  </a:schemeClr>
                </a:solidFill>
              </a:rPr>
              <a:t>Медіаосвіта</a:t>
            </a:r>
            <a:r>
              <a:rPr lang="uk-UA" sz="2800" kern="0" dirty="0" smtClean="0"/>
              <a:t> – це процес викладання та вивчення медіа, що має за мету розвиток медіаграмотності людини як громадянина своєї держави.</a:t>
            </a:r>
            <a:endParaRPr lang="uk-UA" sz="2800" kern="0" dirty="0"/>
          </a:p>
        </p:txBody>
      </p:sp>
    </p:spTree>
    <p:extLst>
      <p:ext uri="{BB962C8B-B14F-4D97-AF65-F5344CB8AC3E}">
        <p14:creationId xmlns:p14="http://schemas.microsoft.com/office/powerpoint/2010/main" val="34417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692696"/>
            <a:ext cx="6062316" cy="4896544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</a:rPr>
              <a:t>Завдання медіаосвіти</a:t>
            </a:r>
            <a:br>
              <a:rPr lang="uk-UA" sz="2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800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uk-UA" sz="28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uk-UA" sz="2800" dirty="0" smtClean="0"/>
              <a:t>вивчення впливу засобів масової комунікації на сфери життя;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uk-UA" sz="2800" b="1" dirty="0" smtClean="0"/>
              <a:t> </a:t>
            </a:r>
            <a:r>
              <a:rPr lang="uk-UA" sz="2800" dirty="0" smtClean="0"/>
              <a:t>формування критичного мислення;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b="1" dirty="0" smtClean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uk-UA" sz="2800" dirty="0" smtClean="0"/>
              <a:t> повноцінне сприйняття, інтерпретація, аналіз та оцінка медіатекстів.</a:t>
            </a:r>
            <a:endParaRPr lang="uk-UA" sz="28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669"/>
            <a:ext cx="2524819" cy="295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67544" y="692696"/>
            <a:ext cx="8510588" cy="59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uk-UA" sz="2800" b="1" kern="0" dirty="0" smtClean="0">
                <a:solidFill>
                  <a:schemeClr val="bg2">
                    <a:lumMod val="50000"/>
                  </a:schemeClr>
                </a:solidFill>
              </a:rPr>
              <a:t>Принципи медіаосвіти</a:t>
            </a:r>
          </a:p>
          <a:p>
            <a:endParaRPr lang="uk-UA" sz="2800" b="1" kern="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kern="0" dirty="0" smtClean="0"/>
              <a:t>ґрунтування на медіакомпетентності та медіаграмотності;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kern="0" dirty="0" smtClean="0"/>
              <a:t> здійснення медіаосвіти у позаурочних, навчально-виховних програмах;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kern="0" dirty="0"/>
              <a:t>д</a:t>
            </a:r>
            <a:r>
              <a:rPr lang="uk-UA" sz="2800" kern="0" dirty="0" smtClean="0"/>
              <a:t>іалоговий принцип освіти;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kern="0" dirty="0"/>
              <a:t>п</a:t>
            </a:r>
            <a:r>
              <a:rPr lang="uk-UA" sz="2800" kern="0" dirty="0" smtClean="0"/>
              <a:t>ідготовка компетентних, мислячих та небайдужих членів демократичного суспільства;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kern="0" dirty="0"/>
              <a:t>л</a:t>
            </a:r>
            <a:r>
              <a:rPr lang="uk-UA" sz="2800" kern="0" dirty="0" smtClean="0"/>
              <a:t>юдина є як споживачем текстів та інформації, так і їх виробником.</a:t>
            </a:r>
          </a:p>
        </p:txBody>
      </p:sp>
    </p:spTree>
    <p:extLst>
      <p:ext uri="{BB962C8B-B14F-4D97-AF65-F5344CB8AC3E}">
        <p14:creationId xmlns:p14="http://schemas.microsoft.com/office/powerpoint/2010/main" val="241254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Індекс медіаграмотності </a:t>
            </a:r>
            <a:r>
              <a:rPr lang="uk-UA" b="1" cap="all" dirty="0" smtClean="0">
                <a:solidFill>
                  <a:schemeClr val="bg2">
                    <a:lumMod val="50000"/>
                  </a:schemeClr>
                </a:solidFill>
              </a:rPr>
              <a:t>українців</a:t>
            </a:r>
            <a:endParaRPr lang="uk-UA" b="1" cap="al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727280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0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760240"/>
          </a:xfrm>
        </p:spPr>
        <p:txBody>
          <a:bodyPr/>
          <a:lstStyle/>
          <a:p>
            <a:r>
              <a:rPr lang="uk-UA" sz="2600" b="1" dirty="0" smtClean="0">
                <a:solidFill>
                  <a:schemeClr val="bg2">
                    <a:lumMod val="50000"/>
                  </a:schemeClr>
                </a:solidFill>
              </a:rPr>
              <a:t>Цифрова грамотність </a:t>
            </a:r>
            <a:r>
              <a:rPr lang="uk-UA" sz="2600" dirty="0" smtClean="0"/>
              <a:t>– це набір знань та вмінь, які необхідні для безпечного та ефективного використання цифрових технологій та ресурсів Інтернету.</a:t>
            </a:r>
            <a:endParaRPr lang="uk-UA" sz="26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633412" y="2204864"/>
            <a:ext cx="851058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uk-UA" sz="2400" b="1" kern="0" dirty="0" smtClean="0">
                <a:solidFill>
                  <a:schemeClr val="bg2">
                    <a:lumMod val="50000"/>
                  </a:schemeClr>
                </a:solidFill>
              </a:rPr>
              <a:t>Цифрові навички (компетенції) </a:t>
            </a:r>
            <a:r>
              <a:rPr lang="uk-UA" sz="2400" kern="0" dirty="0" smtClean="0"/>
              <a:t>– здатність вирішувати різноманітні завдання у сфері використання інформаційно-комунікаційних технологій:</a:t>
            </a:r>
          </a:p>
          <a:p>
            <a:endParaRPr lang="uk-UA" sz="800" kern="0" dirty="0" smtClean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kern="0" dirty="0"/>
              <a:t>п</a:t>
            </a:r>
            <a:r>
              <a:rPr lang="uk-UA" sz="2400" kern="0" dirty="0" smtClean="0"/>
              <a:t>ошук інформації;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kern="0" dirty="0"/>
              <a:t>в</a:t>
            </a:r>
            <a:r>
              <a:rPr lang="uk-UA" sz="2400" kern="0" dirty="0" smtClean="0"/>
              <a:t>икористання цифрових пристроїв;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kern="0" dirty="0"/>
              <a:t>р</a:t>
            </a:r>
            <a:r>
              <a:rPr lang="uk-UA" sz="2400" kern="0" dirty="0" smtClean="0"/>
              <a:t>обота з текстовими редакторами </a:t>
            </a:r>
          </a:p>
          <a:p>
            <a:pPr algn="just"/>
            <a:r>
              <a:rPr lang="uk-UA" sz="2400" kern="0" dirty="0" smtClean="0"/>
              <a:t>    та електронними таблицями;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kern="0" dirty="0"/>
              <a:t>в</a:t>
            </a:r>
            <a:r>
              <a:rPr lang="uk-UA" sz="2400" kern="0" dirty="0" smtClean="0"/>
              <a:t>икористання соціальних мереж;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uk-UA" sz="2400" kern="0" dirty="0"/>
              <a:t>ф</a:t>
            </a:r>
            <a:r>
              <a:rPr lang="uk-UA" sz="2400" kern="0" dirty="0" smtClean="0"/>
              <a:t>інансові операції та онлайн</a:t>
            </a:r>
            <a:r>
              <a:rPr lang="uk-UA" sz="2400" kern="0" dirty="0"/>
              <a:t>-</a:t>
            </a:r>
            <a:r>
              <a:rPr lang="uk-UA" sz="2400" kern="0" dirty="0" smtClean="0"/>
              <a:t>покупки</a:t>
            </a:r>
            <a:r>
              <a:rPr lang="uk-UA" sz="2000" kern="0" dirty="0" smtClean="0"/>
              <a:t>.</a:t>
            </a:r>
            <a:endParaRPr lang="uk-UA" sz="2000" kern="0" dirty="0"/>
          </a:p>
        </p:txBody>
      </p:sp>
    </p:spTree>
    <p:extLst>
      <p:ext uri="{BB962C8B-B14F-4D97-AF65-F5344CB8AC3E}">
        <p14:creationId xmlns:p14="http://schemas.microsoft.com/office/powerpoint/2010/main" val="214735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1461</TotalTime>
  <Words>788</Words>
  <Application>Microsoft Office PowerPoint</Application>
  <PresentationFormat>Екран (4:3)</PresentationFormat>
  <Paragraphs>110</Paragraphs>
  <Slides>25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26" baseType="lpstr">
      <vt:lpstr>Облака</vt:lpstr>
      <vt:lpstr>Презентація PowerPoint</vt:lpstr>
      <vt:lpstr>Медіаосвіта та медіаграмотність як залізна брама онлайн-варти України: освітні категорії та виклики часу</vt:lpstr>
      <vt:lpstr>Медіаграмотність – сукупність знань, навичок та умінь, що дозволяють людям аналізувати, критично оцінювати і створювати різноманітні повідомлення для різних типів медіа. </vt:lpstr>
      <vt:lpstr>Презентація PowerPoint</vt:lpstr>
      <vt:lpstr>Медіаграмотність – обізнаність людини щодо медіасередовища, здатність відповідально сприймати, отримувати доступ до масової інформації та використовувати їх в житті.</vt:lpstr>
      <vt:lpstr>Завдання медіаосвіти  - вивчення впливу засобів масової комунікації на сфери життя;  - формування критичного мислення;  - повноцінне сприйняття, інтерпретація, аналіз та оцінка медіатекстів.</vt:lpstr>
      <vt:lpstr>Презентація PowerPoint</vt:lpstr>
      <vt:lpstr>Індекс медіаграмотності українців</vt:lpstr>
      <vt:lpstr>Цифрова грамотність – це набір знань та вмінь, які необхідні для безпечного та ефективного використання цифрових технологій та ресурсів Інтернету.</vt:lpstr>
      <vt:lpstr>Презентація PowerPoint</vt:lpstr>
      <vt:lpstr>Фейк – повідомлення, факт, інформаційна подія, фото, відео, які мають ознаки правдивості, але насправді є вигадкою.</vt:lpstr>
      <vt:lpstr>Ознаки фейків  у текстових повідомленнях </vt:lpstr>
      <vt:lpstr>Інструменти перевірки текстової інформації</vt:lpstr>
      <vt:lpstr>Ознаки фейкових фото</vt:lpstr>
      <vt:lpstr>Інструменти перевірки фото</vt:lpstr>
      <vt:lpstr>Ознаки фейкових відео</vt:lpstr>
      <vt:lpstr>Інструменти перевірки відео</vt:lpstr>
      <vt:lpstr>Ознаки фейків  у соціальних мережах </vt:lpstr>
      <vt:lpstr>Бот – автоматично запрограмований акаунт, який виконує прості завдання такі, як залишає однакові коментарі під дописами на якусь тему, поширює однакові пости в різних групах, додає людей у групи або лайкає коментарі інших ботів.</vt:lpstr>
      <vt:lpstr>Троль – це користувач соціальної мережі, який провокує конфлікти в Інтернеті або ображає інших. Зазвичай тролі публікують емоційні й провокативні пости та коментарі в групах чи в популярних спільнотах.</vt:lpstr>
      <vt:lpstr>Презентація PowerPoint</vt:lpstr>
      <vt:lpstr>Презентація PowerPoint</vt:lpstr>
      <vt:lpstr>Правила кібергігієни</vt:lpstr>
      <vt:lpstr>Використані джерела</vt:lpstr>
      <vt:lpstr>Дякую  за 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Main</dc:creator>
  <cp:lastModifiedBy>RePack by Diakov</cp:lastModifiedBy>
  <cp:revision>125</cp:revision>
  <dcterms:created xsi:type="dcterms:W3CDTF">2007-02-14T06:05:23Z</dcterms:created>
  <dcterms:modified xsi:type="dcterms:W3CDTF">2024-03-26T06:54:09Z</dcterms:modified>
</cp:coreProperties>
</file>