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418" r:id="rId3"/>
    <p:sldId id="493" r:id="rId4"/>
    <p:sldId id="361" r:id="rId5"/>
    <p:sldId id="473" r:id="rId6"/>
    <p:sldId id="256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FF00FF"/>
    <a:srgbClr val="0000FF"/>
    <a:srgbClr val="F0F97F"/>
    <a:srgbClr val="EEDDEF"/>
    <a:srgbClr val="C5EAFA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E7Tq4jBeckg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9.gif"/><Relationship Id="rId9" Type="http://schemas.openxmlformats.org/officeDocument/2006/relationships/hyperlink" Target="https://youtu.be/E7Tq4jBeck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9.gif"/><Relationship Id="rId9" Type="http://schemas.openxmlformats.org/officeDocument/2006/relationships/hyperlink" Target="https://youtu.be/E7Tq4jBeck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E7Tq4jBeckg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6.wdp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9.gif"/><Relationship Id="rId9" Type="http://schemas.openxmlformats.org/officeDocument/2006/relationships/hyperlink" Target="https://youtu.be/E7Tq4jBeck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7Tq4jBeck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40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3866606" y="1785668"/>
            <a:ext cx="8325394" cy="2800767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ВКЛАДЕНІ РОЗГАЛУЖЕННЯ В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SCRATCH 3</a:t>
            </a:r>
            <a:r>
              <a:rPr lang="uk-UA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. РОЗГАЛУЖЕННЯ ЗІ ЗМІННИМИ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C89EFBF6-5527-F432-6A2C-3E728AD43E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76" y="4767842"/>
            <a:ext cx="3912983" cy="15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наведеному</a:t>
            </a:r>
            <a:r>
              <a:rPr lang="ru-RU" sz="2400" b="1" dirty="0"/>
              <a:t> </a:t>
            </a:r>
            <a:r>
              <a:rPr lang="ru-RU" sz="2400" b="1" dirty="0" err="1"/>
              <a:t>фрагменті</a:t>
            </a:r>
            <a:r>
              <a:rPr lang="ru-RU" sz="2400" b="1" dirty="0"/>
              <a:t> </a:t>
            </a:r>
            <a:r>
              <a:rPr lang="ru-RU" sz="2400" b="1" dirty="0" err="1"/>
              <a:t>виконавець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перевіряє</a:t>
            </a:r>
            <a:r>
              <a:rPr lang="ru-RU" sz="2400" b="1" dirty="0"/>
              <a:t> </a:t>
            </a:r>
            <a:r>
              <a:rPr lang="ru-RU" sz="2400" b="1" dirty="0" err="1"/>
              <a:t>умову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клавішу</a:t>
            </a:r>
            <a:r>
              <a:rPr lang="ru-RU" sz="2400" b="1" dirty="0">
                <a:solidFill>
                  <a:srgbClr val="FF0000"/>
                </a:solidFill>
              </a:rPr>
              <a:t> про-пуск </a:t>
            </a:r>
            <a:r>
              <a:rPr lang="ru-RU" sz="2400" b="1" dirty="0" err="1">
                <a:solidFill>
                  <a:srgbClr val="FF0000"/>
                </a:solidFill>
              </a:rPr>
              <a:t>натиснуто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  <a:r>
              <a:rPr lang="ru-RU" sz="2400" b="1" dirty="0"/>
              <a:t>. </a:t>
            </a:r>
            <a:r>
              <a:rPr lang="ru-RU" sz="2400" b="1" dirty="0" err="1"/>
              <a:t>Якщо</a:t>
            </a:r>
            <a:r>
              <a:rPr lang="ru-RU" sz="2400" b="1" dirty="0"/>
              <a:t> Так, то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переміщується</a:t>
            </a:r>
            <a:r>
              <a:rPr lang="ru-RU" sz="2400" b="1" dirty="0"/>
              <a:t> на 10 </a:t>
            </a:r>
            <a:r>
              <a:rPr lang="ru-RU" sz="2400" b="1" dirty="0" err="1"/>
              <a:t>кроків</a:t>
            </a:r>
            <a:r>
              <a:rPr lang="ru-RU" sz="2400" b="1" dirty="0"/>
              <a:t> </a:t>
            </a:r>
            <a:r>
              <a:rPr lang="ru-RU" sz="2400" b="1" dirty="0" err="1"/>
              <a:t>уперед</a:t>
            </a:r>
            <a:r>
              <a:rPr lang="ru-RU" sz="2400" b="1" dirty="0"/>
              <a:t>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пе­реміщення</a:t>
            </a:r>
            <a:r>
              <a:rPr lang="ru-RU" sz="2400" b="1" dirty="0"/>
              <a:t> </a:t>
            </a:r>
            <a:r>
              <a:rPr lang="ru-RU" sz="2400" b="1" dirty="0" err="1"/>
              <a:t>виконавець</a:t>
            </a:r>
            <a:r>
              <a:rPr lang="ru-RU" sz="2400" b="1" dirty="0"/>
              <a:t> </a:t>
            </a:r>
            <a:r>
              <a:rPr lang="ru-RU" sz="2400" b="1" dirty="0" err="1"/>
              <a:t>торкається</a:t>
            </a:r>
            <a:r>
              <a:rPr lang="ru-RU" sz="2400" b="1" dirty="0"/>
              <a:t> </a:t>
            </a:r>
            <a:r>
              <a:rPr lang="ru-RU" sz="2400" b="1" dirty="0" err="1"/>
              <a:t>синього</a:t>
            </a:r>
            <a:r>
              <a:rPr lang="ru-RU" sz="2400" b="1" dirty="0"/>
              <a:t> </a:t>
            </a:r>
            <a:r>
              <a:rPr lang="ru-RU" sz="2400" b="1" dirty="0" err="1"/>
              <a:t>кольору</a:t>
            </a:r>
            <a:r>
              <a:rPr lang="ru-RU" sz="2400" b="1" dirty="0"/>
              <a:t>, то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по-вертається</a:t>
            </a:r>
            <a:r>
              <a:rPr lang="ru-RU" sz="2400" b="1" dirty="0"/>
              <a:t> на 90° за </a:t>
            </a:r>
            <a:r>
              <a:rPr lang="ru-RU" sz="2400" b="1" dirty="0" err="1"/>
              <a:t>годинниковою</a:t>
            </a:r>
            <a:r>
              <a:rPr lang="ru-RU" sz="2400" b="1" dirty="0"/>
              <a:t> </a:t>
            </a:r>
            <a:r>
              <a:rPr lang="ru-RU" sz="2400" b="1" dirty="0" err="1"/>
              <a:t>стрілкою</a:t>
            </a:r>
            <a:r>
              <a:rPr lang="ru-RU" sz="2400" b="1" dirty="0"/>
              <a:t>, </a:t>
            </a:r>
            <a:r>
              <a:rPr lang="ru-RU" sz="2400" b="1" dirty="0" err="1"/>
              <a:t>інакше</a:t>
            </a:r>
            <a:r>
              <a:rPr lang="ru-RU" sz="2400" b="1" dirty="0"/>
              <a:t> (не </a:t>
            </a:r>
            <a:r>
              <a:rPr lang="ru-RU" sz="2400" b="1" dirty="0" err="1"/>
              <a:t>торкається</a:t>
            </a:r>
            <a:r>
              <a:rPr lang="ru-RU" sz="2400" b="1" dirty="0"/>
              <a:t> </a:t>
            </a:r>
            <a:r>
              <a:rPr lang="ru-RU" sz="2400" b="1" dirty="0" err="1"/>
              <a:t>синього</a:t>
            </a:r>
            <a:r>
              <a:rPr lang="ru-RU" sz="2400" b="1" dirty="0"/>
              <a:t> </a:t>
            </a:r>
            <a:r>
              <a:rPr lang="ru-RU" sz="2400" b="1" dirty="0" err="1"/>
              <a:t>кольору</a:t>
            </a:r>
            <a:r>
              <a:rPr lang="ru-RU" sz="2400" b="1" dirty="0"/>
              <a:t>)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повертається</a:t>
            </a:r>
            <a:r>
              <a:rPr lang="ru-RU" sz="2400" b="1" dirty="0"/>
              <a:t> на 90° </a:t>
            </a:r>
            <a:r>
              <a:rPr lang="ru-RU" sz="2400" b="1" dirty="0" err="1"/>
              <a:t>проти</a:t>
            </a:r>
            <a:r>
              <a:rPr lang="ru-RU" sz="2400" b="1" dirty="0"/>
              <a:t> </a:t>
            </a:r>
            <a:r>
              <a:rPr lang="ru-RU" sz="2400" b="1" dirty="0" err="1"/>
              <a:t>годинникової</a:t>
            </a:r>
            <a:r>
              <a:rPr lang="ru-RU" sz="2400" b="1" dirty="0"/>
              <a:t> </a:t>
            </a:r>
            <a:r>
              <a:rPr lang="ru-RU" sz="2400" b="1" dirty="0" err="1"/>
              <a:t>стрілки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88C13-CA24-5101-D517-45C1E13F6C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357" t="32127" r="38286" b="29524"/>
          <a:stretch/>
        </p:blipFill>
        <p:spPr>
          <a:xfrm>
            <a:off x="3248296" y="2282276"/>
            <a:ext cx="5104243" cy="4520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AA90B0CD-68DB-2B2C-0D3D-47BFBBAFF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79" y="5193439"/>
            <a:ext cx="2425335" cy="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Ось блок-схема </a:t>
            </a:r>
            <a:r>
              <a:rPr lang="ru-RU" sz="2400" b="1" dirty="0" err="1"/>
              <a:t>даного</a:t>
            </a:r>
            <a:r>
              <a:rPr lang="ru-RU" sz="2400" b="1" dirty="0"/>
              <a:t> фрагмента проєкту.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32C6C-5FE6-F728-5C71-57CC034405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357" t="27555" r="27785" b="15810"/>
          <a:stretch/>
        </p:blipFill>
        <p:spPr>
          <a:xfrm>
            <a:off x="2624231" y="904258"/>
            <a:ext cx="7886674" cy="5601045"/>
          </a:xfrm>
          <a:prstGeom prst="rect">
            <a:avLst/>
          </a:prstGeom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id="{02D2E6E6-7760-37CF-9442-A7442DFB0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79" y="5193439"/>
            <a:ext cx="2425335" cy="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Ще</a:t>
            </a:r>
            <a:r>
              <a:rPr lang="ru-RU" sz="2400" b="1" dirty="0"/>
              <a:t> один приклад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розгалуження</a:t>
            </a:r>
            <a:r>
              <a:rPr lang="ru-RU" sz="2400" b="1" dirty="0"/>
              <a:t> в </a:t>
            </a:r>
            <a:r>
              <a:rPr lang="en-US" sz="2400" b="1" dirty="0"/>
              <a:t>Scratch 3</a:t>
            </a:r>
            <a:r>
              <a:rPr lang="uk-UA" sz="2400" b="1" dirty="0"/>
              <a:t>.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1DA5D3-0F7D-16BB-1387-A4B8D05647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071" t="27301" r="18786" b="14793"/>
          <a:stretch/>
        </p:blipFill>
        <p:spPr>
          <a:xfrm>
            <a:off x="251836" y="709154"/>
            <a:ext cx="10498831" cy="5881409"/>
          </a:xfrm>
          <a:prstGeom prst="rect">
            <a:avLst/>
          </a:prstGeom>
        </p:spPr>
      </p:pic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5846520" y="4766277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:a16="http://schemas.microsoft.com/office/drawing/2014/main" id="{316A6AA6-534E-670E-A3AB-B5B4AFF2D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79" y="5193439"/>
            <a:ext cx="2425335" cy="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Як і в циклах з </a:t>
            </a:r>
            <a:r>
              <a:rPr lang="ru-RU" sz="2400" b="1" dirty="0" err="1"/>
              <a:t>лічильником</a:t>
            </a:r>
            <a:r>
              <a:rPr lang="ru-RU" sz="2400" b="1" dirty="0"/>
              <a:t>, у </a:t>
            </a:r>
            <a:r>
              <a:rPr lang="ru-RU" sz="2400" b="1" dirty="0" err="1"/>
              <a:t>розгалуженнях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змінні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скласти</a:t>
            </a:r>
            <a:r>
              <a:rPr lang="ru-RU" sz="2400" b="1" dirty="0"/>
              <a:t> проєкт, 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 </a:t>
            </a:r>
            <a:r>
              <a:rPr lang="ru-RU" sz="2400" b="1" dirty="0" err="1"/>
              <a:t>виконавця</a:t>
            </a:r>
            <a:r>
              <a:rPr lang="ru-RU" sz="2400" b="1" dirty="0"/>
              <a:t> </a:t>
            </a:r>
            <a:r>
              <a:rPr lang="ru-RU" sz="2400" b="1" dirty="0" err="1"/>
              <a:t>залежати­муть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змінної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виразу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78C79-637F-CC7A-1AEF-5BC95099C9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857" t="26794" r="52928" b="16698"/>
          <a:stretch/>
        </p:blipFill>
        <p:spPr>
          <a:xfrm>
            <a:off x="3074124" y="1465216"/>
            <a:ext cx="3884024" cy="5318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id="{BE3AC645-4637-FDE1-A8DA-85707E5FAD2F}"/>
              </a:ext>
            </a:extLst>
          </p:cNvPr>
          <p:cNvSpPr/>
          <p:nvPr/>
        </p:nvSpPr>
        <p:spPr>
          <a:xfrm>
            <a:off x="6958148" y="1615811"/>
            <a:ext cx="1375954" cy="543915"/>
          </a:xfrm>
          <a:prstGeom prst="wedgeRoundRectCallout">
            <a:avLst>
              <a:gd name="adj1" fmla="val -122213"/>
              <a:gd name="adj2" fmla="val 4350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Змінні</a:t>
            </a:r>
          </a:p>
        </p:txBody>
      </p:sp>
      <p:sp>
        <p:nvSpPr>
          <p:cNvPr id="16" name="Бульбашка прямої мови: прямокутна з округленими кутами 15">
            <a:extLst>
              <a:ext uri="{FF2B5EF4-FFF2-40B4-BE49-F238E27FC236}">
                <a16:creationId xmlns:a16="http://schemas.microsoft.com/office/drawing/2014/main" id="{DF3D76AE-76B4-9DB2-2CF8-48FFDB7DF838}"/>
              </a:ext>
            </a:extLst>
          </p:cNvPr>
          <p:cNvSpPr/>
          <p:nvPr/>
        </p:nvSpPr>
        <p:spPr>
          <a:xfrm>
            <a:off x="7863838" y="2417000"/>
            <a:ext cx="1611087" cy="631000"/>
          </a:xfrm>
          <a:prstGeom prst="wedgeRoundRectCallout">
            <a:avLst>
              <a:gd name="adj1" fmla="val -122213"/>
              <a:gd name="adj2" fmla="val 4350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Обчислення</a:t>
            </a:r>
          </a:p>
        </p:txBody>
      </p:sp>
      <p:sp>
        <p:nvSpPr>
          <p:cNvPr id="17" name="Бульбашка прямої мови: прямокутна з округленими кутами 16">
            <a:extLst>
              <a:ext uri="{FF2B5EF4-FFF2-40B4-BE49-F238E27FC236}">
                <a16:creationId xmlns:a16="http://schemas.microsoft.com/office/drawing/2014/main" id="{8C877301-B489-1503-C996-C3B1E59BF7BA}"/>
              </a:ext>
            </a:extLst>
          </p:cNvPr>
          <p:cNvSpPr/>
          <p:nvPr/>
        </p:nvSpPr>
        <p:spPr>
          <a:xfrm>
            <a:off x="6827519" y="3640049"/>
            <a:ext cx="1924596" cy="831483"/>
          </a:xfrm>
          <a:prstGeom prst="wedgeRoundRectCallout">
            <a:avLst>
              <a:gd name="adj1" fmla="val -104566"/>
              <a:gd name="adj2" fmla="val -4657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Розгалуження зі змінною</a:t>
            </a:r>
          </a:p>
        </p:txBody>
      </p:sp>
      <p:pic>
        <p:nvPicPr>
          <p:cNvPr id="18" name="Рисунок 17">
            <a:hlinkClick r:id="rId9"/>
            <a:extLst>
              <a:ext uri="{FF2B5EF4-FFF2-40B4-BE49-F238E27FC236}">
                <a16:creationId xmlns:a16="http://schemas.microsoft.com/office/drawing/2014/main" id="{44B1ADA1-A2E0-88C4-CAAA-506F81128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79" y="5193439"/>
            <a:ext cx="2425335" cy="9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143</Words>
  <Application>Microsoft Office PowerPoint</Application>
  <PresentationFormat>Широкий екран</PresentationFormat>
  <Paragraphs>17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497</cp:revision>
  <dcterms:created xsi:type="dcterms:W3CDTF">2023-03-17T21:15:50Z</dcterms:created>
  <dcterms:modified xsi:type="dcterms:W3CDTF">2024-05-13T18:19:52Z</dcterms:modified>
</cp:coreProperties>
</file>